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309" r:id="rId2"/>
    <p:sldId id="411" r:id="rId3"/>
    <p:sldId id="412" r:id="rId4"/>
    <p:sldId id="413" r:id="rId5"/>
    <p:sldId id="414" r:id="rId6"/>
    <p:sldId id="415" r:id="rId7"/>
    <p:sldId id="418" r:id="rId8"/>
    <p:sldId id="419" r:id="rId9"/>
    <p:sldId id="420" r:id="rId10"/>
    <p:sldId id="421" r:id="rId11"/>
    <p:sldId id="422" r:id="rId12"/>
    <p:sldId id="452" r:id="rId13"/>
    <p:sldId id="425" r:id="rId14"/>
    <p:sldId id="426" r:id="rId15"/>
    <p:sldId id="427" r:id="rId16"/>
    <p:sldId id="429" r:id="rId17"/>
    <p:sldId id="430" r:id="rId18"/>
    <p:sldId id="432" r:id="rId19"/>
    <p:sldId id="433" r:id="rId20"/>
    <p:sldId id="434" r:id="rId21"/>
    <p:sldId id="436" r:id="rId22"/>
    <p:sldId id="437" r:id="rId23"/>
    <p:sldId id="438" r:id="rId24"/>
    <p:sldId id="439" r:id="rId25"/>
    <p:sldId id="440" r:id="rId26"/>
    <p:sldId id="442" r:id="rId27"/>
    <p:sldId id="441" r:id="rId28"/>
    <p:sldId id="443" r:id="rId29"/>
    <p:sldId id="446" r:id="rId30"/>
    <p:sldId id="447" r:id="rId31"/>
    <p:sldId id="448" r:id="rId32"/>
    <p:sldId id="449" r:id="rId33"/>
    <p:sldId id="450" r:id="rId34"/>
    <p:sldId id="451" r:id="rId35"/>
    <p:sldId id="408" r:id="rId36"/>
  </p:sldIdLst>
  <p:sldSz cx="9144000" cy="6858000" type="screen4x3"/>
  <p:notesSz cx="6858000" cy="9945688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نمط متوسط 2 - تميي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0588" autoAdjust="0"/>
    <p:restoredTop sz="94454" autoAdjust="0"/>
  </p:normalViewPr>
  <p:slideViewPr>
    <p:cSldViewPr>
      <p:cViewPr varScale="1">
        <p:scale>
          <a:sx n="99" d="100"/>
          <a:sy n="99" d="100"/>
        </p:scale>
        <p:origin x="1282" y="91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3522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/>
              <a:t>انقر لتحرير نمط العنوان الثانوي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29/01/45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29/01/45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29/01/45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29/01/45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29/01/45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29/01/45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29/01/45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29/01/45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29/01/45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29/01/45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29/01/45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8ABB09-4A1D-463E-8065-109CC2B7EFAA}" type="datetimeFigureOut">
              <a:rPr lang="ar-SA" smtClean="0"/>
              <a:pPr/>
              <a:t>29/01/45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مستطيل 13"/>
          <p:cNvSpPr/>
          <p:nvPr/>
        </p:nvSpPr>
        <p:spPr>
          <a:xfrm>
            <a:off x="428596" y="736016"/>
            <a:ext cx="2857520" cy="542928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200000"/>
              </a:lnSpc>
            </a:pPr>
            <a:endParaRPr lang="ar-SA" sz="5400" dirty="0">
              <a:solidFill>
                <a:sysClr val="windowText" lastClr="000000"/>
              </a:solidFill>
              <a:cs typeface="Mohammad Bold Normal" pitchFamily="2" charset="-78"/>
            </a:endParaRPr>
          </a:p>
        </p:txBody>
      </p:sp>
      <p:sp>
        <p:nvSpPr>
          <p:cNvPr id="9" name="مستطيل 8"/>
          <p:cNvSpPr/>
          <p:nvPr/>
        </p:nvSpPr>
        <p:spPr>
          <a:xfrm>
            <a:off x="1074888" y="2241795"/>
            <a:ext cx="6994222" cy="252569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SA" sz="11500" dirty="0">
                <a:solidFill>
                  <a:srgbClr val="008080"/>
                </a:solidFill>
                <a:cs typeface="DecoType Naskh Extensions" panose="02010400000000000000" pitchFamily="2" charset="-78"/>
              </a:rPr>
              <a:t>الــخـطـة  التشغيلية </a:t>
            </a:r>
          </a:p>
        </p:txBody>
      </p:sp>
      <p:sp>
        <p:nvSpPr>
          <p:cNvPr id="12" name="مستطيل مستدير الزوايا 11"/>
          <p:cNvSpPr/>
          <p:nvPr/>
        </p:nvSpPr>
        <p:spPr>
          <a:xfrm>
            <a:off x="1223627" y="4828502"/>
            <a:ext cx="6696744" cy="792088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3200" dirty="0">
                <a:solidFill>
                  <a:schemeClr val="tx1"/>
                </a:solidFill>
                <a:cs typeface="Mohammad Bold Normal" pitchFamily="2" charset="-78"/>
              </a:rPr>
              <a:t>للـعام      </a:t>
            </a:r>
            <a:r>
              <a:rPr lang="ar-SA" sz="3200" dirty="0">
                <a:solidFill>
                  <a:srgbClr val="008080"/>
                </a:solidFill>
                <a:cs typeface="Mohammad Bold Normal" pitchFamily="2" charset="-78"/>
              </a:rPr>
              <a:t>2021 م </a:t>
            </a:r>
            <a:r>
              <a:rPr lang="ar-SA" sz="3200" dirty="0">
                <a:solidFill>
                  <a:schemeClr val="tx1"/>
                </a:solidFill>
                <a:cs typeface="Mohammad Bold Normal" pitchFamily="2" charset="-78"/>
              </a:rPr>
              <a:t>/ </a:t>
            </a:r>
            <a:r>
              <a:rPr lang="ar-SA" sz="3200" dirty="0">
                <a:solidFill>
                  <a:srgbClr val="008080"/>
                </a:solidFill>
                <a:cs typeface="Mohammad Bold Normal" pitchFamily="2" charset="-78"/>
              </a:rPr>
              <a:t>2025 م</a:t>
            </a:r>
          </a:p>
        </p:txBody>
      </p:sp>
      <p:pic>
        <p:nvPicPr>
          <p:cNvPr id="3" name="صورة 2">
            <a:extLst>
              <a:ext uri="{FF2B5EF4-FFF2-40B4-BE49-F238E27FC236}">
                <a16:creationId xmlns:a16="http://schemas.microsoft.com/office/drawing/2014/main" id="{06A33721-FF88-4FC1-AB91-AE8D71C600D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24544" y="-55748"/>
            <a:ext cx="3406688" cy="3406688"/>
          </a:xfrm>
          <a:prstGeom prst="rect">
            <a:avLst/>
          </a:prstGeom>
        </p:spPr>
      </p:pic>
      <p:sp>
        <p:nvSpPr>
          <p:cNvPr id="2" name="مستطيل 1">
            <a:extLst>
              <a:ext uri="{FF2B5EF4-FFF2-40B4-BE49-F238E27FC236}">
                <a16:creationId xmlns:a16="http://schemas.microsoft.com/office/drawing/2014/main" id="{BEF2D8C9-21CA-AA3D-49AA-298BD144DBC8}"/>
              </a:ext>
            </a:extLst>
          </p:cNvPr>
          <p:cNvSpPr/>
          <p:nvPr/>
        </p:nvSpPr>
        <p:spPr>
          <a:xfrm>
            <a:off x="2588924" y="1533909"/>
            <a:ext cx="3966149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ar-SA" sz="400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مشروع البناء المؤسسي</a:t>
            </a:r>
          </a:p>
        </p:txBody>
      </p:sp>
    </p:spTree>
    <p:extLst>
      <p:ext uri="{BB962C8B-B14F-4D97-AF65-F5344CB8AC3E}">
        <p14:creationId xmlns:p14="http://schemas.microsoft.com/office/powerpoint/2010/main" val="38712571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جدول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3655571"/>
              </p:ext>
            </p:extLst>
          </p:nvPr>
        </p:nvGraphicFramePr>
        <p:xfrm>
          <a:off x="-1" y="2"/>
          <a:ext cx="9144001" cy="6759079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5858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553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17427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3387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0084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7545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1833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464680">
                <a:tc gridSpan="2">
                  <a:txBody>
                    <a:bodyPr/>
                    <a:lstStyle/>
                    <a:p>
                      <a:pPr rtl="1"/>
                      <a:r>
                        <a:rPr lang="ar-SA" sz="1400" dirty="0">
                          <a:solidFill>
                            <a:schemeClr val="tx1"/>
                          </a:solidFill>
                        </a:rPr>
                        <a:t>الهدف الاستراتيجي</a:t>
                      </a:r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600" dirty="0">
                          <a:solidFill>
                            <a:schemeClr val="tx1"/>
                          </a:solidFill>
                          <a:cs typeface="Akhbar MT" pitchFamily="2" charset="-78"/>
                        </a:rPr>
                        <a:t> </a:t>
                      </a:r>
                      <a:r>
                        <a:rPr lang="ar-SA" sz="1600" b="0" dirty="0">
                          <a:solidFill>
                            <a:schemeClr val="tx1"/>
                          </a:solidFill>
                          <a:cs typeface="Akhbar MT" pitchFamily="2" charset="-78"/>
                        </a:rPr>
                        <a:t>استقطاب  ما لا يقل عـــــــــــــن 100متطــــــــــــوع ( من الجنسين ) . </a:t>
                      </a:r>
                      <a:endParaRPr lang="en-US" sz="1600" b="0" dirty="0">
                        <a:solidFill>
                          <a:schemeClr val="tx1"/>
                        </a:solidFill>
                        <a:cs typeface="Akhbar MT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400" dirty="0">
                          <a:solidFill>
                            <a:schemeClr val="tx1"/>
                          </a:solidFill>
                        </a:rPr>
                        <a:t>المجال </a:t>
                      </a:r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rtl="1"/>
                      <a:r>
                        <a:rPr lang="ar-SA" dirty="0">
                          <a:solidFill>
                            <a:schemeClr val="tx1"/>
                          </a:solidFill>
                        </a:rPr>
                        <a:t>الكفاءة الإدارية </a:t>
                      </a: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2495">
                <a:tc>
                  <a:txBody>
                    <a:bodyPr/>
                    <a:lstStyle/>
                    <a:p>
                      <a:pPr rtl="1"/>
                      <a:r>
                        <a:rPr lang="ar-SA" sz="1200" dirty="0"/>
                        <a:t>الهدف التشغيلي</a:t>
                      </a:r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400" dirty="0"/>
                        <a:t>المبادرة</a:t>
                      </a:r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400" dirty="0"/>
                        <a:t>الاجراءات </a:t>
                      </a:r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400" dirty="0"/>
                        <a:t>المنفذ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400" dirty="0"/>
                        <a:t>التنفيذ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400" dirty="0"/>
                        <a:t>التكلفة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400" dirty="0"/>
                        <a:t>ملاحظات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79568">
                <a:tc rowSpan="12">
                  <a:txBody>
                    <a:bodyPr/>
                    <a:lstStyle/>
                    <a:p>
                      <a:pPr algn="ctr"/>
                      <a:r>
                        <a:rPr lang="ar-SA" sz="1800" dirty="0">
                          <a:cs typeface="Akhbar MT" pitchFamily="2" charset="-78"/>
                        </a:rPr>
                        <a:t>تطوير مهارات المتطوعين في الاعمال</a:t>
                      </a:r>
                      <a:r>
                        <a:rPr lang="ar-SA" sz="1800" baseline="0" dirty="0">
                          <a:cs typeface="Akhbar MT" pitchFamily="2" charset="-78"/>
                        </a:rPr>
                        <a:t> التطوعية المطلوب تنفيذها .</a:t>
                      </a:r>
                      <a:endParaRPr lang="en-US" sz="1800" dirty="0">
                        <a:cs typeface="Akhbar MT" pitchFamily="2" charset="-78"/>
                      </a:endParaRPr>
                    </a:p>
                  </a:txBody>
                  <a:tcPr vert="vert270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200" b="0" dirty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Akhbar MT" pitchFamily="2" charset="-78"/>
                        </a:rPr>
                        <a:t> تحليل  الاحتياجات التدريبية لجميع  المتطوعين</a:t>
                      </a:r>
                      <a:r>
                        <a:rPr lang="ar-SA" sz="1200" b="0" baseline="0" dirty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Akhbar MT" pitchFamily="2" charset="-78"/>
                        </a:rPr>
                        <a:t> </a:t>
                      </a:r>
                      <a:r>
                        <a:rPr lang="ar-SA" sz="1200" b="0" dirty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Akhbar MT" pitchFamily="2" charset="-78"/>
                        </a:rPr>
                        <a:t>.</a:t>
                      </a:r>
                    </a:p>
                    <a:p>
                      <a:pPr marL="0" marR="0" indent="0" algn="ctr" defTabSz="914400" rtl="1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dirty="0">
                        <a:solidFill>
                          <a:schemeClr val="tx1"/>
                        </a:solidFill>
                        <a:latin typeface="+mn-lt"/>
                        <a:ea typeface="Calibri"/>
                        <a:cs typeface="Akhbar MT" pitchFamily="2" charset="-78"/>
                      </a:endParaRPr>
                    </a:p>
                  </a:txBody>
                  <a:tcPr vert="vert270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200" dirty="0">
                          <a:solidFill>
                            <a:schemeClr val="tx1"/>
                          </a:solidFill>
                        </a:rPr>
                        <a:t>  </a:t>
                      </a:r>
                      <a:r>
                        <a:rPr lang="ar-SA" sz="1200" b="0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khbar MT" pitchFamily="2" charset="-78"/>
                        </a:rPr>
                        <a:t>استكمال وتحديث جميع الملفات</a:t>
                      </a:r>
                      <a:r>
                        <a:rPr lang="ar-SA" sz="1200" b="0" baseline="0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khbar MT" pitchFamily="2" charset="-78"/>
                        </a:rPr>
                        <a:t> الخاصة بالمتطوعين في الجمعية . </a:t>
                      </a:r>
                      <a:endParaRPr lang="en-US" sz="1200" b="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khbar MT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200" dirty="0"/>
                        <a:t>العلاقات</a:t>
                      </a:r>
                      <a:r>
                        <a:rPr lang="ar-SA" sz="1200" baseline="0" dirty="0"/>
                        <a:t> والاعلام</a:t>
                      </a:r>
                      <a:r>
                        <a:rPr lang="ar-SA" sz="1200" dirty="0"/>
                        <a:t> 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2021/2020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400" dirty="0"/>
                        <a:t>30000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4680"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200" b="0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khbar MT" pitchFamily="2" charset="-78"/>
                        </a:rPr>
                        <a:t>فرز الملفات الخاصة بالمتطوعين وقياس قدراتهم وامكاناتهم</a:t>
                      </a:r>
                      <a:endParaRPr lang="en-US" sz="1200" b="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khbar MT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200" dirty="0"/>
                        <a:t>العلاقات والاعلام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200" dirty="0"/>
                        <a:t> 2021/2020 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400" dirty="0"/>
                        <a:t>30000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64680"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200" b="0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khbar MT" pitchFamily="2" charset="-78"/>
                        </a:rPr>
                        <a:t>تنفيذ تحليل الاحتياج التدريبي لجميع المتطوعين .</a:t>
                      </a:r>
                      <a:endParaRPr lang="en-US" sz="1200" b="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khbar MT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200" dirty="0"/>
                        <a:t>العلاقات والاعلام 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2021/2020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400" dirty="0"/>
                        <a:t>30000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79568"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>
                          <a:solidFill>
                            <a:schemeClr val="tx1"/>
                          </a:solidFill>
                        </a:rPr>
                        <a:t>رفع نتائج التحليل وتسليمها للإدارة</a:t>
                      </a:r>
                      <a:r>
                        <a:rPr lang="ar-SA" sz="1200" baseline="0" dirty="0">
                          <a:solidFill>
                            <a:schemeClr val="tx1"/>
                          </a:solidFill>
                        </a:rPr>
                        <a:t> للاطلاع والاعتماد.</a:t>
                      </a:r>
                      <a:endParaRPr lang="ar-SA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العلاقات والاعلام</a:t>
                      </a:r>
                    </a:p>
                    <a:p>
                      <a:pPr algn="ctr" rtl="1"/>
                      <a:r>
                        <a:rPr lang="ar-SA" sz="1200" dirty="0"/>
                        <a:t>المدير</a:t>
                      </a:r>
                      <a:r>
                        <a:rPr lang="ar-SA" sz="1200" baseline="0" dirty="0"/>
                        <a:t> التنفيذي </a:t>
                      </a:r>
                      <a:endParaRPr lang="ar-SA" sz="1200" dirty="0"/>
                    </a:p>
                  </a:txBody>
                  <a:tcPr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2021/2020</a:t>
                      </a:r>
                    </a:p>
                  </a:txBody>
                  <a:tcPr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400" dirty="0"/>
                        <a:t>30000</a:t>
                      </a:r>
                    </a:p>
                  </a:txBody>
                  <a:tcPr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64680"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marL="0" marR="0" lvl="0" indent="0" algn="ctr" defTabSz="914400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200" dirty="0">
                          <a:solidFill>
                            <a:schemeClr val="tx1"/>
                          </a:solidFill>
                          <a:cs typeface="Akhbar MT" pitchFamily="2" charset="-78"/>
                        </a:rPr>
                        <a:t>بناء خطة تدريبية لتأهيل المتطوعين في</a:t>
                      </a:r>
                      <a:r>
                        <a:rPr lang="ar-SA" sz="1200" baseline="0" dirty="0">
                          <a:solidFill>
                            <a:schemeClr val="tx1"/>
                          </a:solidFill>
                          <a:cs typeface="Akhbar MT" pitchFamily="2" charset="-78"/>
                        </a:rPr>
                        <a:t> كل ما يتعلق بالأعمال التطوعية </a:t>
                      </a:r>
                      <a:endParaRPr lang="ar-SA" sz="1200" dirty="0">
                        <a:solidFill>
                          <a:schemeClr val="tx1"/>
                        </a:solidFill>
                        <a:cs typeface="Akhbar MT" pitchFamily="2" charset="-78"/>
                      </a:endParaRPr>
                    </a:p>
                    <a:p>
                      <a:pPr marL="0" marR="0" lvl="0" indent="0" algn="ctr" defTabSz="914400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Akhbar MT" pitchFamily="2" charset="-78"/>
                      </a:endParaRPr>
                    </a:p>
                  </a:txBody>
                  <a:tcPr vert="vert270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>
                          <a:solidFill>
                            <a:schemeClr val="tx1"/>
                          </a:solidFill>
                          <a:cs typeface="Akhbar MT" pitchFamily="2" charset="-78"/>
                        </a:rPr>
                        <a:t>تحديد الاحتياجات التدريبية الفردية والجماعية للمتطوعين .</a:t>
                      </a:r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200" dirty="0"/>
                        <a:t>العلاقات والاعلام</a:t>
                      </a:r>
                    </a:p>
                  </a:txBody>
                  <a:tcP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2021/2020</a:t>
                      </a:r>
                    </a:p>
                  </a:txBody>
                  <a:tcP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400" dirty="0"/>
                        <a:t>30000</a:t>
                      </a:r>
                    </a:p>
                  </a:txBody>
                  <a:tcP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64680"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>
                          <a:solidFill>
                            <a:schemeClr val="tx1"/>
                          </a:solidFill>
                          <a:cs typeface="Akhbar MT" pitchFamily="2" charset="-78"/>
                        </a:rPr>
                        <a:t>تزمين الخطة</a:t>
                      </a:r>
                      <a:r>
                        <a:rPr lang="ar-SA" sz="1200" baseline="0" dirty="0">
                          <a:solidFill>
                            <a:schemeClr val="tx1"/>
                          </a:solidFill>
                          <a:cs typeface="Akhbar MT" pitchFamily="2" charset="-78"/>
                        </a:rPr>
                        <a:t> التدريبية بما لا يؤثر على نعطل الاعمال او تضررها .</a:t>
                      </a:r>
                      <a:endParaRPr lang="ar-SA" sz="1200" dirty="0">
                        <a:solidFill>
                          <a:schemeClr val="tx1"/>
                        </a:solidFill>
                        <a:cs typeface="Akhbar MT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200" dirty="0"/>
                        <a:t>العلاقات والاعلام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2021/2020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400" dirty="0"/>
                        <a:t>30000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79568"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>
                          <a:solidFill>
                            <a:schemeClr val="tx1"/>
                          </a:solidFill>
                          <a:cs typeface="Akhbar MT" pitchFamily="2" charset="-78"/>
                        </a:rPr>
                        <a:t>دراسة إمكانية الاستهداف</a:t>
                      </a:r>
                      <a:r>
                        <a:rPr lang="ar-SA" sz="1200" baseline="0" dirty="0">
                          <a:solidFill>
                            <a:schemeClr val="tx1"/>
                          </a:solidFill>
                          <a:cs typeface="Akhbar MT" pitchFamily="2" charset="-78"/>
                        </a:rPr>
                        <a:t> من صندوق الموارد ( هدف ) </a:t>
                      </a:r>
                      <a:endParaRPr lang="ar-SA" sz="1200" dirty="0">
                        <a:solidFill>
                          <a:schemeClr val="tx1"/>
                        </a:solidFill>
                        <a:cs typeface="Akhbar MT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200" dirty="0"/>
                        <a:t>العلاقات</a:t>
                      </a:r>
                      <a:r>
                        <a:rPr lang="ar-SA" sz="1200" baseline="0" dirty="0"/>
                        <a:t> والاعلام</a:t>
                      </a:r>
                      <a:endParaRPr lang="ar-SA" sz="12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2021/2020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400" dirty="0"/>
                        <a:t>30000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64680"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>
                          <a:solidFill>
                            <a:schemeClr val="tx1"/>
                          </a:solidFill>
                          <a:cs typeface="Akhbar MT" pitchFamily="2" charset="-78"/>
                        </a:rPr>
                        <a:t>اعتماد الخطة التدريبية من الإدارة التنفيذية</a:t>
                      </a:r>
                      <a:r>
                        <a:rPr lang="ar-SA" sz="1200" baseline="0" dirty="0">
                          <a:solidFill>
                            <a:schemeClr val="tx1"/>
                          </a:solidFill>
                          <a:cs typeface="Akhbar MT" pitchFamily="2" charset="-78"/>
                        </a:rPr>
                        <a:t> .</a:t>
                      </a:r>
                      <a:endParaRPr lang="ar-SA" sz="1200" dirty="0">
                        <a:solidFill>
                          <a:schemeClr val="tx1"/>
                        </a:solidFill>
                        <a:cs typeface="Akhbar MT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العلاقات والاعلام</a:t>
                      </a:r>
                    </a:p>
                    <a:p>
                      <a:pPr algn="ctr" rtl="1"/>
                      <a:r>
                        <a:rPr lang="ar-SA" sz="1200" dirty="0"/>
                        <a:t>المدير</a:t>
                      </a:r>
                      <a:r>
                        <a:rPr lang="ar-SA" sz="1200" baseline="0" dirty="0"/>
                        <a:t> التنفيذي </a:t>
                      </a:r>
                      <a:endParaRPr lang="ar-SA" sz="1200" dirty="0"/>
                    </a:p>
                  </a:txBody>
                  <a:tcPr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2021/2020</a:t>
                      </a:r>
                    </a:p>
                  </a:txBody>
                  <a:tcPr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400" dirty="0"/>
                        <a:t>30000</a:t>
                      </a:r>
                    </a:p>
                  </a:txBody>
                  <a:tcPr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64680"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200" b="0" dirty="0">
                          <a:solidFill>
                            <a:schemeClr val="tx1"/>
                          </a:solidFill>
                          <a:latin typeface="Microsoft Uighur" pitchFamily="2" charset="-78"/>
                          <a:ea typeface="Calibri"/>
                          <a:cs typeface="Akhbar MT" pitchFamily="2" charset="-78"/>
                        </a:rPr>
                        <a:t>تنفيذ  الخطة  وتقييم الاثار  </a:t>
                      </a:r>
                      <a:r>
                        <a:rPr lang="ar-SA" sz="1200" b="0" dirty="0" err="1">
                          <a:solidFill>
                            <a:schemeClr val="tx1"/>
                          </a:solidFill>
                          <a:latin typeface="Microsoft Uighur" pitchFamily="2" charset="-78"/>
                          <a:ea typeface="Calibri"/>
                          <a:cs typeface="Akhbar MT" pitchFamily="2" charset="-78"/>
                        </a:rPr>
                        <a:t>والنتائح</a:t>
                      </a:r>
                      <a:r>
                        <a:rPr lang="ar-SA" sz="1200" b="0" dirty="0">
                          <a:solidFill>
                            <a:schemeClr val="tx1"/>
                          </a:solidFill>
                          <a:latin typeface="Microsoft Uighur" pitchFamily="2" charset="-78"/>
                          <a:ea typeface="Calibri"/>
                          <a:cs typeface="Akhbar MT" pitchFamily="2" charset="-78"/>
                        </a:rPr>
                        <a:t>  وانعكاس ذلك على واقع العمل التطوعي   . </a:t>
                      </a:r>
                      <a:endParaRPr lang="en-US" sz="1200" b="0" dirty="0">
                        <a:solidFill>
                          <a:schemeClr val="tx1"/>
                        </a:solidFill>
                        <a:latin typeface="Microsoft Uighur" pitchFamily="2" charset="-78"/>
                        <a:ea typeface="Calibri"/>
                        <a:cs typeface="Akhbar MT" pitchFamily="2" charset="-78"/>
                      </a:endParaRPr>
                    </a:p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Akhbar MT" pitchFamily="2" charset="-78"/>
                      </a:endParaRPr>
                    </a:p>
                  </a:txBody>
                  <a:tcPr vert="vert270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>
                          <a:solidFill>
                            <a:schemeClr val="tx1"/>
                          </a:solidFill>
                        </a:rPr>
                        <a:t>توفير</a:t>
                      </a:r>
                      <a:r>
                        <a:rPr lang="ar-SA" sz="1200" baseline="0" dirty="0">
                          <a:solidFill>
                            <a:schemeClr val="tx1"/>
                          </a:solidFill>
                        </a:rPr>
                        <a:t> / اعتماد الموازنة المالية لتنفيذ الخطة .</a:t>
                      </a:r>
                      <a:endParaRPr lang="ar-SA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200" dirty="0"/>
                        <a:t>المدير التنفيذي </a:t>
                      </a:r>
                    </a:p>
                  </a:txBody>
                  <a:tcP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2021/2020</a:t>
                      </a:r>
                    </a:p>
                  </a:txBody>
                  <a:tcP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400" dirty="0"/>
                        <a:t>30000</a:t>
                      </a:r>
                    </a:p>
                  </a:txBody>
                  <a:tcP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64680"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>
                          <a:solidFill>
                            <a:schemeClr val="tx1"/>
                          </a:solidFill>
                        </a:rPr>
                        <a:t>التنسيق مع المراكز والمدربين بناء على تزمين الخطة .</a:t>
                      </a:r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200" dirty="0"/>
                        <a:t>العلاقات والاعلام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2021/2020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400" dirty="0"/>
                        <a:t>30000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>
                          <a:solidFill>
                            <a:schemeClr val="tx1"/>
                          </a:solidFill>
                        </a:rPr>
                        <a:t>التنفيذ للخطة التدريبية بناء على الزمن المحدد والمراكز المعتبرة .</a:t>
                      </a:r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200" dirty="0"/>
                        <a:t>العلاقات والاعلام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2021/2020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400" dirty="0"/>
                        <a:t>30000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464680"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>
                          <a:solidFill>
                            <a:schemeClr val="tx1"/>
                          </a:solidFill>
                        </a:rPr>
                        <a:t>التقييم النهائي لتنفيذ</a:t>
                      </a:r>
                      <a:r>
                        <a:rPr lang="ar-SA" sz="1200" baseline="0" dirty="0">
                          <a:solidFill>
                            <a:schemeClr val="tx1"/>
                          </a:solidFill>
                        </a:rPr>
                        <a:t> الخطة وانعكاس التدريب على الواقع العملي للموظفين .</a:t>
                      </a:r>
                      <a:endParaRPr lang="ar-SA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200" dirty="0"/>
                        <a:t>العلاقات والاعلام</a:t>
                      </a:r>
                    </a:p>
                  </a:txBody>
                  <a:tcPr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2021/2020</a:t>
                      </a:r>
                    </a:p>
                  </a:txBody>
                  <a:tcPr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400" dirty="0"/>
                        <a:t>30000</a:t>
                      </a:r>
                    </a:p>
                  </a:txBody>
                  <a:tcPr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  <p:graphicFrame>
        <p:nvGraphicFramePr>
          <p:cNvPr id="4" name="جدول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5733333"/>
              </p:ext>
            </p:extLst>
          </p:nvPr>
        </p:nvGraphicFramePr>
        <p:xfrm>
          <a:off x="17585" y="441284"/>
          <a:ext cx="9161584" cy="467436"/>
        </p:xfrm>
        <a:graphic>
          <a:graphicData uri="http://schemas.openxmlformats.org/drawingml/2006/table">
            <a:tbl>
              <a:tblPr rtl="1"/>
              <a:tblGrid>
                <a:gridCol w="91615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67436"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12700" cmpd="sng">
                      <a:solidFill>
                        <a:srgbClr val="C00000"/>
                      </a:solidFill>
                      <a:prstDash val="solid"/>
                    </a:lnL>
                    <a:lnR w="12700" cmpd="sng">
                      <a:solidFill>
                        <a:srgbClr val="C00000"/>
                      </a:solidFill>
                      <a:prstDash val="solid"/>
                    </a:lnR>
                    <a:lnT w="12700" cmpd="sng">
                      <a:solidFill>
                        <a:srgbClr val="C00000"/>
                      </a:solidFill>
                      <a:prstDash val="solid"/>
                    </a:lnT>
                    <a:lnB w="12700" cmpd="sng">
                      <a:solidFill>
                        <a:srgbClr val="C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428932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جدول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58830042"/>
              </p:ext>
            </p:extLst>
          </p:nvPr>
        </p:nvGraphicFramePr>
        <p:xfrm>
          <a:off x="-1" y="2"/>
          <a:ext cx="9144001" cy="697334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5858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553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17427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3387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4523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2018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2920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402819">
                <a:tc gridSpan="2">
                  <a:txBody>
                    <a:bodyPr/>
                    <a:lstStyle/>
                    <a:p>
                      <a:pPr rtl="1"/>
                      <a:r>
                        <a:rPr lang="ar-SA" sz="1400" dirty="0">
                          <a:solidFill>
                            <a:schemeClr val="tx1"/>
                          </a:solidFill>
                        </a:rPr>
                        <a:t>الهدف الاستراتيجي</a:t>
                      </a:r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600" dirty="0">
                          <a:solidFill>
                            <a:schemeClr val="tx1"/>
                          </a:solidFill>
                          <a:cs typeface="Akhbar MT" pitchFamily="2" charset="-78"/>
                        </a:rPr>
                        <a:t> </a:t>
                      </a:r>
                      <a:r>
                        <a:rPr lang="ar-SA" sz="1600" b="0" dirty="0">
                          <a:solidFill>
                            <a:schemeClr val="tx1"/>
                          </a:solidFill>
                          <a:cs typeface="Akhbar MT" pitchFamily="2" charset="-78"/>
                        </a:rPr>
                        <a:t>استقطاب  ما لا يقل عـــــــــــــن 100متطــــــــــــوع ( من الجنسين ) . </a:t>
                      </a:r>
                      <a:endParaRPr lang="en-US" sz="1600" b="0" dirty="0">
                        <a:solidFill>
                          <a:schemeClr val="tx1"/>
                        </a:solidFill>
                        <a:cs typeface="Akhbar MT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400" dirty="0">
                          <a:solidFill>
                            <a:schemeClr val="tx1"/>
                          </a:solidFill>
                        </a:rPr>
                        <a:t>المجال </a:t>
                      </a:r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rtl="1"/>
                      <a:r>
                        <a:rPr lang="ar-SA" dirty="0">
                          <a:solidFill>
                            <a:schemeClr val="tx1"/>
                          </a:solidFill>
                        </a:rPr>
                        <a:t>الكفاءة الإدارية </a:t>
                      </a: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5110">
                <a:tc>
                  <a:txBody>
                    <a:bodyPr/>
                    <a:lstStyle/>
                    <a:p>
                      <a:pPr rtl="1"/>
                      <a:r>
                        <a:rPr lang="ar-SA" sz="1200" dirty="0"/>
                        <a:t>الهدف التشغيلي</a:t>
                      </a:r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400" dirty="0"/>
                        <a:t>المبادرة</a:t>
                      </a:r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400" dirty="0"/>
                        <a:t>الاجراءات </a:t>
                      </a:r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400" dirty="0"/>
                        <a:t>المنفذ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400" dirty="0"/>
                        <a:t>التنفيذ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400" dirty="0"/>
                        <a:t>التكلفة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400" dirty="0"/>
                        <a:t>ملاحظات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2413">
                <a:tc rowSpan="14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800" b="0" dirty="0">
                          <a:latin typeface="+mn-lt"/>
                          <a:ea typeface="Calibri"/>
                          <a:cs typeface="Akhbar MT" pitchFamily="2" charset="-78"/>
                        </a:rPr>
                        <a:t>تشجيع المجتمع على التطوع   وتوضيح  التطوع  واثره</a:t>
                      </a:r>
                      <a:r>
                        <a:rPr lang="ar-SA" sz="1800" b="0" baseline="0" dirty="0">
                          <a:latin typeface="+mn-lt"/>
                          <a:ea typeface="Calibri"/>
                          <a:cs typeface="Akhbar MT" pitchFamily="2" charset="-78"/>
                        </a:rPr>
                        <a:t>  على الفرد  والمجتمع  . </a:t>
                      </a:r>
                      <a:endParaRPr lang="ar-SA" sz="1800" b="0" dirty="0">
                        <a:latin typeface="+mn-lt"/>
                        <a:ea typeface="Calibri"/>
                        <a:cs typeface="Akhbar MT" pitchFamily="2" charset="-78"/>
                      </a:endParaRPr>
                    </a:p>
                  </a:txBody>
                  <a:tcPr vert="vert270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200" b="0" dirty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Akhbar MT" pitchFamily="2" charset="-78"/>
                        </a:rPr>
                        <a:t>تنفيذ فعالية اليوم العالمي للتطوع  والمشاركة في الأنشطة المجتمعية الأخرى  . </a:t>
                      </a:r>
                      <a:endParaRPr lang="en-US" sz="1200" b="0" dirty="0">
                        <a:solidFill>
                          <a:schemeClr val="tx1"/>
                        </a:solidFill>
                        <a:latin typeface="+mn-lt"/>
                        <a:ea typeface="Calibri"/>
                        <a:cs typeface="Akhbar MT" pitchFamily="2" charset="-78"/>
                      </a:endParaRPr>
                    </a:p>
                    <a:p>
                      <a:pPr marL="0" marR="0" indent="0" algn="ctr" defTabSz="914400" rtl="1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dirty="0">
                        <a:solidFill>
                          <a:schemeClr val="tx1"/>
                        </a:solidFill>
                        <a:latin typeface="+mn-lt"/>
                        <a:ea typeface="Calibri"/>
                        <a:cs typeface="Akhbar MT" pitchFamily="2" charset="-78"/>
                      </a:endParaRPr>
                    </a:p>
                  </a:txBody>
                  <a:tcPr vert="vert270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تحديد</a:t>
                      </a:r>
                      <a:r>
                        <a:rPr lang="ar-SA" sz="1200" baseline="0" dirty="0"/>
                        <a:t> الفعاليات والأنشطة المجتمعية المزمع تنفيذها .</a:t>
                      </a:r>
                      <a:endParaRPr lang="ar-SA" sz="1200" dirty="0"/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العلاقات والاعلام</a:t>
                      </a:r>
                    </a:p>
                    <a:p>
                      <a:pPr algn="ctr" rtl="1"/>
                      <a:r>
                        <a:rPr lang="ar-SA" sz="1200" dirty="0"/>
                        <a:t>المدير التنفيذي 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000" dirty="0"/>
                        <a:t>2020/2021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400" dirty="0"/>
                        <a:t>30000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2819"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بناء جدول زمني للتنفيذ حسب المواعيد الرسمية لها. </a:t>
                      </a:r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العلاقات والاعلام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000" dirty="0"/>
                        <a:t>2020/2021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400" dirty="0"/>
                        <a:t>30000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65110"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تحديد الأهداف المرجوة</a:t>
                      </a:r>
                      <a:r>
                        <a:rPr lang="ar-SA" sz="1200" baseline="0" dirty="0"/>
                        <a:t> من إقامة الأنشطة والفعاليات .</a:t>
                      </a:r>
                      <a:endParaRPr lang="ar-SA" sz="1200" dirty="0"/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العلاقات والاعلام</a:t>
                      </a:r>
                    </a:p>
                    <a:p>
                      <a:pPr algn="ctr" rtl="1"/>
                      <a:r>
                        <a:rPr lang="ar-SA" sz="1200" dirty="0"/>
                        <a:t>المدير التنفيذي 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000" dirty="0"/>
                        <a:t>2020/2021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400" dirty="0"/>
                        <a:t>30000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08746">
                <a:tc v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التنفيذ للفعاليات حسب الجدول المحدد  لها .</a:t>
                      </a:r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العلاقات والاعلام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000" dirty="0"/>
                        <a:t>2020/2021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400" dirty="0"/>
                        <a:t>30000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2088"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رفع التقرير النهائي لكل فعالية  والتوصيات والمقترحات التطويرية .</a:t>
                      </a:r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العلاقات والاعلام</a:t>
                      </a:r>
                    </a:p>
                  </a:txBody>
                  <a:tcPr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000" dirty="0"/>
                        <a:t>2020/2021</a:t>
                      </a:r>
                    </a:p>
                  </a:txBody>
                  <a:tcPr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400" dirty="0"/>
                        <a:t>30000</a:t>
                      </a:r>
                    </a:p>
                  </a:txBody>
                  <a:tcPr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02819"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marL="0" marR="0" lvl="0" indent="0" algn="ctr" defTabSz="914400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200" dirty="0">
                          <a:solidFill>
                            <a:schemeClr val="tx1"/>
                          </a:solidFill>
                          <a:cs typeface="Akhbar MT" pitchFamily="2" charset="-78"/>
                        </a:rPr>
                        <a:t>تكريم  المتطوعين في الجمعية في الاحتفالات والمناسبات الخاصة بالجمعية</a:t>
                      </a:r>
                      <a:r>
                        <a:rPr lang="ar-SA" sz="1200" baseline="0" dirty="0">
                          <a:solidFill>
                            <a:schemeClr val="tx1"/>
                          </a:solidFill>
                          <a:cs typeface="Akhbar MT" pitchFamily="2" charset="-78"/>
                        </a:rPr>
                        <a:t>  .</a:t>
                      </a:r>
                      <a:endParaRPr lang="ar-SA" sz="1200" dirty="0">
                        <a:solidFill>
                          <a:schemeClr val="tx1"/>
                        </a:solidFill>
                        <a:cs typeface="Akhbar MT" pitchFamily="2" charset="-78"/>
                      </a:endParaRPr>
                    </a:p>
                    <a:p>
                      <a:pPr marL="0" marR="0" lvl="0" indent="0" algn="ctr" defTabSz="914400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Akhbar MT" pitchFamily="2" charset="-78"/>
                      </a:endParaRPr>
                    </a:p>
                  </a:txBody>
                  <a:tcPr vert="vert270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1200" dirty="0"/>
                        <a:t>وضع معايير</a:t>
                      </a:r>
                      <a:r>
                        <a:rPr lang="ar-SA" sz="1200" baseline="0" dirty="0"/>
                        <a:t> لتكريم المتطوعين  مع الجمعية </a:t>
                      </a:r>
                      <a:endParaRPr lang="ar-SA" sz="1200" dirty="0"/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SA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العلاقات والاعلام</a:t>
                      </a:r>
                    </a:p>
                  </a:txBody>
                  <a:tcP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ar-SA" dirty="0"/>
                    </a:p>
                  </a:txBody>
                  <a:tcP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ar-SA" dirty="0"/>
                    </a:p>
                  </a:txBody>
                  <a:tcP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65110"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اعتماد المعايير من الإدارة التنفيذية</a:t>
                      </a:r>
                      <a:r>
                        <a:rPr lang="ar-SA" sz="1200" baseline="0" dirty="0"/>
                        <a:t> ومجلس الإدارة .</a:t>
                      </a:r>
                      <a:endParaRPr lang="ar-SA" sz="1200" dirty="0"/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العلاقات والاعلام</a:t>
                      </a:r>
                    </a:p>
                    <a:p>
                      <a:pPr algn="ctr" rtl="1"/>
                      <a:r>
                        <a:rPr lang="ar-SA" sz="1200" dirty="0"/>
                        <a:t>المدير التنفيذي 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000" dirty="0"/>
                        <a:t>2020/2021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400" dirty="0"/>
                        <a:t>30000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02413"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حصر المتطوعين الذين تنطبق</a:t>
                      </a:r>
                      <a:r>
                        <a:rPr lang="ar-SA" sz="1200" baseline="0" dirty="0"/>
                        <a:t> عليهم المواصفات والمعايير واعتماد اسمائهم</a:t>
                      </a:r>
                      <a:endParaRPr lang="ar-SA" sz="1200" dirty="0"/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الإدارة المالية </a:t>
                      </a:r>
                    </a:p>
                    <a:p>
                      <a:pPr algn="ctr" rtl="1"/>
                      <a:r>
                        <a:rPr lang="ar-SA" sz="1200" dirty="0"/>
                        <a:t>المدير التنفيذي 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000" dirty="0"/>
                        <a:t>2020/2021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400" dirty="0"/>
                        <a:t>30000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02819"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1200" dirty="0"/>
                        <a:t>تكريم المتطوعين المتميزين في الاحتفالات الخاصة بالجمعية</a:t>
                      </a:r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SA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العلاقات والاعلام</a:t>
                      </a:r>
                      <a:endParaRPr kumimoji="0" lang="ar-SA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SA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المدير التنفيذي</a:t>
                      </a:r>
                      <a:endParaRPr kumimoji="0" lang="ar-SA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ar-SA"/>
                    </a:p>
                  </a:txBody>
                  <a:tcPr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ar-SA"/>
                    </a:p>
                  </a:txBody>
                  <a:tcPr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72088"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rowSpan="5"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200" b="0" dirty="0">
                          <a:solidFill>
                            <a:schemeClr val="tx1"/>
                          </a:solidFill>
                          <a:latin typeface="Microsoft Uighur" pitchFamily="2" charset="-78"/>
                          <a:ea typeface="Calibri"/>
                          <a:cs typeface="Akhbar MT" pitchFamily="2" charset="-78"/>
                        </a:rPr>
                        <a:t>نشر  الفعاليات </a:t>
                      </a:r>
                      <a:r>
                        <a:rPr lang="ar-SA" sz="1200" b="0" dirty="0" err="1">
                          <a:solidFill>
                            <a:schemeClr val="tx1"/>
                          </a:solidFill>
                          <a:latin typeface="Microsoft Uighur" pitchFamily="2" charset="-78"/>
                          <a:ea typeface="Calibri"/>
                          <a:cs typeface="Akhbar MT" pitchFamily="2" charset="-78"/>
                        </a:rPr>
                        <a:t>التطوعوية</a:t>
                      </a:r>
                      <a:r>
                        <a:rPr lang="ar-SA" sz="1200" b="0" dirty="0">
                          <a:solidFill>
                            <a:schemeClr val="tx1"/>
                          </a:solidFill>
                          <a:latin typeface="Microsoft Uighur" pitchFamily="2" charset="-78"/>
                          <a:ea typeface="Calibri"/>
                          <a:cs typeface="Akhbar MT" pitchFamily="2" charset="-78"/>
                        </a:rPr>
                        <a:t>  على الموقع الرسمي  ومواقع التواصل الاجتماعي  . </a:t>
                      </a:r>
                      <a:endParaRPr lang="en-US" sz="1200" b="0" dirty="0">
                        <a:solidFill>
                          <a:schemeClr val="tx1"/>
                        </a:solidFill>
                        <a:latin typeface="Microsoft Uighur" pitchFamily="2" charset="-78"/>
                        <a:ea typeface="Calibri"/>
                        <a:cs typeface="Akhbar MT" pitchFamily="2" charset="-78"/>
                      </a:endParaRPr>
                    </a:p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Akhbar MT" pitchFamily="2" charset="-78"/>
                      </a:endParaRPr>
                    </a:p>
                  </a:txBody>
                  <a:tcPr vert="vert270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اعداد  المحتوى للفعاليات</a:t>
                      </a:r>
                      <a:r>
                        <a:rPr lang="ar-SA" sz="1200" baseline="0" dirty="0"/>
                        <a:t> المنفذة بشكل احترافي .</a:t>
                      </a:r>
                      <a:endParaRPr lang="ar-SA" sz="1200" dirty="0"/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العلاقات والاعلام</a:t>
                      </a:r>
                    </a:p>
                  </a:txBody>
                  <a:tcP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000" dirty="0"/>
                        <a:t>2020/2021</a:t>
                      </a:r>
                    </a:p>
                  </a:txBody>
                  <a:tcP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400" dirty="0"/>
                        <a:t>30000</a:t>
                      </a:r>
                    </a:p>
                  </a:txBody>
                  <a:tcP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22897"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التصميم والإخراج</a:t>
                      </a:r>
                      <a:r>
                        <a:rPr lang="ar-SA" sz="1200" baseline="0" dirty="0"/>
                        <a:t> الاحترافي </a:t>
                      </a:r>
                      <a:r>
                        <a:rPr lang="ar-SA" sz="1200" dirty="0"/>
                        <a:t> القبلي والبعدي للفعاليات .</a:t>
                      </a:r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العلاقات والاعلام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000" dirty="0"/>
                        <a:t>2020/2021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400" dirty="0"/>
                        <a:t>30000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465110"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الاعتماد من القسم المختص</a:t>
                      </a:r>
                      <a:r>
                        <a:rPr lang="ar-SA" sz="1200" baseline="0" dirty="0"/>
                        <a:t> والإدارة التنفيذية </a:t>
                      </a:r>
                      <a:endParaRPr lang="ar-SA" sz="1200" dirty="0"/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العلاقات والاعلام</a:t>
                      </a:r>
                    </a:p>
                    <a:p>
                      <a:pPr algn="ctr" rtl="1"/>
                      <a:r>
                        <a:rPr lang="ar-SA" sz="1200" dirty="0"/>
                        <a:t>المدير التنفيذي 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000" dirty="0"/>
                        <a:t>2020/2021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400" dirty="0"/>
                        <a:t>30000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402819">
                <a:tc v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النشر والترويج حسب السياسة الإعلامية</a:t>
                      </a:r>
                      <a:r>
                        <a:rPr lang="ar-SA" sz="1200" baseline="0" dirty="0"/>
                        <a:t> والمواقيت الزمنية للفعاليات .</a:t>
                      </a:r>
                      <a:endParaRPr lang="ar-SA" sz="1200" dirty="0"/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العلاقات والاعلام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000" dirty="0"/>
                        <a:t>2020/2021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400" dirty="0"/>
                        <a:t>30000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402819"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الاستعانة بالمشاهير المتعاونين مع الجمعية ونشر الفعاليات عبر صفحاتهم .</a:t>
                      </a:r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العلاقات والاعلام</a:t>
                      </a:r>
                    </a:p>
                  </a:txBody>
                  <a:tcPr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000" dirty="0"/>
                        <a:t>2020/2021</a:t>
                      </a:r>
                    </a:p>
                  </a:txBody>
                  <a:tcPr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400" dirty="0"/>
                        <a:t>30000</a:t>
                      </a:r>
                    </a:p>
                  </a:txBody>
                  <a:tcPr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  <p:graphicFrame>
        <p:nvGraphicFramePr>
          <p:cNvPr id="4" name="جدول 3"/>
          <p:cNvGraphicFramePr>
            <a:graphicFrameLocks noGrp="1"/>
          </p:cNvGraphicFramePr>
          <p:nvPr/>
        </p:nvGraphicFramePr>
        <p:xfrm>
          <a:off x="17585" y="369276"/>
          <a:ext cx="9161584" cy="539443"/>
        </p:xfrm>
        <a:graphic>
          <a:graphicData uri="http://schemas.openxmlformats.org/drawingml/2006/table">
            <a:tbl>
              <a:tblPr rtl="1"/>
              <a:tblGrid>
                <a:gridCol w="91615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39443"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12700" cmpd="sng">
                      <a:solidFill>
                        <a:srgbClr val="C00000"/>
                      </a:solidFill>
                      <a:prstDash val="solid"/>
                    </a:lnL>
                    <a:lnR w="12700" cmpd="sng">
                      <a:solidFill>
                        <a:srgbClr val="C00000"/>
                      </a:solidFill>
                      <a:prstDash val="solid"/>
                    </a:lnR>
                    <a:lnT w="12700" cmpd="sng">
                      <a:solidFill>
                        <a:srgbClr val="C00000"/>
                      </a:solidFill>
                      <a:prstDash val="solid"/>
                    </a:lnT>
                    <a:lnB w="12700" cmpd="sng">
                      <a:solidFill>
                        <a:srgbClr val="C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0894072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جدول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38528425"/>
              </p:ext>
            </p:extLst>
          </p:nvPr>
        </p:nvGraphicFramePr>
        <p:xfrm>
          <a:off x="-1" y="1"/>
          <a:ext cx="9144001" cy="7072331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5858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553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11928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5927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7482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2018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2920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66569">
                <a:tc gridSpan="2">
                  <a:txBody>
                    <a:bodyPr/>
                    <a:lstStyle/>
                    <a:p>
                      <a:pPr rtl="1"/>
                      <a:r>
                        <a:rPr lang="ar-SA" sz="1400" dirty="0">
                          <a:solidFill>
                            <a:schemeClr val="tx1"/>
                          </a:solidFill>
                        </a:rPr>
                        <a:t>الهدف الاستراتيجي</a:t>
                      </a:r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2000" b="0" dirty="0">
                          <a:solidFill>
                            <a:schemeClr val="tx1"/>
                          </a:solidFill>
                          <a:latin typeface="Arabic Typesetting" panose="03020402040406030203" pitchFamily="66" charset="-78"/>
                          <a:ea typeface="Times New Roman"/>
                          <a:cs typeface="Arabic Typesetting" panose="03020402040406030203" pitchFamily="66" charset="-78"/>
                        </a:rPr>
                        <a:t>تحقيق ( جمعية بلا ورق  )  وحوسبة جميع  الاعمال الادارية في الجمعية   .</a:t>
                      </a:r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400" dirty="0">
                          <a:solidFill>
                            <a:schemeClr val="tx1"/>
                          </a:solidFill>
                        </a:rPr>
                        <a:t>المجال </a:t>
                      </a:r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rtl="1"/>
                      <a:r>
                        <a:rPr lang="ar-SA" dirty="0">
                          <a:solidFill>
                            <a:schemeClr val="tx1"/>
                          </a:solidFill>
                        </a:rPr>
                        <a:t>الفاعلية الإدارية </a:t>
                      </a: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2150">
                <a:tc>
                  <a:txBody>
                    <a:bodyPr/>
                    <a:lstStyle/>
                    <a:p>
                      <a:pPr rtl="1"/>
                      <a:r>
                        <a:rPr lang="ar-SA" sz="1200" dirty="0"/>
                        <a:t>الهدف التشغيلي</a:t>
                      </a:r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400" dirty="0"/>
                        <a:t>المبادرة</a:t>
                      </a:r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400" dirty="0"/>
                        <a:t>الاجراءات </a:t>
                      </a:r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400" dirty="0"/>
                        <a:t>المنفذ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400" dirty="0"/>
                        <a:t>التنفيذ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400" dirty="0"/>
                        <a:t>التكلفة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400" dirty="0"/>
                        <a:t>ملاحظات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6393">
                <a:tc rowSpan="8"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500" dirty="0">
                          <a:latin typeface="Arabic Typesetting" panose="03020402040406030203" pitchFamily="66" charset="-78"/>
                          <a:cs typeface="Arabic Typesetting" panose="03020402040406030203" pitchFamily="66" charset="-78"/>
                        </a:rPr>
                        <a:t>انشاء  نظام مركزي لجميع الادارات والاقسام </a:t>
                      </a:r>
                      <a:endParaRPr lang="en-US" sz="1500" dirty="0">
                        <a:latin typeface="Arabic Typesetting" panose="03020402040406030203" pitchFamily="66" charset="-78"/>
                        <a:cs typeface="Arabic Typesetting" panose="03020402040406030203" pitchFamily="66" charset="-78"/>
                      </a:endParaRPr>
                    </a:p>
                  </a:txBody>
                  <a:tcPr vert="vert270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8">
                  <a:txBody>
                    <a:bodyPr/>
                    <a:lstStyle/>
                    <a:p>
                      <a:pPr algn="ctr" rtl="1"/>
                      <a:endParaRPr lang="ar-SA" sz="1200" dirty="0"/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0" dirty="0">
                          <a:solidFill>
                            <a:schemeClr val="tx1"/>
                          </a:solidFill>
                          <a:latin typeface="Arabic Typesetting" panose="03020402040406030203" pitchFamily="66" charset="-78"/>
                          <a:ea typeface="Calibri"/>
                          <a:cs typeface="Arabic Typesetting" panose="03020402040406030203" pitchFamily="66" charset="-78"/>
                        </a:rPr>
                        <a:t>دراسة الاحتياج و التعاقد مع شركة متخصصة  لبناء</a:t>
                      </a:r>
                      <a:r>
                        <a:rPr lang="ar-SA" sz="1600" b="0" baseline="0" dirty="0">
                          <a:solidFill>
                            <a:schemeClr val="tx1"/>
                          </a:solidFill>
                          <a:latin typeface="Arabic Typesetting" panose="03020402040406030203" pitchFamily="66" charset="-78"/>
                          <a:ea typeface="Calibri"/>
                          <a:cs typeface="Arabic Typesetting" panose="03020402040406030203" pitchFamily="66" charset="-78"/>
                        </a:rPr>
                        <a:t> نظام حاسوبي  </a:t>
                      </a:r>
                      <a:endParaRPr lang="ar-SA" sz="1600" b="0" dirty="0">
                        <a:solidFill>
                          <a:schemeClr val="tx1"/>
                        </a:solidFill>
                        <a:latin typeface="Arabic Typesetting" panose="03020402040406030203" pitchFamily="66" charset="-78"/>
                        <a:ea typeface="Calibri"/>
                        <a:cs typeface="Arabic Typesetting" panose="03020402040406030203" pitchFamily="66" charset="-78"/>
                      </a:endParaRPr>
                    </a:p>
                  </a:txBody>
                  <a:tcPr vert="vert270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>
                          <a:solidFill>
                            <a:schemeClr val="tx1"/>
                          </a:solidFill>
                        </a:rPr>
                        <a:t>تحديد</a:t>
                      </a:r>
                      <a:r>
                        <a:rPr lang="ar-SA" sz="1200" baseline="0" dirty="0">
                          <a:solidFill>
                            <a:schemeClr val="tx1"/>
                          </a:solidFill>
                        </a:rPr>
                        <a:t> الاحتياج من الأقسام والإدارة التنفيذية لاحتياج الجمعية من البرامج والأنظمة الحاسوبية .</a:t>
                      </a:r>
                      <a:endParaRPr lang="ar-SA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>
                          <a:solidFill>
                            <a:schemeClr val="tx1"/>
                          </a:solidFill>
                        </a:rPr>
                        <a:t>تقنية المعلومات </a:t>
                      </a:r>
                      <a:endParaRPr lang="ar-SA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000" dirty="0">
                          <a:solidFill>
                            <a:schemeClr val="tx1"/>
                          </a:solidFill>
                        </a:rPr>
                        <a:t>2021/2020م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400" dirty="0">
                          <a:solidFill>
                            <a:schemeClr val="tx1"/>
                          </a:solidFill>
                        </a:rPr>
                        <a:t>30000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6569"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>
                          <a:solidFill>
                            <a:schemeClr val="tx1"/>
                          </a:solidFill>
                        </a:rPr>
                        <a:t>اخذ عروض أسعار من الشركات الحاسوبية لتصميم البرامج المطلوبة </a:t>
                      </a:r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>
                          <a:solidFill>
                            <a:schemeClr val="tx1"/>
                          </a:solidFill>
                        </a:rPr>
                        <a:t>الإدارة المالية 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000" dirty="0">
                          <a:solidFill>
                            <a:schemeClr val="tx1"/>
                          </a:solidFill>
                        </a:rPr>
                        <a:t>2021/2020 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400" dirty="0">
                          <a:solidFill>
                            <a:schemeClr val="tx1"/>
                          </a:solidFill>
                        </a:rPr>
                        <a:t>30000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6569"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>
                          <a:solidFill>
                            <a:schemeClr val="tx1"/>
                          </a:solidFill>
                        </a:rPr>
                        <a:t>فرز</a:t>
                      </a:r>
                      <a:r>
                        <a:rPr lang="ar-SA" sz="1200" baseline="0" dirty="0">
                          <a:solidFill>
                            <a:schemeClr val="tx1"/>
                          </a:solidFill>
                        </a:rPr>
                        <a:t> عروض الأسعار وترشيح العرض المناسب .</a:t>
                      </a:r>
                      <a:endParaRPr lang="ar-SA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>
                          <a:solidFill>
                            <a:schemeClr val="tx1"/>
                          </a:solidFill>
                        </a:rPr>
                        <a:t>الإدارة المالية 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000" dirty="0">
                          <a:solidFill>
                            <a:schemeClr val="tx1"/>
                          </a:solidFill>
                        </a:rPr>
                        <a:t>2021/2020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400" dirty="0">
                          <a:solidFill>
                            <a:schemeClr val="tx1"/>
                          </a:solidFill>
                        </a:rPr>
                        <a:t>30000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6569"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>
                          <a:solidFill>
                            <a:schemeClr val="tx1"/>
                          </a:solidFill>
                        </a:rPr>
                        <a:t>التعاقد مع الشركة المرشحة</a:t>
                      </a:r>
                      <a:r>
                        <a:rPr lang="ar-SA" sz="1200" baseline="0" dirty="0">
                          <a:solidFill>
                            <a:schemeClr val="tx1"/>
                          </a:solidFill>
                        </a:rPr>
                        <a:t> بناء على  عروض الأسعار .</a:t>
                      </a:r>
                      <a:endParaRPr lang="ar-SA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>
                          <a:solidFill>
                            <a:schemeClr val="tx1"/>
                          </a:solidFill>
                        </a:rPr>
                        <a:t>المدير التنفيذي </a:t>
                      </a:r>
                    </a:p>
                  </a:txBody>
                  <a:tcP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000" dirty="0">
                          <a:solidFill>
                            <a:schemeClr val="tx1"/>
                          </a:solidFill>
                        </a:rPr>
                        <a:t> 2021/2020</a:t>
                      </a:r>
                    </a:p>
                  </a:txBody>
                  <a:tcP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400" dirty="0">
                          <a:solidFill>
                            <a:schemeClr val="tx1"/>
                          </a:solidFill>
                        </a:rPr>
                        <a:t>30000</a:t>
                      </a:r>
                    </a:p>
                  </a:txBody>
                  <a:tcP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6569"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rtl="1"/>
                      <a:endParaRPr lang="ar-SA" sz="1200" dirty="0"/>
                    </a:p>
                  </a:txBody>
                  <a:tcPr vert="vert270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>
                          <a:solidFill>
                            <a:schemeClr val="tx1"/>
                          </a:solidFill>
                        </a:rPr>
                        <a:t>بناء</a:t>
                      </a:r>
                      <a:r>
                        <a:rPr lang="ar-SA" sz="1200" baseline="0" dirty="0">
                          <a:solidFill>
                            <a:schemeClr val="tx1"/>
                          </a:solidFill>
                        </a:rPr>
                        <a:t> النظام الحاسوبي للجمعية خلال الفترة الزمنية المحددة .</a:t>
                      </a:r>
                      <a:endParaRPr lang="ar-SA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>
                          <a:solidFill>
                            <a:schemeClr val="tx1"/>
                          </a:solidFill>
                        </a:rPr>
                        <a:t>تقنية المعلومات </a:t>
                      </a:r>
                      <a:endParaRPr lang="ar-SA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000" dirty="0">
                          <a:solidFill>
                            <a:schemeClr val="tx1"/>
                          </a:solidFill>
                        </a:rPr>
                        <a:t>2021/2020</a:t>
                      </a:r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400" dirty="0">
                          <a:solidFill>
                            <a:schemeClr val="tx1"/>
                          </a:solidFill>
                        </a:rPr>
                        <a:t>30000</a:t>
                      </a:r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6569"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>
                          <a:solidFill>
                            <a:schemeClr val="tx1"/>
                          </a:solidFill>
                        </a:rPr>
                        <a:t>التطبيق التجريبي للنظام الحاسوبي ومدى مطابقته للاحتياج .</a:t>
                      </a:r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>
                          <a:solidFill>
                            <a:schemeClr val="tx1"/>
                          </a:solidFill>
                        </a:rPr>
                        <a:t>تقنية المعلومات </a:t>
                      </a:r>
                      <a:endParaRPr lang="ar-SA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000" dirty="0">
                          <a:solidFill>
                            <a:schemeClr val="tx1"/>
                          </a:solidFill>
                        </a:rPr>
                        <a:t> 2021/2020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400" dirty="0">
                          <a:solidFill>
                            <a:schemeClr val="tx1"/>
                          </a:solidFill>
                        </a:rPr>
                        <a:t>30000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6569"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>
                          <a:solidFill>
                            <a:schemeClr val="tx1"/>
                          </a:solidFill>
                        </a:rPr>
                        <a:t>التعديل والتطوير  للنظام حسب مقترحات العاملين في الجمعية .</a:t>
                      </a:r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>
                          <a:solidFill>
                            <a:schemeClr val="tx1"/>
                          </a:solidFill>
                        </a:rPr>
                        <a:t>تقنية المعلومات </a:t>
                      </a:r>
                      <a:endParaRPr lang="ar-SA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000" dirty="0">
                          <a:solidFill>
                            <a:schemeClr val="tx1"/>
                          </a:solidFill>
                        </a:rPr>
                        <a:t>2021/2020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400" dirty="0">
                          <a:solidFill>
                            <a:schemeClr val="tx1"/>
                          </a:solidFill>
                        </a:rPr>
                        <a:t>30000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21254"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>
                          <a:solidFill>
                            <a:schemeClr val="tx1"/>
                          </a:solidFill>
                        </a:rPr>
                        <a:t>العمل بالنسخة النهائية للنظام الحاسوبي في الجمعية .</a:t>
                      </a:r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>
                          <a:solidFill>
                            <a:schemeClr val="tx1"/>
                          </a:solidFill>
                        </a:rPr>
                        <a:t>تقنية المعلومات </a:t>
                      </a:r>
                      <a:endParaRPr lang="ar-SA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000" dirty="0">
                          <a:solidFill>
                            <a:schemeClr val="tx1"/>
                          </a:solidFill>
                        </a:rPr>
                        <a:t> 2021/2020</a:t>
                      </a:r>
                    </a:p>
                  </a:txBody>
                  <a:tcPr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400" dirty="0">
                          <a:solidFill>
                            <a:schemeClr val="tx1"/>
                          </a:solidFill>
                        </a:rPr>
                        <a:t>30000</a:t>
                      </a:r>
                    </a:p>
                  </a:txBody>
                  <a:tcPr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66569">
                <a:tc rowSpan="8"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500" b="0" dirty="0">
                          <a:solidFill>
                            <a:schemeClr val="tx1"/>
                          </a:solidFill>
                          <a:latin typeface="Arabic Typesetting" panose="03020402040406030203" pitchFamily="66" charset="-78"/>
                          <a:ea typeface="Calibri"/>
                          <a:cs typeface="Arabic Typesetting" panose="03020402040406030203" pitchFamily="66" charset="-78"/>
                        </a:rPr>
                        <a:t>تامين وحماية البيانات والمعلومات الالكترونية وضمان سريتها أو تلفها</a:t>
                      </a:r>
                      <a:endParaRPr lang="en-US" sz="1500" b="0" dirty="0">
                        <a:solidFill>
                          <a:schemeClr val="tx1"/>
                        </a:solidFill>
                        <a:latin typeface="Arabic Typesetting" panose="03020402040406030203" pitchFamily="66" charset="-78"/>
                        <a:ea typeface="Calibri"/>
                        <a:cs typeface="Arabic Typesetting" panose="03020402040406030203" pitchFamily="66" charset="-78"/>
                      </a:endParaRPr>
                    </a:p>
                    <a:p>
                      <a:pPr rtl="1"/>
                      <a:endParaRPr lang="ar-SA" dirty="0"/>
                    </a:p>
                  </a:txBody>
                  <a:tcPr vert="vert270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8">
                  <a:txBody>
                    <a:bodyPr/>
                    <a:lstStyle/>
                    <a:p>
                      <a:pPr algn="ctr" rtl="1"/>
                      <a:endParaRPr lang="ar-SA" sz="1200" dirty="0"/>
                    </a:p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400" b="0" kern="1200" dirty="0">
                          <a:solidFill>
                            <a:schemeClr val="tx1"/>
                          </a:solidFill>
                          <a:latin typeface="Arabic Typesetting" panose="03020402040406030203" pitchFamily="66" charset="-78"/>
                          <a:ea typeface="+mn-ea"/>
                          <a:cs typeface="Arabic Typesetting" panose="03020402040406030203" pitchFamily="66" charset="-78"/>
                        </a:rPr>
                        <a:t>نقل </a:t>
                      </a:r>
                      <a:r>
                        <a:rPr lang="ar-SA" sz="1400" b="0" kern="1200" baseline="0" dirty="0">
                          <a:solidFill>
                            <a:schemeClr val="tx1"/>
                          </a:solidFill>
                          <a:latin typeface="Arabic Typesetting" panose="03020402040406030203" pitchFamily="66" charset="-78"/>
                          <a:ea typeface="+mn-ea"/>
                          <a:cs typeface="Arabic Typesetting" panose="03020402040406030203" pitchFamily="66" charset="-78"/>
                        </a:rPr>
                        <a:t>  البيانات والمعلومات الالكترونية  الى </a:t>
                      </a:r>
                      <a:r>
                        <a:rPr lang="ar-SA" sz="1400" b="0" kern="1200" baseline="0" dirty="0" err="1">
                          <a:solidFill>
                            <a:schemeClr val="tx1"/>
                          </a:solidFill>
                          <a:latin typeface="Arabic Typesetting" panose="03020402040406030203" pitchFamily="66" charset="-78"/>
                          <a:ea typeface="+mn-ea"/>
                          <a:cs typeface="Arabic Typesetting" panose="03020402040406030203" pitchFamily="66" charset="-78"/>
                        </a:rPr>
                        <a:t>هاردات</a:t>
                      </a:r>
                      <a:r>
                        <a:rPr lang="ar-SA" sz="1400" b="0" kern="1200" baseline="0" dirty="0">
                          <a:solidFill>
                            <a:schemeClr val="tx1"/>
                          </a:solidFill>
                          <a:latin typeface="Arabic Typesetting" panose="03020402040406030203" pitchFamily="66" charset="-78"/>
                          <a:ea typeface="+mn-ea"/>
                          <a:cs typeface="Arabic Typesetting" panose="03020402040406030203" pitchFamily="66" charset="-78"/>
                        </a:rPr>
                        <a:t> خارجية بشكل سنوي </a:t>
                      </a:r>
                      <a:endParaRPr lang="en-US" sz="1400" b="0" kern="1200" dirty="0">
                        <a:solidFill>
                          <a:schemeClr val="tx1"/>
                        </a:solidFill>
                        <a:latin typeface="Arabic Typesetting" panose="03020402040406030203" pitchFamily="66" charset="-78"/>
                        <a:ea typeface="+mn-ea"/>
                        <a:cs typeface="Arabic Typesetting" panose="03020402040406030203" pitchFamily="66" charset="-78"/>
                      </a:endParaRPr>
                    </a:p>
                  </a:txBody>
                  <a:tcPr vert="vert270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>
                          <a:solidFill>
                            <a:schemeClr val="tx1"/>
                          </a:solidFill>
                        </a:rPr>
                        <a:t>شراء  ( سيرفر داخلي / </a:t>
                      </a:r>
                      <a:r>
                        <a:rPr lang="ar-SA" sz="1200" dirty="0" err="1">
                          <a:solidFill>
                            <a:schemeClr val="tx1"/>
                          </a:solidFill>
                        </a:rPr>
                        <a:t>هاردات</a:t>
                      </a:r>
                      <a:r>
                        <a:rPr lang="ar-SA" sz="1200" dirty="0">
                          <a:solidFill>
                            <a:schemeClr val="tx1"/>
                          </a:solidFill>
                        </a:rPr>
                        <a:t> )</a:t>
                      </a:r>
                      <a:r>
                        <a:rPr lang="ar-SA" sz="1200" baseline="0" dirty="0">
                          <a:solidFill>
                            <a:schemeClr val="tx1"/>
                          </a:solidFill>
                        </a:rPr>
                        <a:t> مناسبة لحاجة الجمعية . </a:t>
                      </a:r>
                      <a:endParaRPr lang="ar-SA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>
                          <a:solidFill>
                            <a:schemeClr val="tx1"/>
                          </a:solidFill>
                        </a:rPr>
                        <a:t>الإدارة المالية </a:t>
                      </a:r>
                    </a:p>
                  </a:txBody>
                  <a:tcP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000" dirty="0">
                          <a:solidFill>
                            <a:schemeClr val="tx1"/>
                          </a:solidFill>
                        </a:rPr>
                        <a:t>2021/2020</a:t>
                      </a:r>
                    </a:p>
                  </a:txBody>
                  <a:tcP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400" dirty="0">
                          <a:solidFill>
                            <a:schemeClr val="tx1"/>
                          </a:solidFill>
                        </a:rPr>
                        <a:t>30000</a:t>
                      </a:r>
                    </a:p>
                  </a:txBody>
                  <a:tcP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66569"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>
                          <a:solidFill>
                            <a:schemeClr val="tx1"/>
                          </a:solidFill>
                        </a:rPr>
                        <a:t>تركيب السيرفر الداخلي  وتدريب العاملين للتعامل </a:t>
                      </a:r>
                      <a:r>
                        <a:rPr lang="ar-SA" sz="1200" dirty="0" err="1">
                          <a:solidFill>
                            <a:schemeClr val="tx1"/>
                          </a:solidFill>
                        </a:rPr>
                        <a:t>معاه</a:t>
                      </a:r>
                      <a:r>
                        <a:rPr lang="ar-SA" sz="1200" baseline="0" dirty="0">
                          <a:solidFill>
                            <a:schemeClr val="tx1"/>
                          </a:solidFill>
                        </a:rPr>
                        <a:t> بالشكل الصحيح .</a:t>
                      </a:r>
                      <a:endParaRPr lang="ar-SA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>
                          <a:solidFill>
                            <a:schemeClr val="tx1"/>
                          </a:solidFill>
                        </a:rPr>
                        <a:t>تقنية المعلومات </a:t>
                      </a:r>
                      <a:endParaRPr lang="ar-SA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000" dirty="0">
                          <a:solidFill>
                            <a:schemeClr val="tx1"/>
                          </a:solidFill>
                        </a:rPr>
                        <a:t> 2021/2020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400" dirty="0">
                          <a:solidFill>
                            <a:schemeClr val="tx1"/>
                          </a:solidFill>
                        </a:rPr>
                        <a:t>30000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66569"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200" dirty="0">
                          <a:solidFill>
                            <a:schemeClr val="tx1"/>
                          </a:solidFill>
                        </a:rPr>
                        <a:t>إعطاء الموظفين ومدراء الأقسام صلاحيات التخزين والارشفة </a:t>
                      </a:r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>
                          <a:solidFill>
                            <a:schemeClr val="tx1"/>
                          </a:solidFill>
                        </a:rPr>
                        <a:t>تقنية المعلومات </a:t>
                      </a:r>
                      <a:endParaRPr lang="ar-SA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000" dirty="0">
                          <a:solidFill>
                            <a:schemeClr val="tx1"/>
                          </a:solidFill>
                        </a:rPr>
                        <a:t> 2021/2020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400" dirty="0">
                          <a:solidFill>
                            <a:schemeClr val="tx1"/>
                          </a:solidFill>
                        </a:rPr>
                        <a:t>30000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66569"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>
                          <a:solidFill>
                            <a:schemeClr val="tx1"/>
                          </a:solidFill>
                        </a:rPr>
                        <a:t>بناء</a:t>
                      </a:r>
                      <a:r>
                        <a:rPr lang="ar-SA" sz="1200" baseline="0" dirty="0">
                          <a:solidFill>
                            <a:schemeClr val="tx1"/>
                          </a:solidFill>
                        </a:rPr>
                        <a:t> الية للأرشفة والتخزين والنقل بشكل امن وواضح .</a:t>
                      </a:r>
                      <a:endParaRPr lang="ar-SA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>
                          <a:solidFill>
                            <a:schemeClr val="tx1"/>
                          </a:solidFill>
                        </a:rPr>
                        <a:t>تقنية المعلومات </a:t>
                      </a:r>
                      <a:endParaRPr lang="ar-SA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000" dirty="0">
                          <a:solidFill>
                            <a:schemeClr val="tx1"/>
                          </a:solidFill>
                        </a:rPr>
                        <a:t> 2021/2020</a:t>
                      </a:r>
                    </a:p>
                  </a:txBody>
                  <a:tcP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400" dirty="0">
                          <a:solidFill>
                            <a:schemeClr val="tx1"/>
                          </a:solidFill>
                        </a:rPr>
                        <a:t>30000</a:t>
                      </a:r>
                    </a:p>
                  </a:txBody>
                  <a:tcP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66569"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rtl="1"/>
                      <a:endParaRPr lang="ar-SA" sz="1200" dirty="0"/>
                    </a:p>
                  </a:txBody>
                  <a:tcPr vert="vert270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>
                          <a:solidFill>
                            <a:schemeClr val="tx1"/>
                          </a:solidFill>
                        </a:rPr>
                        <a:t>اعتماد الالية من الإدارة التنفيذية وتدريب الموظفين على ذلك . </a:t>
                      </a:r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>
                          <a:solidFill>
                            <a:schemeClr val="tx1"/>
                          </a:solidFill>
                        </a:rPr>
                        <a:t>تقنية المعلومات </a:t>
                      </a:r>
                    </a:p>
                    <a:p>
                      <a:pPr algn="ctr" rtl="1"/>
                      <a:r>
                        <a:rPr lang="ar-SA" sz="1200" dirty="0">
                          <a:solidFill>
                            <a:schemeClr val="tx1"/>
                          </a:solidFill>
                        </a:rPr>
                        <a:t>المدير التنفيذي </a:t>
                      </a:r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000" dirty="0">
                          <a:solidFill>
                            <a:schemeClr val="tx1"/>
                          </a:solidFill>
                        </a:rPr>
                        <a:t> 2021/2020 </a:t>
                      </a:r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400" dirty="0">
                          <a:solidFill>
                            <a:schemeClr val="tx1"/>
                          </a:solidFill>
                        </a:rPr>
                        <a:t>30000</a:t>
                      </a:r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366569"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200" dirty="0">
                          <a:solidFill>
                            <a:schemeClr val="tx1"/>
                          </a:solidFill>
                        </a:rPr>
                        <a:t>رفع البيانات  والمعلومات على السيرفر الداخلي للجمعية بشكل اسبوعي / شهري .</a:t>
                      </a:r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>
                          <a:solidFill>
                            <a:schemeClr val="tx1"/>
                          </a:solidFill>
                        </a:rPr>
                        <a:t>تقنية المعلومات </a:t>
                      </a:r>
                      <a:endParaRPr lang="ar-SA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000" dirty="0">
                          <a:solidFill>
                            <a:schemeClr val="tx1"/>
                          </a:solidFill>
                        </a:rPr>
                        <a:t> 2021/2020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400" dirty="0">
                          <a:solidFill>
                            <a:schemeClr val="tx1"/>
                          </a:solidFill>
                        </a:rPr>
                        <a:t>30000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30518"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200" dirty="0">
                          <a:solidFill>
                            <a:schemeClr val="tx1"/>
                          </a:solidFill>
                        </a:rPr>
                        <a:t>تحويل جميع المعاملات الورقية الى الكترونية ومسحها الكترونيا وارشفتها.</a:t>
                      </a:r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>
                          <a:solidFill>
                            <a:schemeClr val="tx1"/>
                          </a:solidFill>
                        </a:rPr>
                        <a:t>تقنية المعلومات </a:t>
                      </a:r>
                      <a:endParaRPr lang="ar-SA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000" dirty="0">
                          <a:solidFill>
                            <a:schemeClr val="tx1"/>
                          </a:solidFill>
                        </a:rPr>
                        <a:t> 2021/2020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400" dirty="0">
                          <a:solidFill>
                            <a:schemeClr val="tx1"/>
                          </a:solidFill>
                        </a:rPr>
                        <a:t>30000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366569"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200" dirty="0">
                          <a:solidFill>
                            <a:schemeClr val="tx1"/>
                          </a:solidFill>
                        </a:rPr>
                        <a:t>نقل المعلومات والبيانات الى </a:t>
                      </a:r>
                      <a:r>
                        <a:rPr lang="ar-SA" sz="1200" dirty="0" err="1">
                          <a:solidFill>
                            <a:schemeClr val="tx1"/>
                          </a:solidFill>
                        </a:rPr>
                        <a:t>هاردات</a:t>
                      </a:r>
                      <a:r>
                        <a:rPr lang="ar-SA" sz="1200" dirty="0">
                          <a:solidFill>
                            <a:schemeClr val="tx1"/>
                          </a:solidFill>
                        </a:rPr>
                        <a:t> خارجية وتأمينها بطريقة صحيحة . </a:t>
                      </a:r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>
                          <a:solidFill>
                            <a:schemeClr val="tx1"/>
                          </a:solidFill>
                        </a:rPr>
                        <a:t>تقنية المعلومات </a:t>
                      </a:r>
                    </a:p>
                  </a:txBody>
                  <a:tcPr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000" dirty="0">
                          <a:solidFill>
                            <a:schemeClr val="tx1"/>
                          </a:solidFill>
                        </a:rPr>
                        <a:t> 2021/2020</a:t>
                      </a:r>
                    </a:p>
                  </a:txBody>
                  <a:tcPr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400" dirty="0">
                          <a:solidFill>
                            <a:schemeClr val="tx1"/>
                          </a:solidFill>
                        </a:rPr>
                        <a:t>30000</a:t>
                      </a:r>
                    </a:p>
                  </a:txBody>
                  <a:tcPr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</a:tbl>
          </a:graphicData>
        </a:graphic>
      </p:graphicFrame>
      <p:graphicFrame>
        <p:nvGraphicFramePr>
          <p:cNvPr id="4" name="جدول 3"/>
          <p:cNvGraphicFramePr>
            <a:graphicFrameLocks noGrp="1"/>
          </p:cNvGraphicFramePr>
          <p:nvPr/>
        </p:nvGraphicFramePr>
        <p:xfrm>
          <a:off x="17585" y="369276"/>
          <a:ext cx="9161584" cy="539443"/>
        </p:xfrm>
        <a:graphic>
          <a:graphicData uri="http://schemas.openxmlformats.org/drawingml/2006/table">
            <a:tbl>
              <a:tblPr rtl="1"/>
              <a:tblGrid>
                <a:gridCol w="91615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39443"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12700" cmpd="sng">
                      <a:solidFill>
                        <a:srgbClr val="C00000"/>
                      </a:solidFill>
                      <a:prstDash val="solid"/>
                    </a:lnL>
                    <a:lnR w="12700" cmpd="sng">
                      <a:solidFill>
                        <a:srgbClr val="C00000"/>
                      </a:solidFill>
                      <a:prstDash val="solid"/>
                    </a:lnR>
                    <a:lnT w="12700" cmpd="sng">
                      <a:solidFill>
                        <a:srgbClr val="C00000"/>
                      </a:solidFill>
                      <a:prstDash val="solid"/>
                    </a:lnT>
                    <a:lnB w="12700" cmpd="sng">
                      <a:solidFill>
                        <a:srgbClr val="C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178742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جدول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80998646"/>
              </p:ext>
            </p:extLst>
          </p:nvPr>
        </p:nvGraphicFramePr>
        <p:xfrm>
          <a:off x="-1" y="-1"/>
          <a:ext cx="9144001" cy="7201128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5858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553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17427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3387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4523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2018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2920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7076">
                <a:tc gridSpan="2">
                  <a:txBody>
                    <a:bodyPr/>
                    <a:lstStyle/>
                    <a:p>
                      <a:pPr rtl="1"/>
                      <a:r>
                        <a:rPr lang="ar-SA" sz="1400" dirty="0">
                          <a:solidFill>
                            <a:schemeClr val="tx1"/>
                          </a:solidFill>
                        </a:rPr>
                        <a:t>الهدف الاستراتيجي</a:t>
                      </a:r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600" b="0" dirty="0">
                          <a:solidFill>
                            <a:schemeClr val="tx1"/>
                          </a:solidFill>
                          <a:latin typeface="Sakkal Majalla" pitchFamily="2" charset="-78"/>
                          <a:ea typeface="Times New Roman"/>
                          <a:cs typeface="Akhbar MT" pitchFamily="2" charset="-78"/>
                        </a:rPr>
                        <a:t>حوسبة  جميع الاعمال الادارية في الجمعية  والمنشئات التابعة لها .</a:t>
                      </a:r>
                      <a:endParaRPr lang="en-US" sz="1600" b="0" dirty="0">
                        <a:solidFill>
                          <a:schemeClr val="tx1"/>
                        </a:solidFill>
                        <a:latin typeface="Sakkal Majalla" pitchFamily="2" charset="-78"/>
                        <a:ea typeface="Times New Roman"/>
                        <a:cs typeface="Akhbar MT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400" dirty="0">
                          <a:solidFill>
                            <a:schemeClr val="tx1"/>
                          </a:solidFill>
                        </a:rPr>
                        <a:t>المجال </a:t>
                      </a:r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rtl="1"/>
                      <a:r>
                        <a:rPr lang="ar-SA" dirty="0">
                          <a:solidFill>
                            <a:schemeClr val="tx1"/>
                          </a:solidFill>
                        </a:rPr>
                        <a:t>الكفاءة الإدارية </a:t>
                      </a: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4006">
                <a:tc>
                  <a:txBody>
                    <a:bodyPr/>
                    <a:lstStyle/>
                    <a:p>
                      <a:pPr rtl="1"/>
                      <a:r>
                        <a:rPr lang="ar-SA" sz="1200" dirty="0"/>
                        <a:t>الهدف التشغيلي</a:t>
                      </a:r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400" dirty="0"/>
                        <a:t>المبادرة</a:t>
                      </a:r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400" dirty="0"/>
                        <a:t>الاجراءات </a:t>
                      </a:r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400" dirty="0"/>
                        <a:t>المنفذ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400" dirty="0"/>
                        <a:t>التنفيذ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400" dirty="0"/>
                        <a:t>التكلفة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400" dirty="0"/>
                        <a:t>ملاحظات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1345">
                <a:tc rowSpan="15"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Akhbar MT" pitchFamily="2" charset="-78"/>
                        </a:rPr>
                        <a:t>ا</a:t>
                      </a:r>
                      <a:r>
                        <a:rPr lang="ar-SA" sz="1800" b="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Akhbar MT" pitchFamily="2" charset="-78"/>
                        </a:rPr>
                        <a:t>لصيانة المنظمة للأنظمة والحواسيب والمعدات الخاصة بالجمعية . </a:t>
                      </a:r>
                      <a:endParaRPr lang="en-US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Akhbar MT" pitchFamily="2" charset="-78"/>
                      </a:endParaRPr>
                    </a:p>
                  </a:txBody>
                  <a:tcPr vert="vert270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2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khbar MT" pitchFamily="2" charset="-78"/>
                        </a:rPr>
                        <a:t>تقديم خدمات الجمعية بطريقة الكترونية .</a:t>
                      </a:r>
                      <a:endParaRPr lang="en-US" sz="12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Akhbar MT" pitchFamily="2" charset="-78"/>
                      </a:endParaRPr>
                    </a:p>
                    <a:p>
                      <a:pPr marL="0" marR="0" indent="0" algn="ctr" defTabSz="914400" rtl="1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dirty="0">
                        <a:solidFill>
                          <a:schemeClr val="tx1"/>
                        </a:solidFill>
                        <a:latin typeface="+mn-lt"/>
                        <a:ea typeface="Calibri"/>
                        <a:cs typeface="Akhbar MT" pitchFamily="2" charset="-78"/>
                      </a:endParaRPr>
                    </a:p>
                  </a:txBody>
                  <a:tcPr vert="vert270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عقد</a:t>
                      </a:r>
                      <a:r>
                        <a:rPr lang="ar-SA" sz="1200" baseline="0" dirty="0"/>
                        <a:t> ورشة عمل مع متخصصين لطريقة تقديم خدمات الجمعية بطريقة الكترونية .</a:t>
                      </a:r>
                      <a:endParaRPr lang="ar-SA" sz="1200" dirty="0"/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الجودة</a:t>
                      </a:r>
                      <a:r>
                        <a:rPr lang="ar-SA" sz="1200" baseline="0" dirty="0"/>
                        <a:t> والتطوير </a:t>
                      </a:r>
                    </a:p>
                    <a:p>
                      <a:pPr algn="ctr" rtl="1"/>
                      <a:r>
                        <a:rPr lang="ar-SA" sz="1200" baseline="0" dirty="0"/>
                        <a:t>العلاقات والاعلام </a:t>
                      </a:r>
                      <a:endParaRPr lang="ar-SA" sz="12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000" dirty="0"/>
                        <a:t>2021/2020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400" dirty="0"/>
                        <a:t>30000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7076"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اعداد</a:t>
                      </a:r>
                      <a:r>
                        <a:rPr lang="ar-SA" sz="1200" baseline="0" dirty="0"/>
                        <a:t> مخرجات الورشة الى تصور واضح عن طريقة تقديم الخدمات بطريقة الكترونية</a:t>
                      </a:r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/>
                        <a:t>الإدارة المالية </a:t>
                      </a:r>
                      <a:endParaRPr lang="ar-SA" sz="12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000" dirty="0"/>
                        <a:t>2021/2020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400" dirty="0"/>
                        <a:t>30000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7076"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اعتماد مخرجات الورشة واخذ عروض أسعار وترشيح</a:t>
                      </a:r>
                      <a:r>
                        <a:rPr lang="ar-SA" sz="1200" baseline="0" dirty="0"/>
                        <a:t> العرض الأنسب .</a:t>
                      </a:r>
                      <a:endParaRPr lang="ar-SA" sz="1200" dirty="0"/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/>
                        <a:t>الإدارة المالية </a:t>
                      </a:r>
                      <a:endParaRPr lang="ar-SA" sz="12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000" dirty="0"/>
                        <a:t>2021/2020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400" dirty="0"/>
                        <a:t>30000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71345"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التعاقد</a:t>
                      </a:r>
                      <a:r>
                        <a:rPr lang="ar-SA" sz="1200" baseline="0" dirty="0"/>
                        <a:t> وتنفيذ مشروع  الخدمة الالكترونية للمستفيدين </a:t>
                      </a:r>
                      <a:endParaRPr lang="ar-SA" sz="1200" dirty="0"/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الإدارة المالية </a:t>
                      </a:r>
                    </a:p>
                    <a:p>
                      <a:pPr algn="ctr" rtl="1"/>
                      <a:r>
                        <a:rPr lang="ar-SA" sz="1200" dirty="0"/>
                        <a:t>المدير التنفيذي </a:t>
                      </a:r>
                    </a:p>
                  </a:txBody>
                  <a:tcPr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000" dirty="0"/>
                        <a:t>2021/2020</a:t>
                      </a:r>
                    </a:p>
                  </a:txBody>
                  <a:tcPr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400" dirty="0"/>
                        <a:t>30000</a:t>
                      </a:r>
                    </a:p>
                  </a:txBody>
                  <a:tcPr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7076"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rowSpan="7">
                  <a:txBody>
                    <a:bodyPr/>
                    <a:lstStyle/>
                    <a:p>
                      <a:pPr marL="0" marR="0" lvl="0" indent="0" algn="ctr" defTabSz="914400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2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khbar MT" pitchFamily="2" charset="-78"/>
                        </a:rPr>
                        <a:t>بناء خطة </a:t>
                      </a:r>
                      <a:r>
                        <a:rPr lang="ar-SA" sz="1200" b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khbar MT" pitchFamily="2" charset="-78"/>
                        </a:rPr>
                        <a:t> لصيانة الأنظمة والحواسيب والمعدات الخاصة بالجمعية .</a:t>
                      </a:r>
                      <a:endParaRPr lang="en-US" sz="12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Akhbar MT" pitchFamily="2" charset="-78"/>
                      </a:endParaRPr>
                    </a:p>
                    <a:p>
                      <a:pPr marL="0" marR="0" lvl="0" indent="0" algn="ctr" defTabSz="914400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Akhbar MT" pitchFamily="2" charset="-78"/>
                      </a:endParaRPr>
                    </a:p>
                  </a:txBody>
                  <a:tcPr vert="vert270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حصر جميع ممتلكات الجمعية من </a:t>
                      </a:r>
                      <a:r>
                        <a:rPr lang="ar-SA" sz="1200" dirty="0" err="1"/>
                        <a:t>الالات</a:t>
                      </a:r>
                      <a:r>
                        <a:rPr lang="ar-SA" sz="1200" baseline="0" dirty="0"/>
                        <a:t> والمعدات والأجهزة .</a:t>
                      </a:r>
                      <a:endParaRPr lang="ar-SA" sz="1200" dirty="0"/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لجنة الجرد</a:t>
                      </a:r>
                    </a:p>
                  </a:txBody>
                  <a:tcP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000" dirty="0"/>
                        <a:t>2021/2020</a:t>
                      </a:r>
                    </a:p>
                  </a:txBody>
                  <a:tcP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400" dirty="0"/>
                        <a:t>30000</a:t>
                      </a:r>
                    </a:p>
                  </a:txBody>
                  <a:tcP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7076"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بناء جدول  زمني لصيانة </a:t>
                      </a:r>
                      <a:r>
                        <a:rPr lang="ar-SA" sz="1200" dirty="0" err="1"/>
                        <a:t>الالات</a:t>
                      </a:r>
                      <a:r>
                        <a:rPr lang="ar-SA" sz="1200" dirty="0"/>
                        <a:t> والمعدات حسب نوعيتها (وقائية</a:t>
                      </a:r>
                      <a:r>
                        <a:rPr lang="ar-SA" sz="1200" baseline="0" dirty="0"/>
                        <a:t> – علاجية ) </a:t>
                      </a:r>
                      <a:r>
                        <a:rPr lang="ar-SA" sz="1200" dirty="0"/>
                        <a:t>.</a:t>
                      </a:r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/>
                        <a:t>تقنية المعلومات </a:t>
                      </a:r>
                      <a:endParaRPr lang="ar-SA" sz="12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000" dirty="0"/>
                        <a:t>2021/2020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400" dirty="0"/>
                        <a:t>30000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99733"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شراء برامج حماية لجميع الأجهزة </a:t>
                      </a:r>
                      <a:r>
                        <a:rPr lang="ar-SA" sz="1200" baseline="0" dirty="0"/>
                        <a:t>الحاسوبية .</a:t>
                      </a:r>
                      <a:endParaRPr lang="ar-SA" sz="1200" dirty="0"/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الإدارة المالية</a:t>
                      </a:r>
                      <a:r>
                        <a:rPr lang="ar-SA" sz="1200" baseline="0" dirty="0"/>
                        <a:t> </a:t>
                      </a:r>
                      <a:endParaRPr lang="ar-SA" sz="12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000" dirty="0"/>
                        <a:t>2021/2020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400" dirty="0"/>
                        <a:t>30000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71345">
                <a:tc v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اعتماد الجدول الزمني للصيانة من الإدارة التنفيذية .</a:t>
                      </a:r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تقنية المعلومات </a:t>
                      </a:r>
                    </a:p>
                    <a:p>
                      <a:pPr algn="ctr" rtl="1"/>
                      <a:r>
                        <a:rPr lang="ar-SA" sz="1200" dirty="0"/>
                        <a:t>المدير التنفيذي 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000" dirty="0"/>
                        <a:t>2021/2020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4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99733">
                <a:tc v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البدء</a:t>
                      </a:r>
                      <a:r>
                        <a:rPr lang="ar-SA" sz="1200" baseline="0" dirty="0"/>
                        <a:t> بتنفيذ الجدول الزمني للصيانة </a:t>
                      </a:r>
                      <a:endParaRPr lang="ar-SA" sz="1200" dirty="0"/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/>
                        <a:t>تقنية المعلومات </a:t>
                      </a:r>
                      <a:endParaRPr lang="ar-SA" sz="12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000" dirty="0"/>
                        <a:t>2021/2020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4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99733">
                <a:tc v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التقرير السنوي عن الصيانة </a:t>
                      </a:r>
                      <a:r>
                        <a:rPr lang="ar-SA" sz="1200" dirty="0" err="1"/>
                        <a:t>للالات</a:t>
                      </a:r>
                      <a:r>
                        <a:rPr lang="ar-SA" sz="1200" dirty="0"/>
                        <a:t> والمعدات .</a:t>
                      </a:r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تقنية المعلومات 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000" dirty="0"/>
                        <a:t>2021/2020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4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77076"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حصر جميع ممتلكات الجمعية من </a:t>
                      </a:r>
                      <a:r>
                        <a:rPr lang="ar-SA" sz="1200" dirty="0" err="1"/>
                        <a:t>الالات</a:t>
                      </a:r>
                      <a:r>
                        <a:rPr lang="ar-SA" sz="1200" baseline="0" dirty="0"/>
                        <a:t> والمعدات والأجهزة .</a:t>
                      </a:r>
                      <a:endParaRPr lang="ar-SA" sz="1200" dirty="0"/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لجنة الجرد</a:t>
                      </a:r>
                    </a:p>
                  </a:txBody>
                  <a:tcPr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000" dirty="0"/>
                        <a:t>2021/2020</a:t>
                      </a:r>
                    </a:p>
                  </a:txBody>
                  <a:tcPr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400" dirty="0"/>
                        <a:t>30000</a:t>
                      </a:r>
                    </a:p>
                  </a:txBody>
                  <a:tcPr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77076"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200" b="0" dirty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Akhbar MT" pitchFamily="2" charset="-78"/>
                        </a:rPr>
                        <a:t>حصر </a:t>
                      </a:r>
                      <a:r>
                        <a:rPr lang="ar-SA" sz="1200" b="0" baseline="0" dirty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Akhbar MT" pitchFamily="2" charset="-78"/>
                        </a:rPr>
                        <a:t> جميع الممتلكات التقنية للجمعية  واحتساب اصولها والتخلص  من الزائد منها .</a:t>
                      </a:r>
                    </a:p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Akhbar MT" pitchFamily="2" charset="-78"/>
                      </a:endParaRPr>
                    </a:p>
                  </a:txBody>
                  <a:tcPr vert="vert270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100" dirty="0"/>
                        <a:t>حصر جميع ممتلكات الجمعية من </a:t>
                      </a:r>
                      <a:r>
                        <a:rPr lang="ar-SA" sz="1100" dirty="0" err="1"/>
                        <a:t>الالات</a:t>
                      </a:r>
                      <a:r>
                        <a:rPr lang="ar-SA" sz="1100" baseline="0" dirty="0"/>
                        <a:t> والمعدات والأجهزة التقنية .</a:t>
                      </a:r>
                      <a:endParaRPr lang="ar-SA" sz="1100" dirty="0"/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الإدارة المالية</a:t>
                      </a:r>
                    </a:p>
                    <a:p>
                      <a:pPr algn="ctr" rtl="1"/>
                      <a:r>
                        <a:rPr lang="ar-SA" sz="1200" dirty="0"/>
                        <a:t>تقنية المعلومات</a:t>
                      </a:r>
                    </a:p>
                    <a:p>
                      <a:pPr algn="ctr" rtl="1"/>
                      <a:r>
                        <a:rPr lang="ar-SA" sz="1200" dirty="0"/>
                        <a:t>الموارد البشرية</a:t>
                      </a:r>
                    </a:p>
                  </a:txBody>
                  <a:tcP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000" dirty="0"/>
                        <a:t>2021/2020</a:t>
                      </a:r>
                    </a:p>
                    <a:p>
                      <a:pPr algn="ctr" rtl="1"/>
                      <a:endParaRPr lang="ar-SA" sz="1000" b="1" dirty="0"/>
                    </a:p>
                  </a:txBody>
                  <a:tcP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400" dirty="0"/>
                        <a:t>30000</a:t>
                      </a:r>
                    </a:p>
                  </a:txBody>
                  <a:tcP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77076"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ترقيمها وفق</a:t>
                      </a:r>
                      <a:r>
                        <a:rPr lang="ar-SA" sz="1200" baseline="0" dirty="0"/>
                        <a:t> الية ارشفة واضحة ومتفق عليها .</a:t>
                      </a:r>
                      <a:endParaRPr lang="ar-SA" sz="1200" dirty="0"/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العلاقات والاعلام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000" dirty="0"/>
                        <a:t>2021/2020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400" dirty="0"/>
                        <a:t>30000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377076"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احتساب الأصول وفق العرف</a:t>
                      </a:r>
                      <a:r>
                        <a:rPr lang="ar-SA" sz="1200" baseline="0" dirty="0"/>
                        <a:t> المحاسبي </a:t>
                      </a:r>
                      <a:endParaRPr lang="ar-SA" sz="1200" dirty="0"/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الادارة المالية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000" dirty="0"/>
                        <a:t>2021/2020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400" dirty="0"/>
                        <a:t>30000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377076"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 err="1"/>
                        <a:t>التخاص</a:t>
                      </a:r>
                      <a:r>
                        <a:rPr lang="ar-SA" sz="1200" baseline="0" dirty="0"/>
                        <a:t> من الزائد منها </a:t>
                      </a:r>
                      <a:r>
                        <a:rPr lang="ar-SA" sz="1200" baseline="0" dirty="0" err="1"/>
                        <a:t>والكتهالك</a:t>
                      </a:r>
                      <a:r>
                        <a:rPr lang="ar-SA" sz="1200" baseline="0" dirty="0"/>
                        <a:t> وفق اليه صحيحة </a:t>
                      </a:r>
                      <a:endParaRPr lang="ar-SA" sz="1200" dirty="0"/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لجنة المقابلات </a:t>
                      </a:r>
                    </a:p>
                  </a:txBody>
                  <a:tcPr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000" dirty="0"/>
                        <a:t>2021/2020</a:t>
                      </a:r>
                    </a:p>
                  </a:txBody>
                  <a:tcPr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400" dirty="0"/>
                        <a:t>30000</a:t>
                      </a:r>
                    </a:p>
                  </a:txBody>
                  <a:tcPr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</a:tbl>
          </a:graphicData>
        </a:graphic>
      </p:graphicFrame>
      <p:graphicFrame>
        <p:nvGraphicFramePr>
          <p:cNvPr id="4" name="جدول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95404835"/>
              </p:ext>
            </p:extLst>
          </p:nvPr>
        </p:nvGraphicFramePr>
        <p:xfrm>
          <a:off x="17585" y="332657"/>
          <a:ext cx="9161584" cy="504056"/>
        </p:xfrm>
        <a:graphic>
          <a:graphicData uri="http://schemas.openxmlformats.org/drawingml/2006/table">
            <a:tbl>
              <a:tblPr rtl="1"/>
              <a:tblGrid>
                <a:gridCol w="91615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04056"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12700" cmpd="sng">
                      <a:solidFill>
                        <a:srgbClr val="C00000"/>
                      </a:solidFill>
                      <a:prstDash val="solid"/>
                    </a:lnL>
                    <a:lnR w="12700" cmpd="sng">
                      <a:solidFill>
                        <a:srgbClr val="C00000"/>
                      </a:solidFill>
                      <a:prstDash val="solid"/>
                    </a:lnR>
                    <a:lnT w="12700" cmpd="sng">
                      <a:solidFill>
                        <a:srgbClr val="C00000"/>
                      </a:solidFill>
                      <a:prstDash val="solid"/>
                    </a:lnT>
                    <a:lnB w="12700" cmpd="sng">
                      <a:solidFill>
                        <a:srgbClr val="C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1345383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جدول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5098775"/>
              </p:ext>
            </p:extLst>
          </p:nvPr>
        </p:nvGraphicFramePr>
        <p:xfrm>
          <a:off x="-1" y="2"/>
          <a:ext cx="9144001" cy="7259866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5858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553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17427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3387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4523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2018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2920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8906">
                <a:tc gridSpan="2">
                  <a:txBody>
                    <a:bodyPr/>
                    <a:lstStyle/>
                    <a:p>
                      <a:pPr rtl="1"/>
                      <a:r>
                        <a:rPr lang="ar-SA" sz="1400" dirty="0">
                          <a:solidFill>
                            <a:schemeClr val="tx1"/>
                          </a:solidFill>
                        </a:rPr>
                        <a:t>الهدف الاستراتيجي</a:t>
                      </a:r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600" b="0" dirty="0">
                          <a:solidFill>
                            <a:schemeClr val="tx1"/>
                          </a:solidFill>
                          <a:latin typeface="Sakkal Majalla" pitchFamily="2" charset="-78"/>
                          <a:ea typeface="Times New Roman"/>
                          <a:cs typeface="Akhbar MT" pitchFamily="2" charset="-78"/>
                        </a:rPr>
                        <a:t>حوسبة  جميع الاعمال الادارية في الجمعية  والمنشئات التابعة لها .</a:t>
                      </a:r>
                      <a:endParaRPr lang="en-US" sz="1600" b="0" dirty="0">
                        <a:solidFill>
                          <a:schemeClr val="tx1"/>
                        </a:solidFill>
                        <a:latin typeface="Sakkal Majalla" pitchFamily="2" charset="-78"/>
                        <a:ea typeface="Times New Roman"/>
                        <a:cs typeface="Akhbar MT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400" dirty="0">
                          <a:solidFill>
                            <a:schemeClr val="tx1"/>
                          </a:solidFill>
                        </a:rPr>
                        <a:t>المجال </a:t>
                      </a:r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rtl="1"/>
                      <a:r>
                        <a:rPr lang="ar-SA" dirty="0">
                          <a:solidFill>
                            <a:schemeClr val="tx1"/>
                          </a:solidFill>
                        </a:rPr>
                        <a:t>الكفاءة الإدارية </a:t>
                      </a: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3632">
                <a:tc>
                  <a:txBody>
                    <a:bodyPr/>
                    <a:lstStyle/>
                    <a:p>
                      <a:pPr rtl="1"/>
                      <a:r>
                        <a:rPr lang="ar-SA" sz="1200" dirty="0"/>
                        <a:t>الهدف التشغيلي</a:t>
                      </a:r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400" dirty="0"/>
                        <a:t>المبادرة</a:t>
                      </a:r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400" dirty="0"/>
                        <a:t>الاجراءات </a:t>
                      </a:r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400" dirty="0"/>
                        <a:t>المنفذ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400" dirty="0"/>
                        <a:t>التنفيذ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400" dirty="0"/>
                        <a:t>التكلفة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400" dirty="0"/>
                        <a:t>ملاحظات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9116">
                <a:tc rowSpan="18"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800" b="0" dirty="0">
                          <a:solidFill>
                            <a:schemeClr val="tx1"/>
                          </a:solidFill>
                          <a:latin typeface="Sakkal Majalla"/>
                          <a:ea typeface="Calibri"/>
                          <a:cs typeface="Akhbar MT" pitchFamily="2" charset="-78"/>
                        </a:rPr>
                        <a:t>تسهيل عملية التواصل الداخلي بين الاقسام والادارات  . </a:t>
                      </a:r>
                      <a:endParaRPr lang="en-US" sz="2000" b="0" dirty="0">
                        <a:solidFill>
                          <a:schemeClr val="tx1"/>
                        </a:solidFill>
                        <a:latin typeface="+mn-lt"/>
                        <a:ea typeface="Calibri"/>
                        <a:cs typeface="Akhbar MT" pitchFamily="2" charset="-78"/>
                      </a:endParaRPr>
                    </a:p>
                  </a:txBody>
                  <a:tcPr vert="vert270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algn="ctr" rtl="1"/>
                      <a:r>
                        <a:rPr lang="ar-SA" sz="1200" dirty="0">
                          <a:cs typeface="Akhbar MT" pitchFamily="2" charset="-78"/>
                        </a:rPr>
                        <a:t> الاستفادة</a:t>
                      </a:r>
                      <a:r>
                        <a:rPr lang="ar-SA" sz="1200" baseline="0" dirty="0">
                          <a:cs typeface="Akhbar MT" pitchFamily="2" charset="-78"/>
                        </a:rPr>
                        <a:t> من البرامج الحاسوبية المجانية </a:t>
                      </a:r>
                      <a:endParaRPr lang="ar-SA" sz="1200" dirty="0">
                        <a:cs typeface="Akhbar MT" pitchFamily="2" charset="-78"/>
                      </a:endParaRPr>
                    </a:p>
                    <a:p>
                      <a:pPr marL="0" marR="0" indent="0" algn="ctr" defTabSz="914400" rtl="1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dirty="0">
                        <a:solidFill>
                          <a:schemeClr val="tx1"/>
                        </a:solidFill>
                        <a:latin typeface="+mn-lt"/>
                        <a:ea typeface="Calibri"/>
                        <a:cs typeface="Akhbar MT" pitchFamily="2" charset="-78"/>
                      </a:endParaRPr>
                    </a:p>
                  </a:txBody>
                  <a:tcPr vert="vert270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100" dirty="0"/>
                        <a:t>برامج الحماية الخاصة </a:t>
                      </a:r>
                      <a:r>
                        <a:rPr lang="ar-SA" sz="1100" dirty="0" err="1"/>
                        <a:t>بالاجهزة</a:t>
                      </a:r>
                      <a:r>
                        <a:rPr lang="ar-SA" sz="1100" dirty="0"/>
                        <a:t> الحاسوبية .</a:t>
                      </a:r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100"/>
                        <a:t>تقنية المعلومات </a:t>
                      </a:r>
                      <a:endParaRPr lang="ar-SA" sz="11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100" dirty="0"/>
                        <a:t> </a:t>
                      </a:r>
                      <a:r>
                        <a:rPr lang="ar-SA" sz="1100" dirty="0">
                          <a:solidFill>
                            <a:schemeClr val="tx1"/>
                          </a:solidFill>
                        </a:rPr>
                        <a:t>2021/2020</a:t>
                      </a:r>
                      <a:endParaRPr lang="ar-SA" sz="11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100" dirty="0"/>
                        <a:t>30000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10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9116"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100" dirty="0"/>
                        <a:t>برنامج التخزين </a:t>
                      </a:r>
                      <a:r>
                        <a:rPr lang="ar-SA" sz="1100" dirty="0" err="1"/>
                        <a:t>السحابي</a:t>
                      </a:r>
                      <a:r>
                        <a:rPr lang="ar-SA" sz="1100" dirty="0"/>
                        <a:t> للمعلومات .</a:t>
                      </a:r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100" dirty="0"/>
                        <a:t>تقنية المعلومات 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100" dirty="0"/>
                        <a:t> </a:t>
                      </a:r>
                      <a:r>
                        <a:rPr lang="ar-SA" sz="1100" dirty="0">
                          <a:solidFill>
                            <a:schemeClr val="tx1"/>
                          </a:solidFill>
                        </a:rPr>
                        <a:t>2021/2020</a:t>
                      </a:r>
                      <a:endParaRPr lang="ar-SA" sz="11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100" dirty="0"/>
                        <a:t>30000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1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9116"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100" dirty="0"/>
                        <a:t>برنامج المتابعة الإدارية للمهام والاعمال .</a:t>
                      </a:r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100"/>
                        <a:t>تقنية المعلومات </a:t>
                      </a:r>
                      <a:endParaRPr lang="ar-SA" sz="11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100" dirty="0"/>
                        <a:t> </a:t>
                      </a:r>
                      <a:r>
                        <a:rPr lang="ar-SA" sz="1100" dirty="0">
                          <a:solidFill>
                            <a:schemeClr val="tx1"/>
                          </a:solidFill>
                        </a:rPr>
                        <a:t>2021/2020</a:t>
                      </a:r>
                      <a:r>
                        <a:rPr lang="ar-SA" sz="1100" dirty="0"/>
                        <a:t> 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100" dirty="0"/>
                        <a:t>30000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1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9116"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100" dirty="0"/>
                        <a:t>التركيب</a:t>
                      </a:r>
                      <a:r>
                        <a:rPr lang="ar-SA" sz="1100" baseline="0" dirty="0"/>
                        <a:t> والتدريب على البرامج الحاسوبية السابقة .</a:t>
                      </a:r>
                      <a:endParaRPr lang="ar-SA" sz="1100" dirty="0"/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100" dirty="0"/>
                        <a:t>تقنية المعلومات </a:t>
                      </a:r>
                    </a:p>
                  </a:txBody>
                  <a:tcPr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100" dirty="0">
                          <a:solidFill>
                            <a:schemeClr val="tx1"/>
                          </a:solidFill>
                        </a:rPr>
                        <a:t>2021/2020</a:t>
                      </a:r>
                      <a:endParaRPr lang="ar-SA" sz="1100" dirty="0"/>
                    </a:p>
                  </a:txBody>
                  <a:tcPr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100" dirty="0"/>
                        <a:t>30000</a:t>
                      </a:r>
                    </a:p>
                  </a:txBody>
                  <a:tcPr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100" dirty="0"/>
                    </a:p>
                  </a:txBody>
                  <a:tcPr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29116"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rowSpan="6"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2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Akhbar MT" pitchFamily="2" charset="-78"/>
                        </a:rPr>
                        <a:t>انشاء مجموعات   </a:t>
                      </a:r>
                      <a:r>
                        <a:rPr lang="ar-SA" sz="1200" b="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Akhbar MT" pitchFamily="2" charset="-78"/>
                        </a:rPr>
                        <a:t>تواصل داخلية </a:t>
                      </a:r>
                      <a:endParaRPr lang="en-US" sz="12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Akhbar MT" pitchFamily="2" charset="-78"/>
                      </a:endParaRPr>
                    </a:p>
                    <a:p>
                      <a:pPr marL="0" marR="0" lvl="0" indent="0" algn="ctr" defTabSz="914400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Akhbar MT" pitchFamily="2" charset="-78"/>
                      </a:endParaRPr>
                    </a:p>
                  </a:txBody>
                  <a:tcPr vert="vert270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100" dirty="0"/>
                        <a:t>جمع جميع جوالات </a:t>
                      </a:r>
                      <a:r>
                        <a:rPr lang="ar-SA" sz="1100" dirty="0" err="1"/>
                        <a:t>وايميلات</a:t>
                      </a:r>
                      <a:r>
                        <a:rPr lang="ar-SA" sz="1100" dirty="0"/>
                        <a:t> الموظفين في الجمعية </a:t>
                      </a:r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100"/>
                        <a:t>الموارد البشرية</a:t>
                      </a:r>
                      <a:endParaRPr lang="ar-SA" sz="1100" dirty="0"/>
                    </a:p>
                  </a:txBody>
                  <a:tcP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100" dirty="0"/>
                        <a:t> </a:t>
                      </a:r>
                      <a:r>
                        <a:rPr lang="ar-SA" sz="1100" dirty="0">
                          <a:solidFill>
                            <a:schemeClr val="tx1"/>
                          </a:solidFill>
                        </a:rPr>
                        <a:t>2021/2020</a:t>
                      </a:r>
                      <a:endParaRPr lang="ar-SA" sz="1100" dirty="0"/>
                    </a:p>
                  </a:txBody>
                  <a:tcP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100" dirty="0"/>
                        <a:t>30000</a:t>
                      </a:r>
                    </a:p>
                  </a:txBody>
                  <a:tcP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100" dirty="0"/>
                    </a:p>
                  </a:txBody>
                  <a:tcP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29116"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100" dirty="0"/>
                        <a:t>انشاء  مجموعات</a:t>
                      </a:r>
                      <a:r>
                        <a:rPr lang="ar-SA" sz="1100" baseline="0" dirty="0"/>
                        <a:t> خاصة بالموظفين حسب الاحتياج </a:t>
                      </a:r>
                      <a:endParaRPr lang="ar-SA" sz="1100" dirty="0"/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100"/>
                        <a:t>الموارد البشرية</a:t>
                      </a:r>
                      <a:endParaRPr lang="ar-SA" sz="11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100" dirty="0"/>
                        <a:t> </a:t>
                      </a:r>
                      <a:r>
                        <a:rPr lang="ar-SA" sz="1100" dirty="0">
                          <a:solidFill>
                            <a:schemeClr val="tx1"/>
                          </a:solidFill>
                        </a:rPr>
                        <a:t>2021/2020</a:t>
                      </a:r>
                      <a:endParaRPr lang="ar-SA" sz="11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100" dirty="0"/>
                        <a:t>30000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1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29116"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100" dirty="0"/>
                        <a:t>وضع</a:t>
                      </a:r>
                      <a:r>
                        <a:rPr lang="ar-SA" sz="1100" baseline="0" dirty="0"/>
                        <a:t>  اهداف وضوابط للمجموعات </a:t>
                      </a:r>
                      <a:endParaRPr lang="ar-SA" sz="1100" dirty="0"/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100" dirty="0"/>
                        <a:t>الموارد البشرية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100" dirty="0"/>
                        <a:t> </a:t>
                      </a:r>
                      <a:r>
                        <a:rPr lang="ar-SA" sz="1100" dirty="0">
                          <a:solidFill>
                            <a:schemeClr val="tx1"/>
                          </a:solidFill>
                        </a:rPr>
                        <a:t>2021/2020</a:t>
                      </a:r>
                      <a:endParaRPr lang="ar-SA" sz="11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100" dirty="0"/>
                        <a:t>30000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1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29116">
                <a:tc v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100" dirty="0"/>
                        <a:t>إضافة </a:t>
                      </a:r>
                      <a:r>
                        <a:rPr lang="ar-SA" sz="1100" baseline="0" dirty="0"/>
                        <a:t> الموظفين المعنيين في </a:t>
                      </a:r>
                      <a:r>
                        <a:rPr lang="ar-SA" sz="1100" baseline="0" dirty="0" err="1"/>
                        <a:t>القروبات</a:t>
                      </a:r>
                      <a:r>
                        <a:rPr lang="ar-SA" sz="1100" baseline="0" dirty="0"/>
                        <a:t> الخاصة بهم .</a:t>
                      </a:r>
                      <a:endParaRPr lang="ar-SA" sz="1100" dirty="0"/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100" dirty="0"/>
                        <a:t>الموارد البشرية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100" dirty="0"/>
                        <a:t> </a:t>
                      </a:r>
                      <a:r>
                        <a:rPr lang="ar-SA" sz="1100" dirty="0">
                          <a:solidFill>
                            <a:schemeClr val="tx1"/>
                          </a:solidFill>
                        </a:rPr>
                        <a:t>2021/2020</a:t>
                      </a:r>
                      <a:endParaRPr lang="ar-SA" sz="11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100" dirty="0"/>
                        <a:t>30000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1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29116">
                <a:tc v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100" dirty="0"/>
                        <a:t>انشاء </a:t>
                      </a:r>
                      <a:r>
                        <a:rPr lang="ar-SA" sz="1100" dirty="0" err="1"/>
                        <a:t>ايميلات</a:t>
                      </a:r>
                      <a:r>
                        <a:rPr lang="ar-SA" sz="1100" dirty="0"/>
                        <a:t> موثقة  عبر الموقع الرسمي لجميع الموظفين </a:t>
                      </a:r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100" dirty="0"/>
                        <a:t>الموارد البشرية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100" dirty="0"/>
                        <a:t> </a:t>
                      </a:r>
                      <a:r>
                        <a:rPr lang="ar-SA" sz="1100" dirty="0">
                          <a:solidFill>
                            <a:schemeClr val="tx1"/>
                          </a:solidFill>
                        </a:rPr>
                        <a:t>2021/2020</a:t>
                      </a:r>
                      <a:endParaRPr lang="ar-SA" sz="11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100" dirty="0"/>
                        <a:t>30000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1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29116"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100" dirty="0"/>
                        <a:t>إعطاء الصلاحيات للمشرفين والإدارة التنفيذية للاطلاع والمراقبة</a:t>
                      </a:r>
                      <a:r>
                        <a:rPr lang="ar-SA" sz="1100" baseline="0" dirty="0"/>
                        <a:t> لها </a:t>
                      </a:r>
                      <a:endParaRPr lang="ar-SA" sz="1100" dirty="0"/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100" dirty="0"/>
                        <a:t>الموارد البشرية</a:t>
                      </a:r>
                    </a:p>
                  </a:txBody>
                  <a:tcPr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100" dirty="0"/>
                        <a:t> </a:t>
                      </a:r>
                      <a:r>
                        <a:rPr lang="ar-SA" sz="1100" dirty="0">
                          <a:solidFill>
                            <a:schemeClr val="tx1"/>
                          </a:solidFill>
                        </a:rPr>
                        <a:t>2021/2020</a:t>
                      </a:r>
                      <a:endParaRPr lang="ar-SA" sz="1100" dirty="0"/>
                    </a:p>
                  </a:txBody>
                  <a:tcPr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100" dirty="0"/>
                        <a:t>30000</a:t>
                      </a:r>
                    </a:p>
                  </a:txBody>
                  <a:tcPr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100" dirty="0"/>
                    </a:p>
                  </a:txBody>
                  <a:tcPr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29116"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2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Akhbar MT" pitchFamily="2" charset="-78"/>
                        </a:rPr>
                        <a:t>انشاء  شبكة  داخلية  للتواصل الداخلي  .في الجمعية  .</a:t>
                      </a:r>
                      <a:endParaRPr lang="en-US" sz="12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Akhbar MT" pitchFamily="2" charset="-78"/>
                      </a:endParaRPr>
                    </a:p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Akhbar MT" pitchFamily="2" charset="-78"/>
                      </a:endParaRPr>
                    </a:p>
                  </a:txBody>
                  <a:tcPr vert="vert270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1200" dirty="0"/>
                        <a:t>تحديد الاحتياج للشبكة</a:t>
                      </a:r>
                      <a:r>
                        <a:rPr lang="ar-SA" sz="1200" baseline="0" dirty="0"/>
                        <a:t> الداخلية مع شخص او جهة مختصة.</a:t>
                      </a:r>
                      <a:endParaRPr lang="ar-SA" sz="1200" dirty="0"/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100"/>
                        <a:t>تقنية المعلومات </a:t>
                      </a:r>
                      <a:endParaRPr lang="ar-SA" sz="1100" dirty="0"/>
                    </a:p>
                  </a:txBody>
                  <a:tcP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100" dirty="0"/>
                        <a:t> </a:t>
                      </a:r>
                      <a:r>
                        <a:rPr lang="ar-SA" sz="1100" dirty="0">
                          <a:solidFill>
                            <a:schemeClr val="tx1"/>
                          </a:solidFill>
                        </a:rPr>
                        <a:t>2021/2020</a:t>
                      </a:r>
                      <a:endParaRPr lang="ar-SA" sz="1100" dirty="0"/>
                    </a:p>
                  </a:txBody>
                  <a:tcP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100" dirty="0"/>
                        <a:t>30000</a:t>
                      </a:r>
                    </a:p>
                  </a:txBody>
                  <a:tcP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100" dirty="0"/>
                    </a:p>
                  </a:txBody>
                  <a:tcP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24336"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1200" dirty="0"/>
                        <a:t>اخذ عروض أسعار </a:t>
                      </a:r>
                      <a:r>
                        <a:rPr lang="ar-SA" sz="1200" dirty="0" err="1"/>
                        <a:t>لانشاء</a:t>
                      </a:r>
                      <a:r>
                        <a:rPr lang="ar-SA" sz="1200" dirty="0"/>
                        <a:t> شبكة داخلية للجمعية .</a:t>
                      </a:r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100" dirty="0"/>
                        <a:t>تقنية المعلومات 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100" dirty="0"/>
                        <a:t> </a:t>
                      </a:r>
                      <a:r>
                        <a:rPr lang="ar-SA" sz="1100" dirty="0">
                          <a:solidFill>
                            <a:schemeClr val="tx1"/>
                          </a:solidFill>
                        </a:rPr>
                        <a:t>2021/2020</a:t>
                      </a:r>
                      <a:endParaRPr lang="ar-SA" sz="11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100" dirty="0"/>
                        <a:t>30000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1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29116"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ترشيح العرض الأنسب واعتماده من الإدارة والتعاقد مع الجهة المحددة </a:t>
                      </a:r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100" dirty="0"/>
                        <a:t>الصيانة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100" dirty="0"/>
                        <a:t> </a:t>
                      </a:r>
                      <a:r>
                        <a:rPr lang="ar-SA" sz="1100" dirty="0">
                          <a:solidFill>
                            <a:schemeClr val="tx1"/>
                          </a:solidFill>
                        </a:rPr>
                        <a:t>2021/2020</a:t>
                      </a:r>
                      <a:endParaRPr lang="ar-SA" sz="11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100" dirty="0"/>
                        <a:t>30000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1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329116"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تركيب الشبكة الداخلية للجمعية وبدء الاستخدام التجريبي</a:t>
                      </a:r>
                      <a:r>
                        <a:rPr lang="ar-SA" sz="1200" baseline="0" dirty="0"/>
                        <a:t> </a:t>
                      </a:r>
                      <a:endParaRPr lang="ar-SA" sz="1200" dirty="0"/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100" dirty="0"/>
                        <a:t>تقنية المعلومات</a:t>
                      </a:r>
                    </a:p>
                    <a:p>
                      <a:pPr algn="ctr" rtl="1"/>
                      <a:r>
                        <a:rPr lang="ar-SA" sz="1100" dirty="0"/>
                        <a:t>الصيانة</a:t>
                      </a:r>
                    </a:p>
                  </a:txBody>
                  <a:tcPr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100" dirty="0">
                          <a:solidFill>
                            <a:schemeClr val="tx1"/>
                          </a:solidFill>
                        </a:rPr>
                        <a:t>2021/2020</a:t>
                      </a:r>
                      <a:endParaRPr lang="ar-SA" sz="1100" dirty="0"/>
                    </a:p>
                  </a:txBody>
                  <a:tcPr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100" dirty="0"/>
                        <a:t>30000</a:t>
                      </a:r>
                    </a:p>
                  </a:txBody>
                  <a:tcPr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100" dirty="0"/>
                    </a:p>
                  </a:txBody>
                  <a:tcPr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329116"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200" b="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Akhbar MT" pitchFamily="2" charset="-78"/>
                        </a:rPr>
                        <a:t> شراء  شبكة اتصالات داخلية  </a:t>
                      </a:r>
                      <a:endParaRPr lang="en-US" sz="12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Akhbar MT" pitchFamily="2" charset="-78"/>
                      </a:endParaRPr>
                    </a:p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SA" sz="1200" b="0" dirty="0">
                        <a:solidFill>
                          <a:schemeClr val="tx1"/>
                        </a:solidFill>
                        <a:latin typeface="+mn-lt"/>
                        <a:ea typeface="Calibri"/>
                        <a:cs typeface="Akhbar MT" pitchFamily="2" charset="-78"/>
                      </a:endParaRPr>
                    </a:p>
                  </a:txBody>
                  <a:tcPr vert="vert270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1200" dirty="0"/>
                        <a:t>تحديد الاحتياج لشبكة الاتصالات الداخلية مع تقنية المعلومات</a:t>
                      </a:r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100" dirty="0"/>
                        <a:t>تقنية المعلومات </a:t>
                      </a:r>
                    </a:p>
                    <a:p>
                      <a:pPr algn="ctr" rtl="1"/>
                      <a:r>
                        <a:rPr lang="ar-SA" sz="1100" dirty="0"/>
                        <a:t>الصيانة</a:t>
                      </a:r>
                    </a:p>
                  </a:txBody>
                  <a:tcP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100" dirty="0">
                          <a:solidFill>
                            <a:schemeClr val="tx1"/>
                          </a:solidFill>
                        </a:rPr>
                        <a:t>2021/2020</a:t>
                      </a:r>
                      <a:endParaRPr lang="ar-SA" sz="1100" dirty="0"/>
                    </a:p>
                  </a:txBody>
                  <a:tcP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100" dirty="0"/>
                        <a:t>30000</a:t>
                      </a:r>
                    </a:p>
                  </a:txBody>
                  <a:tcP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100" dirty="0"/>
                    </a:p>
                  </a:txBody>
                  <a:tcP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329116"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1200" dirty="0"/>
                        <a:t>اخذ عروض أسعار </a:t>
                      </a:r>
                      <a:r>
                        <a:rPr lang="ar-SA" sz="1200" dirty="0" err="1"/>
                        <a:t>لانشاء</a:t>
                      </a:r>
                      <a:r>
                        <a:rPr lang="ar-SA" sz="1200" dirty="0"/>
                        <a:t> شبكة اتصالات داخلية للجمعية .</a:t>
                      </a:r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100" dirty="0"/>
                        <a:t>تقنية المعلومات </a:t>
                      </a:r>
                    </a:p>
                    <a:p>
                      <a:pPr algn="ctr" rtl="1"/>
                      <a:r>
                        <a:rPr lang="ar-SA" sz="1100" dirty="0"/>
                        <a:t>الصيانة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100" dirty="0">
                          <a:solidFill>
                            <a:schemeClr val="tx1"/>
                          </a:solidFill>
                        </a:rPr>
                        <a:t>2021/2020</a:t>
                      </a:r>
                      <a:endParaRPr lang="ar-SA" sz="11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100" dirty="0"/>
                        <a:t>30000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1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410487"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ترشيح العرض الأنسب واعتماده من الإدارة والتعاقد مع الجهة المحددة </a:t>
                      </a:r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100" dirty="0"/>
                        <a:t>الصيانة</a:t>
                      </a:r>
                    </a:p>
                    <a:p>
                      <a:pPr algn="ctr" rtl="1"/>
                      <a:r>
                        <a:rPr lang="ar-SA" sz="1100" dirty="0"/>
                        <a:t>المدير التنفيذي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100" dirty="0">
                          <a:solidFill>
                            <a:schemeClr val="tx1"/>
                          </a:solidFill>
                        </a:rPr>
                        <a:t>2021/2020</a:t>
                      </a:r>
                      <a:endParaRPr lang="ar-SA" sz="11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100" dirty="0"/>
                        <a:t>30000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1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329116"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تركيب شبكة الاتصالات الداخلية للجمعية وبدء الاستخدام التجريبي</a:t>
                      </a:r>
                      <a:r>
                        <a:rPr lang="ar-SA" sz="1200" baseline="0" dirty="0"/>
                        <a:t> </a:t>
                      </a:r>
                      <a:endParaRPr lang="ar-SA" sz="1200" dirty="0"/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100" dirty="0"/>
                        <a:t>الصيانة</a:t>
                      </a:r>
                    </a:p>
                    <a:p>
                      <a:pPr algn="ctr" rtl="1"/>
                      <a:r>
                        <a:rPr lang="ar-SA" sz="1100" dirty="0"/>
                        <a:t>تقنية المعلومات</a:t>
                      </a:r>
                    </a:p>
                  </a:txBody>
                  <a:tcPr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100" dirty="0">
                          <a:solidFill>
                            <a:schemeClr val="tx1"/>
                          </a:solidFill>
                        </a:rPr>
                        <a:t>2021/2020</a:t>
                      </a:r>
                      <a:endParaRPr lang="ar-SA" sz="1100" dirty="0"/>
                    </a:p>
                  </a:txBody>
                  <a:tcPr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100" dirty="0"/>
                        <a:t>30000</a:t>
                      </a:r>
                    </a:p>
                  </a:txBody>
                  <a:tcPr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100" dirty="0"/>
                    </a:p>
                  </a:txBody>
                  <a:tcPr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</a:tbl>
          </a:graphicData>
        </a:graphic>
      </p:graphicFrame>
      <p:graphicFrame>
        <p:nvGraphicFramePr>
          <p:cNvPr id="4" name="جدول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65898435"/>
              </p:ext>
            </p:extLst>
          </p:nvPr>
        </p:nvGraphicFramePr>
        <p:xfrm>
          <a:off x="17585" y="369277"/>
          <a:ext cx="9161584" cy="365760"/>
        </p:xfrm>
        <a:graphic>
          <a:graphicData uri="http://schemas.openxmlformats.org/drawingml/2006/table">
            <a:tbl>
              <a:tblPr rtl="1"/>
              <a:tblGrid>
                <a:gridCol w="91615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23419"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12700" cmpd="sng">
                      <a:solidFill>
                        <a:srgbClr val="C00000"/>
                      </a:solidFill>
                      <a:prstDash val="solid"/>
                    </a:lnL>
                    <a:lnR w="12700" cmpd="sng">
                      <a:solidFill>
                        <a:srgbClr val="C00000"/>
                      </a:solidFill>
                      <a:prstDash val="solid"/>
                    </a:lnR>
                    <a:lnT w="12700" cmpd="sng">
                      <a:solidFill>
                        <a:srgbClr val="C00000"/>
                      </a:solidFill>
                      <a:prstDash val="solid"/>
                    </a:lnT>
                    <a:lnB w="12700" cmpd="sng">
                      <a:solidFill>
                        <a:srgbClr val="C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1066701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جدول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46419194"/>
              </p:ext>
            </p:extLst>
          </p:nvPr>
        </p:nvGraphicFramePr>
        <p:xfrm>
          <a:off x="-1" y="1"/>
          <a:ext cx="9144001" cy="6954276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5858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553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17427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3387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4523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2018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2920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66569">
                <a:tc gridSpan="2">
                  <a:txBody>
                    <a:bodyPr/>
                    <a:lstStyle/>
                    <a:p>
                      <a:pPr rtl="1"/>
                      <a:r>
                        <a:rPr lang="ar-SA" sz="1400" dirty="0">
                          <a:solidFill>
                            <a:schemeClr val="tx1"/>
                          </a:solidFill>
                        </a:rPr>
                        <a:t>الهدف الاستراتيجي</a:t>
                      </a:r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600" b="0" dirty="0">
                          <a:solidFill>
                            <a:schemeClr val="tx1"/>
                          </a:solidFill>
                          <a:latin typeface="Sakkal Majalla" pitchFamily="2" charset="-78"/>
                          <a:ea typeface="Times New Roman"/>
                          <a:cs typeface="Akhbar MT" pitchFamily="2" charset="-78"/>
                        </a:rPr>
                        <a:t>تحقيق الجودة الادارية في الجمعية والمنشئات  التابعة لها .</a:t>
                      </a:r>
                      <a:endParaRPr lang="en-US" sz="1600" b="0" dirty="0">
                        <a:solidFill>
                          <a:schemeClr val="tx1"/>
                        </a:solidFill>
                        <a:latin typeface="Sakkal Majalla" pitchFamily="2" charset="-78"/>
                        <a:ea typeface="Times New Roman"/>
                        <a:cs typeface="Akhbar MT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400" dirty="0">
                          <a:solidFill>
                            <a:schemeClr val="tx1"/>
                          </a:solidFill>
                        </a:rPr>
                        <a:t>المجال </a:t>
                      </a:r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rtl="1"/>
                      <a:r>
                        <a:rPr lang="ar-SA" dirty="0">
                          <a:solidFill>
                            <a:schemeClr val="tx1"/>
                          </a:solidFill>
                        </a:rPr>
                        <a:t>الكفاءة الإدارية </a:t>
                      </a: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2150">
                <a:tc>
                  <a:txBody>
                    <a:bodyPr/>
                    <a:lstStyle/>
                    <a:p>
                      <a:pPr rtl="1"/>
                      <a:r>
                        <a:rPr lang="ar-SA" sz="1200" dirty="0"/>
                        <a:t>الهدف التشغيلي</a:t>
                      </a:r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400" dirty="0"/>
                        <a:t>المبادرة</a:t>
                      </a:r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400" dirty="0"/>
                        <a:t>الاجراءات </a:t>
                      </a:r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400" dirty="0"/>
                        <a:t>المنفذ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400" dirty="0"/>
                        <a:t>التنفيذ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400" dirty="0"/>
                        <a:t>التكلفة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400" dirty="0"/>
                        <a:t>ملاحظات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6569">
                <a:tc rowSpan="8"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400" b="0" dirty="0">
                          <a:latin typeface="Microsoft Uighur" pitchFamily="2" charset="-78"/>
                          <a:ea typeface="Calibri"/>
                          <a:cs typeface="Akhbar MT" pitchFamily="2" charset="-78"/>
                        </a:rPr>
                        <a:t>إنشاء  قسم خاص بالجودة والتطوير في الجمعية . </a:t>
                      </a:r>
                      <a:endParaRPr lang="en-US" sz="1400" b="0" dirty="0">
                        <a:latin typeface="Microsoft Uighur" pitchFamily="2" charset="-78"/>
                        <a:ea typeface="Calibri"/>
                        <a:cs typeface="Akhbar MT" pitchFamily="2" charset="-78"/>
                      </a:endParaRPr>
                    </a:p>
                  </a:txBody>
                  <a:tcPr vert="vert270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200" b="0" dirty="0">
                          <a:latin typeface="Microsoft Uighur" pitchFamily="2" charset="-78"/>
                          <a:ea typeface="Calibri"/>
                          <a:cs typeface="Akhbar MT" pitchFamily="2" charset="-78"/>
                        </a:rPr>
                        <a:t>اصدار قرار  من مجلس الادارة بإنشاء القسم واعتماد التوصيف الوظيفي له .</a:t>
                      </a:r>
                      <a:endParaRPr lang="en-US" sz="1200" b="0" dirty="0">
                        <a:latin typeface="Microsoft Uighur" pitchFamily="2" charset="-78"/>
                        <a:ea typeface="Calibri"/>
                        <a:cs typeface="Akhbar MT" pitchFamily="2" charset="-78"/>
                      </a:endParaRPr>
                    </a:p>
                    <a:p>
                      <a:pPr marL="0" marR="0" indent="0" algn="ctr" defTabSz="914400" rtl="1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dirty="0">
                        <a:solidFill>
                          <a:schemeClr val="tx1"/>
                        </a:solidFill>
                        <a:latin typeface="+mn-lt"/>
                        <a:ea typeface="Calibri"/>
                        <a:cs typeface="Akhbar MT" pitchFamily="2" charset="-78"/>
                      </a:endParaRPr>
                    </a:p>
                  </a:txBody>
                  <a:tcPr vert="vert270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اعداد  عرض لمجلس الإدارة حول أهمية</a:t>
                      </a:r>
                      <a:r>
                        <a:rPr lang="ar-SA" sz="1200" baseline="0" dirty="0"/>
                        <a:t> القسم والمهام والاعمال المنوطة به .</a:t>
                      </a:r>
                      <a:endParaRPr lang="ar-SA" sz="1200" dirty="0"/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/>
                        <a:t>المدير</a:t>
                      </a:r>
                      <a:r>
                        <a:rPr lang="ar-SA" sz="1200" baseline="0"/>
                        <a:t> التنفيذي </a:t>
                      </a:r>
                      <a:endParaRPr lang="ar-SA" sz="12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000" dirty="0"/>
                        <a:t>2021/2020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400" dirty="0"/>
                        <a:t>30000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6569"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اجتماع مجلس الإدارة لمناقشة قرار انشاء القسم</a:t>
                      </a:r>
                      <a:r>
                        <a:rPr lang="ar-SA" sz="1200" baseline="0" dirty="0"/>
                        <a:t> </a:t>
                      </a:r>
                      <a:endParaRPr lang="ar-SA" sz="1200" dirty="0"/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/>
                        <a:t>المدير</a:t>
                      </a:r>
                      <a:r>
                        <a:rPr lang="ar-SA" sz="1200" baseline="0"/>
                        <a:t> التنفيذي </a:t>
                      </a:r>
                      <a:endParaRPr lang="ar-SA" sz="12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000" dirty="0"/>
                        <a:t>2021/2020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400" dirty="0"/>
                        <a:t>30000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6569"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صدور  قرار انشاء</a:t>
                      </a:r>
                      <a:r>
                        <a:rPr lang="ar-SA" sz="1200" baseline="0" dirty="0"/>
                        <a:t> قسم الجودة والتطوير في الجمعية .</a:t>
                      </a:r>
                      <a:endParaRPr lang="ar-SA" sz="1200" dirty="0"/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المدير</a:t>
                      </a:r>
                      <a:r>
                        <a:rPr lang="ar-SA" sz="1200" baseline="0" dirty="0"/>
                        <a:t> التنفيذي </a:t>
                      </a:r>
                      <a:endParaRPr lang="ar-SA" sz="12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000" dirty="0"/>
                        <a:t>2021/2020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400" dirty="0"/>
                        <a:t>30000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6569"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اعتماد التوصيف الوظيفي للقسم والمهام</a:t>
                      </a:r>
                      <a:r>
                        <a:rPr lang="ar-SA" sz="1200" baseline="0" dirty="0"/>
                        <a:t> والاعمال والصلاحيات الخاصة به .</a:t>
                      </a:r>
                      <a:endParaRPr lang="ar-SA" sz="1200" dirty="0"/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/>
                        <a:t>المواد</a:t>
                      </a:r>
                      <a:r>
                        <a:rPr lang="ar-SA" sz="1200" baseline="0"/>
                        <a:t> البشرية </a:t>
                      </a:r>
                      <a:endParaRPr lang="ar-SA" sz="1200" dirty="0"/>
                    </a:p>
                  </a:txBody>
                  <a:tcPr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000" dirty="0"/>
                        <a:t>2021/2020</a:t>
                      </a:r>
                    </a:p>
                  </a:txBody>
                  <a:tcPr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400" dirty="0"/>
                        <a:t>30000</a:t>
                      </a:r>
                    </a:p>
                  </a:txBody>
                  <a:tcPr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6569"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200" b="0" dirty="0">
                          <a:latin typeface="Microsoft Uighur" pitchFamily="2" charset="-78"/>
                          <a:ea typeface="Calibri"/>
                          <a:cs typeface="Akhbar MT" pitchFamily="2" charset="-78"/>
                        </a:rPr>
                        <a:t>استقطاب</a:t>
                      </a:r>
                      <a:r>
                        <a:rPr lang="ar-SA" sz="1200" b="0" baseline="0" dirty="0">
                          <a:latin typeface="Microsoft Uighur" pitchFamily="2" charset="-78"/>
                          <a:ea typeface="Calibri"/>
                          <a:cs typeface="Akhbar MT" pitchFamily="2" charset="-78"/>
                        </a:rPr>
                        <a:t> / تعيين موظف متخصص  </a:t>
                      </a:r>
                      <a:r>
                        <a:rPr lang="ar-SA" sz="1200" b="0" baseline="0" dirty="0" err="1">
                          <a:latin typeface="Microsoft Uighur" pitchFamily="2" charset="-78"/>
                          <a:ea typeface="Calibri"/>
                          <a:cs typeface="Akhbar MT" pitchFamily="2" charset="-78"/>
                        </a:rPr>
                        <a:t>لادارة</a:t>
                      </a:r>
                      <a:r>
                        <a:rPr lang="ar-SA" sz="1200" b="0" baseline="0" dirty="0">
                          <a:latin typeface="Microsoft Uighur" pitchFamily="2" charset="-78"/>
                          <a:ea typeface="Calibri"/>
                          <a:cs typeface="Akhbar MT" pitchFamily="2" charset="-78"/>
                        </a:rPr>
                        <a:t>   القسم </a:t>
                      </a:r>
                      <a:endParaRPr lang="en-US" sz="1200" b="0" dirty="0">
                        <a:latin typeface="Microsoft Uighur" pitchFamily="2" charset="-78"/>
                        <a:ea typeface="Calibri"/>
                        <a:cs typeface="Akhbar MT" pitchFamily="2" charset="-78"/>
                      </a:endParaRPr>
                    </a:p>
                    <a:p>
                      <a:pPr marL="0" marR="0" lvl="0" indent="0" algn="ctr" defTabSz="914400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Akhbar MT" pitchFamily="2" charset="-78"/>
                      </a:endParaRPr>
                    </a:p>
                  </a:txBody>
                  <a:tcPr vert="vert270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150" dirty="0"/>
                        <a:t>تصميم</a:t>
                      </a:r>
                      <a:r>
                        <a:rPr lang="ar-SA" sz="1150" baseline="0" dirty="0"/>
                        <a:t>  بطاقة الوصف الوظيفي والمعايير والشروط المطلوبة لشاغل الوظيفية .</a:t>
                      </a:r>
                      <a:endParaRPr lang="ar-SA" sz="1150" dirty="0"/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/>
                        <a:t>المواد</a:t>
                      </a:r>
                      <a:r>
                        <a:rPr lang="ar-SA" sz="1200" baseline="0"/>
                        <a:t> البشرية </a:t>
                      </a:r>
                      <a:endParaRPr lang="ar-SA" sz="1200" dirty="0"/>
                    </a:p>
                  </a:txBody>
                  <a:tcP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000" dirty="0"/>
                        <a:t>2021/2020</a:t>
                      </a:r>
                    </a:p>
                  </a:txBody>
                  <a:tcP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400" dirty="0"/>
                        <a:t>30000</a:t>
                      </a:r>
                    </a:p>
                  </a:txBody>
                  <a:tcP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6569"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الإعلان للوظيفية عبر الموقع الرسمي</a:t>
                      </a:r>
                      <a:r>
                        <a:rPr lang="ar-SA" sz="1200" baseline="0" dirty="0"/>
                        <a:t> ومواقع التواصل الاجتماعي .</a:t>
                      </a:r>
                      <a:endParaRPr lang="ar-SA" sz="1200" dirty="0"/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العلاقات  والاعلام 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000" dirty="0"/>
                        <a:t>2021/2020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400" dirty="0"/>
                        <a:t>30000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6569"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استقبال الملفات وفرزها وارشفتها ورفعها للجنة المكلفة بالاختيار .</a:t>
                      </a:r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السكرتاريا 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000" dirty="0"/>
                        <a:t>2021/2020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400" dirty="0"/>
                        <a:t>30000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75938"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المقابلة والتوظيف بناء على مقررات اللجنة</a:t>
                      </a:r>
                      <a:r>
                        <a:rPr lang="ar-SA" sz="1200" baseline="0" dirty="0"/>
                        <a:t> المكلفة بالمقابلات .</a:t>
                      </a:r>
                      <a:endParaRPr lang="ar-SA" sz="1200" dirty="0"/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لجنة المقابلات </a:t>
                      </a:r>
                    </a:p>
                  </a:txBody>
                  <a:tcPr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000" dirty="0"/>
                        <a:t>2021/2020</a:t>
                      </a:r>
                    </a:p>
                  </a:txBody>
                  <a:tcPr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400" dirty="0"/>
                        <a:t>30000</a:t>
                      </a:r>
                    </a:p>
                  </a:txBody>
                  <a:tcPr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66569">
                <a:tc rowSpan="8"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400" b="0" dirty="0">
                          <a:latin typeface="Microsoft Uighur" pitchFamily="2" charset="-78"/>
                          <a:ea typeface="Calibri"/>
                          <a:cs typeface="Akhbar MT" pitchFamily="2" charset="-78"/>
                        </a:rPr>
                        <a:t>بناء انظمة جودة فاعلة  ومتناسبة مع الجمعية وانشطتها المختلفة . </a:t>
                      </a:r>
                      <a:endParaRPr lang="en-US" sz="1400" b="0" dirty="0">
                        <a:cs typeface="Akhbar MT" pitchFamily="2" charset="-78"/>
                      </a:endParaRPr>
                    </a:p>
                    <a:p>
                      <a:pPr rtl="1"/>
                      <a:endParaRPr lang="ar-SA" dirty="0"/>
                    </a:p>
                  </a:txBody>
                  <a:tcPr vert="vert270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200" b="0" dirty="0">
                          <a:latin typeface="Microsoft Uighur" pitchFamily="2" charset="-78"/>
                          <a:ea typeface="Calibri"/>
                          <a:cs typeface="Akhbar MT" pitchFamily="2" charset="-78"/>
                        </a:rPr>
                        <a:t>بناء نظام</a:t>
                      </a:r>
                      <a:r>
                        <a:rPr lang="ar-SA" sz="1200" b="0" baseline="0" dirty="0">
                          <a:latin typeface="Microsoft Uighur" pitchFamily="2" charset="-78"/>
                          <a:ea typeface="Calibri"/>
                          <a:cs typeface="Akhbar MT" pitchFamily="2" charset="-78"/>
                        </a:rPr>
                        <a:t> ادارة الجودة </a:t>
                      </a:r>
                      <a:r>
                        <a:rPr lang="en-US" sz="1200" b="0" baseline="0" dirty="0">
                          <a:latin typeface="Microsoft Uighur" pitchFamily="2" charset="-78"/>
                          <a:ea typeface="Calibri"/>
                          <a:cs typeface="Akhbar MT" pitchFamily="2" charset="-78"/>
                        </a:rPr>
                        <a:t> ISO 9001:2015    </a:t>
                      </a:r>
                      <a:r>
                        <a:rPr lang="ar-SA" sz="1200" b="0" baseline="0" dirty="0">
                          <a:latin typeface="Microsoft Uighur" pitchFamily="2" charset="-78"/>
                          <a:ea typeface="Calibri"/>
                          <a:cs typeface="Akhbar MT" pitchFamily="2" charset="-78"/>
                        </a:rPr>
                        <a:t> للجمعية . </a:t>
                      </a:r>
                      <a:endParaRPr lang="en-US" sz="1200" b="0" dirty="0">
                        <a:latin typeface="Microsoft Uighur" pitchFamily="2" charset="-78"/>
                        <a:ea typeface="Calibri"/>
                        <a:cs typeface="Akhbar MT" pitchFamily="2" charset="-78"/>
                      </a:endParaRPr>
                    </a:p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Akhbar MT" pitchFamily="2" charset="-78"/>
                      </a:endParaRPr>
                    </a:p>
                  </a:txBody>
                  <a:tcPr vert="vert270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اخذ </a:t>
                      </a:r>
                      <a:r>
                        <a:rPr lang="ar-SA" sz="1200" baseline="0" dirty="0"/>
                        <a:t> عروض أسعار من مراكز تدريبية .</a:t>
                      </a:r>
                      <a:endParaRPr lang="ar-SA" sz="1200" dirty="0"/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dirty="0"/>
                        <a:t>الموارد البشرية</a:t>
                      </a:r>
                    </a:p>
                    <a:p>
                      <a:pPr algn="ctr" rtl="1"/>
                      <a:r>
                        <a:rPr lang="ar-SA" sz="800" dirty="0"/>
                        <a:t>الجودة والتطوير </a:t>
                      </a:r>
                    </a:p>
                  </a:txBody>
                  <a:tcP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000" dirty="0"/>
                        <a:t>2021/2020</a:t>
                      </a:r>
                    </a:p>
                  </a:txBody>
                  <a:tcP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400" dirty="0"/>
                        <a:t>30000</a:t>
                      </a:r>
                    </a:p>
                  </a:txBody>
                  <a:tcP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66569"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مقارنة عروض الأسعار واعتماد</a:t>
                      </a:r>
                      <a:r>
                        <a:rPr lang="ar-SA" sz="1200" baseline="0" dirty="0"/>
                        <a:t> العرض المناسب </a:t>
                      </a:r>
                      <a:endParaRPr lang="ar-SA" sz="1200" dirty="0"/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dirty="0"/>
                        <a:t>الموارد البشرية </a:t>
                      </a:r>
                    </a:p>
                    <a:p>
                      <a:pPr algn="ctr" rtl="1"/>
                      <a:r>
                        <a:rPr lang="ar-SA" sz="800" dirty="0"/>
                        <a:t>الجودة والتطوير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000" dirty="0"/>
                        <a:t>2021/2020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400" dirty="0"/>
                        <a:t>30000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66569"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التعاقد مع المركز وبناء</a:t>
                      </a:r>
                      <a:r>
                        <a:rPr lang="ar-SA" sz="1200" baseline="0" dirty="0"/>
                        <a:t> نظام إدارة الجودة .</a:t>
                      </a:r>
                      <a:endParaRPr lang="ar-SA" sz="1200" dirty="0"/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dirty="0"/>
                        <a:t>الموارد البشرية </a:t>
                      </a:r>
                    </a:p>
                    <a:p>
                      <a:pPr algn="ctr" rtl="1"/>
                      <a:r>
                        <a:rPr lang="ar-SA" sz="800" dirty="0"/>
                        <a:t>الجودة والتطوير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000" dirty="0"/>
                        <a:t>2021/2020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400" dirty="0"/>
                        <a:t>30000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66569"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الانتهاء من بناء النظام واعتماده</a:t>
                      </a:r>
                      <a:r>
                        <a:rPr lang="ar-SA" sz="1200" baseline="0" dirty="0"/>
                        <a:t> م</a:t>
                      </a:r>
                      <a:r>
                        <a:rPr lang="ar-SA" sz="1200" dirty="0"/>
                        <a:t>ن الإدارة التنفيذية والمجلس .</a:t>
                      </a:r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dirty="0"/>
                        <a:t>الموارد البشرية </a:t>
                      </a:r>
                    </a:p>
                    <a:p>
                      <a:pPr algn="ctr" rtl="1"/>
                      <a:r>
                        <a:rPr lang="ar-SA" sz="800" dirty="0"/>
                        <a:t>الجودة والتطوير</a:t>
                      </a:r>
                    </a:p>
                    <a:p>
                      <a:pPr algn="ctr" rtl="1"/>
                      <a:r>
                        <a:rPr lang="ar-SA" sz="800" dirty="0"/>
                        <a:t>المدير التنفيذي</a:t>
                      </a:r>
                    </a:p>
                  </a:txBody>
                  <a:tcPr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000" dirty="0"/>
                        <a:t>2021/2020</a:t>
                      </a:r>
                    </a:p>
                  </a:txBody>
                  <a:tcPr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400" dirty="0"/>
                        <a:t>30000</a:t>
                      </a:r>
                    </a:p>
                  </a:txBody>
                  <a:tcPr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66569"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200" b="0" baseline="0" dirty="0">
                          <a:latin typeface="Microsoft Uighur" pitchFamily="2" charset="-78"/>
                          <a:ea typeface="Calibri"/>
                          <a:cs typeface="Akhbar MT" pitchFamily="2" charset="-78"/>
                        </a:rPr>
                        <a:t> بناء  نظام اداري وتعليمي  فاعل في مركز الرعاية النهارية  .</a:t>
                      </a:r>
                      <a:endParaRPr lang="en-US" sz="1200" b="0" dirty="0">
                        <a:latin typeface="Microsoft Uighur" pitchFamily="2" charset="-78"/>
                        <a:ea typeface="Calibri"/>
                        <a:cs typeface="Akhbar MT" pitchFamily="2" charset="-78"/>
                      </a:endParaRPr>
                    </a:p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SA" sz="1200" b="0" dirty="0">
                        <a:solidFill>
                          <a:schemeClr val="tx1"/>
                        </a:solidFill>
                        <a:latin typeface="+mn-lt"/>
                        <a:ea typeface="Calibri"/>
                        <a:cs typeface="Akhbar MT" pitchFamily="2" charset="-78"/>
                      </a:endParaRPr>
                    </a:p>
                  </a:txBody>
                  <a:tcPr vert="vert270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تحديد الاحتياجات الإدارية بناء على تخصص المركز وخدماته المقدمة </a:t>
                      </a:r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dirty="0"/>
                        <a:t>الموارد البشرية </a:t>
                      </a:r>
                    </a:p>
                    <a:p>
                      <a:pPr algn="ctr" rtl="1"/>
                      <a:r>
                        <a:rPr lang="ar-SA" sz="800" dirty="0"/>
                        <a:t>الجودة والتطوير</a:t>
                      </a:r>
                    </a:p>
                  </a:txBody>
                  <a:tcP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000" dirty="0"/>
                        <a:t>2021/2020</a:t>
                      </a:r>
                    </a:p>
                  </a:txBody>
                  <a:tcP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400" dirty="0"/>
                        <a:t>30000</a:t>
                      </a:r>
                    </a:p>
                  </a:txBody>
                  <a:tcP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366569"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اخذ عروض أسعار مقارنة عروض الأسعار واعتماد</a:t>
                      </a:r>
                      <a:r>
                        <a:rPr lang="ar-SA" sz="1200" baseline="0" dirty="0"/>
                        <a:t> العرض المناسب </a:t>
                      </a:r>
                      <a:endParaRPr lang="ar-SA" sz="1200" dirty="0"/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dirty="0"/>
                        <a:t>الموارد البشرية </a:t>
                      </a:r>
                    </a:p>
                    <a:p>
                      <a:pPr algn="ctr" rtl="1"/>
                      <a:r>
                        <a:rPr lang="ar-SA" sz="800" dirty="0"/>
                        <a:t>الجودة والتطوير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000" dirty="0"/>
                        <a:t>2021/2020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400" dirty="0"/>
                        <a:t>30000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366569"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التعاقد مع </a:t>
                      </a:r>
                      <a:r>
                        <a:rPr lang="ar-SA" sz="1200" dirty="0" err="1"/>
                        <a:t>المرك</a:t>
                      </a:r>
                      <a:r>
                        <a:rPr lang="ar-SA" sz="1200" dirty="0"/>
                        <a:t> الجهة المناسبة لبناء</a:t>
                      </a:r>
                      <a:r>
                        <a:rPr lang="ar-SA" sz="1200" baseline="0" dirty="0"/>
                        <a:t> النظام الإداري والتعليمي المناسب .</a:t>
                      </a:r>
                      <a:endParaRPr lang="ar-SA" sz="1200" dirty="0"/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dirty="0"/>
                        <a:t>الموارد البشرية </a:t>
                      </a:r>
                    </a:p>
                    <a:p>
                      <a:pPr algn="ctr" rtl="1"/>
                      <a:r>
                        <a:rPr lang="ar-SA" sz="800" dirty="0"/>
                        <a:t>الجودة والتطوير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000" dirty="0"/>
                        <a:t>2021/2020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400" dirty="0"/>
                        <a:t>30000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366569"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الانتهاء من بناء النظام واعتماده</a:t>
                      </a:r>
                      <a:r>
                        <a:rPr lang="ar-SA" sz="1200" baseline="0" dirty="0"/>
                        <a:t> م</a:t>
                      </a:r>
                      <a:r>
                        <a:rPr lang="ar-SA" sz="1200" dirty="0"/>
                        <a:t>ن الإدارة التنفيذية والمجلس .</a:t>
                      </a:r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dirty="0"/>
                        <a:t>الموارد البشرية </a:t>
                      </a:r>
                    </a:p>
                    <a:p>
                      <a:pPr algn="ctr" rtl="1"/>
                      <a:r>
                        <a:rPr lang="ar-SA" sz="800" dirty="0"/>
                        <a:t>الجودة والتطوير</a:t>
                      </a:r>
                    </a:p>
                    <a:p>
                      <a:pPr algn="ctr" rtl="1"/>
                      <a:r>
                        <a:rPr lang="ar-SA" sz="800" dirty="0"/>
                        <a:t>المدير التنفيذي</a:t>
                      </a:r>
                    </a:p>
                  </a:txBody>
                  <a:tcPr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000" dirty="0"/>
                        <a:t>2021/2020</a:t>
                      </a:r>
                    </a:p>
                  </a:txBody>
                  <a:tcPr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400" dirty="0"/>
                        <a:t>30000</a:t>
                      </a:r>
                    </a:p>
                  </a:txBody>
                  <a:tcPr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</a:tbl>
          </a:graphicData>
        </a:graphic>
      </p:graphicFrame>
      <p:graphicFrame>
        <p:nvGraphicFramePr>
          <p:cNvPr id="4" name="جدول 3"/>
          <p:cNvGraphicFramePr>
            <a:graphicFrameLocks noGrp="1"/>
          </p:cNvGraphicFramePr>
          <p:nvPr/>
        </p:nvGraphicFramePr>
        <p:xfrm>
          <a:off x="17585" y="369276"/>
          <a:ext cx="9161584" cy="539443"/>
        </p:xfrm>
        <a:graphic>
          <a:graphicData uri="http://schemas.openxmlformats.org/drawingml/2006/table">
            <a:tbl>
              <a:tblPr rtl="1"/>
              <a:tblGrid>
                <a:gridCol w="91615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39443"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12700" cmpd="sng">
                      <a:solidFill>
                        <a:srgbClr val="C00000"/>
                      </a:solidFill>
                      <a:prstDash val="solid"/>
                    </a:lnL>
                    <a:lnR w="12700" cmpd="sng">
                      <a:solidFill>
                        <a:srgbClr val="C00000"/>
                      </a:solidFill>
                      <a:prstDash val="solid"/>
                    </a:lnR>
                    <a:lnT w="12700" cmpd="sng">
                      <a:solidFill>
                        <a:srgbClr val="C00000"/>
                      </a:solidFill>
                      <a:prstDash val="solid"/>
                    </a:lnT>
                    <a:lnB w="12700" cmpd="sng">
                      <a:solidFill>
                        <a:srgbClr val="C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9440758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جدول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88975251"/>
              </p:ext>
            </p:extLst>
          </p:nvPr>
        </p:nvGraphicFramePr>
        <p:xfrm>
          <a:off x="-1" y="1"/>
          <a:ext cx="9144001" cy="6857998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5858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553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17427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3387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4307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2235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2920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473724">
                <a:tc gridSpan="2">
                  <a:txBody>
                    <a:bodyPr/>
                    <a:lstStyle/>
                    <a:p>
                      <a:pPr rtl="1"/>
                      <a:r>
                        <a:rPr lang="ar-SA" sz="1400" dirty="0">
                          <a:solidFill>
                            <a:schemeClr val="tx1"/>
                          </a:solidFill>
                        </a:rPr>
                        <a:t>الهدف الاستراتيجي</a:t>
                      </a:r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600" dirty="0">
                          <a:solidFill>
                            <a:schemeClr val="tx1"/>
                          </a:solidFill>
                          <a:cs typeface="Akhbar MT" pitchFamily="2" charset="-78"/>
                        </a:rPr>
                        <a:t> </a:t>
                      </a:r>
                      <a:r>
                        <a:rPr lang="ar-SA" sz="1600" b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khbar MT" pitchFamily="2" charset="-78"/>
                        </a:rPr>
                        <a:t>زيادة الخدمات والبرامج بنسبة 25%  ومضاعفة تنفيذ البرامج القائمة بنسبة 50% .</a:t>
                      </a:r>
                      <a:endParaRPr lang="ar-SA" sz="16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Akhbar MT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400" dirty="0">
                          <a:solidFill>
                            <a:schemeClr val="tx1"/>
                          </a:solidFill>
                        </a:rPr>
                        <a:t>المجال </a:t>
                      </a:r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rtl="1"/>
                      <a:r>
                        <a:rPr lang="ar-SA" dirty="0">
                          <a:solidFill>
                            <a:schemeClr val="tx1"/>
                          </a:solidFill>
                        </a:rPr>
                        <a:t>البرامج والخدمات </a:t>
                      </a: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00631">
                <a:tc>
                  <a:txBody>
                    <a:bodyPr/>
                    <a:lstStyle/>
                    <a:p>
                      <a:pPr rtl="1"/>
                      <a:r>
                        <a:rPr lang="ar-SA" sz="1200" dirty="0"/>
                        <a:t>الهدف التشغيلي</a:t>
                      </a:r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400" dirty="0"/>
                        <a:t>المبادرة</a:t>
                      </a:r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400" dirty="0"/>
                        <a:t>الاجراءات </a:t>
                      </a:r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400" dirty="0"/>
                        <a:t>المنفذ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400" dirty="0"/>
                        <a:t>التنفيذ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400" dirty="0"/>
                        <a:t>التكلفة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400" dirty="0"/>
                        <a:t>ملاحظات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3724">
                <a:tc rowSpan="8"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400" b="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Akhbar MT" pitchFamily="2" charset="-78"/>
                        </a:rPr>
                        <a:t>دراسة وتحليل الاحتياج المجتمعي  في ما يتعلق  بالمشاريع المرتبطة بنشاط الجمعية  .</a:t>
                      </a:r>
                      <a:endParaRPr lang="en-US" sz="14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Akhbar MT" pitchFamily="2" charset="-78"/>
                      </a:endParaRPr>
                    </a:p>
                  </a:txBody>
                  <a:tcPr vert="vert270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algn="ctr"/>
                      <a:r>
                        <a:rPr lang="ar-SA" sz="1200" dirty="0">
                          <a:cs typeface="Akhbar MT" pitchFamily="2" charset="-78"/>
                        </a:rPr>
                        <a:t>ترتيب</a:t>
                      </a:r>
                      <a:r>
                        <a:rPr lang="ar-SA" sz="1200" baseline="0" dirty="0">
                          <a:cs typeface="Akhbar MT" pitchFamily="2" charset="-78"/>
                        </a:rPr>
                        <a:t> وتصنيف المستفيدين  الى فئات بناء على  معايير محددة  وواضحة .</a:t>
                      </a:r>
                      <a:endParaRPr lang="ar-SA" sz="1200" dirty="0">
                        <a:cs typeface="Akhbar MT" pitchFamily="2" charset="-78"/>
                      </a:endParaRPr>
                    </a:p>
                    <a:p>
                      <a:pPr marL="0" marR="0" indent="0" algn="ctr" defTabSz="914400" rtl="1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dirty="0">
                        <a:solidFill>
                          <a:schemeClr val="tx1"/>
                        </a:solidFill>
                        <a:latin typeface="+mn-lt"/>
                        <a:ea typeface="Calibri"/>
                        <a:cs typeface="Akhbar MT" pitchFamily="2" charset="-78"/>
                      </a:endParaRPr>
                    </a:p>
                  </a:txBody>
                  <a:tcPr vert="vert270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إعادة تصميم استمارة البحث الاجتماعي بما يتناسب مع المعلومات المطلوبة .</a:t>
                      </a:r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/>
                        <a:t>خدمات المستفيدين </a:t>
                      </a:r>
                      <a:endParaRPr lang="ar-SA" sz="12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000" dirty="0">
                          <a:solidFill>
                            <a:schemeClr val="tx1"/>
                          </a:solidFill>
                        </a:rPr>
                        <a:t>2021/2020</a:t>
                      </a:r>
                      <a:endParaRPr lang="ar-SA" sz="10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400" dirty="0"/>
                        <a:t>30000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73724"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الانتهاء من البحث الميداني لجميع المستفيدين من خدمات الجمعية .</a:t>
                      </a:r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/>
                        <a:t>خدمات المستفيدين </a:t>
                      </a:r>
                      <a:endParaRPr lang="ar-SA" sz="12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000" dirty="0"/>
                        <a:t> </a:t>
                      </a:r>
                      <a:r>
                        <a:rPr lang="ar-SA" sz="1000" dirty="0">
                          <a:solidFill>
                            <a:schemeClr val="tx1"/>
                          </a:solidFill>
                        </a:rPr>
                        <a:t>2021/2020</a:t>
                      </a:r>
                      <a:endParaRPr lang="ar-SA" sz="10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400" dirty="0"/>
                        <a:t>30000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73724"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اعتماد نتائج البحث وفرز المستفيدين الى فئات بناء على </a:t>
                      </a:r>
                      <a:r>
                        <a:rPr lang="ar-SA" sz="1200" baseline="0" dirty="0"/>
                        <a:t> اللائحة .</a:t>
                      </a:r>
                      <a:endParaRPr lang="ar-SA" sz="1200" dirty="0"/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/>
                        <a:t>خدمات المستفيدين </a:t>
                      </a:r>
                      <a:endParaRPr lang="ar-SA" sz="12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000" dirty="0"/>
                        <a:t> </a:t>
                      </a:r>
                      <a:r>
                        <a:rPr lang="ar-SA" sz="1000" dirty="0">
                          <a:solidFill>
                            <a:schemeClr val="tx1"/>
                          </a:solidFill>
                        </a:rPr>
                        <a:t>2021/2020</a:t>
                      </a:r>
                      <a:endParaRPr lang="ar-SA" sz="10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400" dirty="0"/>
                        <a:t>30000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73724"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اعتماد تقسم المستفيدين الى</a:t>
                      </a:r>
                      <a:r>
                        <a:rPr lang="ar-SA" sz="1200" baseline="0" dirty="0"/>
                        <a:t> فئات من الإدارة التنفيذية والمجلس .</a:t>
                      </a:r>
                      <a:endParaRPr lang="ar-SA" sz="1200" dirty="0"/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/>
                        <a:t>خدمات المستفيدين </a:t>
                      </a:r>
                      <a:endParaRPr lang="ar-SA" sz="1200" dirty="0"/>
                    </a:p>
                  </a:txBody>
                  <a:tcPr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000" dirty="0"/>
                        <a:t> </a:t>
                      </a:r>
                      <a:r>
                        <a:rPr lang="ar-SA" sz="1000" dirty="0">
                          <a:solidFill>
                            <a:schemeClr val="tx1"/>
                          </a:solidFill>
                        </a:rPr>
                        <a:t>2021/2020</a:t>
                      </a:r>
                      <a:endParaRPr lang="ar-SA" sz="1000" dirty="0"/>
                    </a:p>
                  </a:txBody>
                  <a:tcPr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400" dirty="0"/>
                        <a:t>30000</a:t>
                      </a:r>
                    </a:p>
                  </a:txBody>
                  <a:tcPr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73724"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2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khbar MT" pitchFamily="2" charset="-78"/>
                        </a:rPr>
                        <a:t>إعادة تخطيط</a:t>
                      </a:r>
                      <a:r>
                        <a:rPr lang="ar-SA" sz="1200" b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khbar MT" pitchFamily="2" charset="-78"/>
                        </a:rPr>
                        <a:t> المشاريع المقدمة للمستفيدين وفرز المستفيدين وترتيبهم حسب الاحتياج . </a:t>
                      </a:r>
                      <a:endParaRPr lang="ar-SA" sz="12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Akhbar MT" pitchFamily="2" charset="-78"/>
                      </a:endParaRPr>
                    </a:p>
                    <a:p>
                      <a:pPr marL="0" marR="0" lvl="0" indent="0" algn="ctr" defTabSz="914400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Akhbar MT" pitchFamily="2" charset="-78"/>
                      </a:endParaRPr>
                    </a:p>
                  </a:txBody>
                  <a:tcPr vert="vert270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تصميم</a:t>
                      </a:r>
                      <a:r>
                        <a:rPr lang="ar-SA" sz="1200" baseline="0" dirty="0"/>
                        <a:t> استبيان للمستفيدين عن اهم الخدمات والمشاريع المطلوبة وذات الاحتياج.</a:t>
                      </a:r>
                      <a:endParaRPr lang="ar-SA" sz="1200" dirty="0"/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/>
                        <a:t>خدمات المستفيدين </a:t>
                      </a:r>
                      <a:endParaRPr lang="ar-SA" sz="1200" dirty="0"/>
                    </a:p>
                  </a:txBody>
                  <a:tcP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000" dirty="0"/>
                        <a:t> </a:t>
                      </a:r>
                      <a:r>
                        <a:rPr lang="ar-SA" sz="1000" dirty="0">
                          <a:solidFill>
                            <a:schemeClr val="tx1"/>
                          </a:solidFill>
                        </a:rPr>
                        <a:t>2021/2020</a:t>
                      </a:r>
                      <a:r>
                        <a:rPr lang="ar-SA" sz="1000" dirty="0"/>
                        <a:t> </a:t>
                      </a:r>
                    </a:p>
                  </a:txBody>
                  <a:tcP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400" dirty="0"/>
                        <a:t>30000</a:t>
                      </a:r>
                    </a:p>
                  </a:txBody>
                  <a:tcP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73724"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400" dirty="0"/>
                        <a:t>مقابلة عدد من المستفيدين وتعبئة الاستبيان وفرز مخرجاته .</a:t>
                      </a:r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خدمات المستفيدين 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000" dirty="0"/>
                        <a:t> </a:t>
                      </a:r>
                      <a:r>
                        <a:rPr lang="ar-SA" sz="1000" dirty="0">
                          <a:solidFill>
                            <a:schemeClr val="tx1"/>
                          </a:solidFill>
                        </a:rPr>
                        <a:t>2021/2020</a:t>
                      </a:r>
                      <a:r>
                        <a:rPr lang="ar-SA" sz="1000" dirty="0"/>
                        <a:t> 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400" dirty="0"/>
                        <a:t>30000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73724"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400" dirty="0"/>
                        <a:t>اعتماد مخرجات لاستبيان</a:t>
                      </a:r>
                      <a:r>
                        <a:rPr lang="ar-SA" sz="1400" baseline="0" dirty="0"/>
                        <a:t> من القسم والإدارة التنفيذية والمجلس .</a:t>
                      </a:r>
                      <a:endParaRPr lang="ar-SA" sz="1400" dirty="0"/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/>
                        <a:t>خدمات المستفيدين </a:t>
                      </a:r>
                      <a:endParaRPr lang="ar-SA" sz="12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000" dirty="0">
                          <a:solidFill>
                            <a:schemeClr val="tx1"/>
                          </a:solidFill>
                        </a:rPr>
                        <a:t>2021/2020</a:t>
                      </a:r>
                      <a:r>
                        <a:rPr lang="ar-SA" sz="1000" dirty="0"/>
                        <a:t> 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400" dirty="0"/>
                        <a:t>30000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72679"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400" dirty="0"/>
                        <a:t>تحويل مخرجات</a:t>
                      </a:r>
                      <a:r>
                        <a:rPr lang="ar-SA" sz="1400" baseline="0" dirty="0"/>
                        <a:t> الاستبيان الى مشاريع تخدم مستفيدي الجمعية .</a:t>
                      </a:r>
                      <a:endParaRPr lang="ar-SA" sz="1400" dirty="0"/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خدمات المستفيدين </a:t>
                      </a:r>
                    </a:p>
                  </a:txBody>
                  <a:tcPr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000" dirty="0"/>
                        <a:t> </a:t>
                      </a:r>
                      <a:r>
                        <a:rPr lang="ar-SA" sz="1000" dirty="0">
                          <a:solidFill>
                            <a:schemeClr val="tx1"/>
                          </a:solidFill>
                        </a:rPr>
                        <a:t>2021/2020</a:t>
                      </a:r>
                      <a:r>
                        <a:rPr lang="ar-SA" sz="1000" dirty="0"/>
                        <a:t> </a:t>
                      </a:r>
                    </a:p>
                  </a:txBody>
                  <a:tcPr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400" dirty="0"/>
                        <a:t>30000</a:t>
                      </a:r>
                    </a:p>
                  </a:txBody>
                  <a:tcPr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73724">
                <a:tc rowSpan="4"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200" baseline="0" dirty="0">
                          <a:cs typeface="Akhbar MT" pitchFamily="2" charset="-78"/>
                        </a:rPr>
                        <a:t>استهداف جميع الشرائح المجتمعية  والتركيز على المشاريع  المرتبطة برؤية المملكة 2030 م  </a:t>
                      </a:r>
                    </a:p>
                    <a:p>
                      <a:pPr rtl="1"/>
                      <a:endParaRPr lang="ar-SA" dirty="0"/>
                    </a:p>
                  </a:txBody>
                  <a:tcPr vert="vert270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200" dirty="0">
                          <a:cs typeface="Akhbar MT" pitchFamily="2" charset="-78"/>
                        </a:rPr>
                        <a:t>بناء  جدول</a:t>
                      </a:r>
                      <a:r>
                        <a:rPr lang="ar-SA" sz="1200" baseline="0" dirty="0">
                          <a:cs typeface="Akhbar MT" pitchFamily="2" charset="-78"/>
                        </a:rPr>
                        <a:t> زمني وكمي  للتوسع في المشاريع   القائمة  الخاصة بالجمعية  . </a:t>
                      </a:r>
                      <a:endParaRPr lang="en-US" sz="1200" dirty="0">
                        <a:cs typeface="Akhbar MT" pitchFamily="2" charset="-78"/>
                      </a:endParaRPr>
                    </a:p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Akhbar MT" pitchFamily="2" charset="-78"/>
                      </a:endParaRPr>
                    </a:p>
                  </a:txBody>
                  <a:tcPr vert="vert270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baseline="0" dirty="0"/>
                        <a:t> انشاء قائمة بالمشاريع المعتمدة من المجلس بناء على الاحتياج   .</a:t>
                      </a:r>
                      <a:endParaRPr lang="ar-SA" sz="1200" dirty="0"/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خدمات المستفيدين </a:t>
                      </a:r>
                    </a:p>
                  </a:txBody>
                  <a:tcP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000" dirty="0"/>
                        <a:t> </a:t>
                      </a:r>
                      <a:r>
                        <a:rPr lang="ar-SA" sz="1000" dirty="0">
                          <a:solidFill>
                            <a:schemeClr val="tx1"/>
                          </a:solidFill>
                        </a:rPr>
                        <a:t>2021/2020</a:t>
                      </a:r>
                      <a:endParaRPr lang="ar-SA" sz="1000" dirty="0"/>
                    </a:p>
                  </a:txBody>
                  <a:tcP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400" dirty="0"/>
                        <a:t>30000</a:t>
                      </a:r>
                    </a:p>
                  </a:txBody>
                  <a:tcP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73724"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بناء جدول زمني وكمي للتوسع في المشاريع خلال الفترة الاستراتيجية </a:t>
                      </a:r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/>
                        <a:t>المدير التنفيذي </a:t>
                      </a:r>
                      <a:endParaRPr lang="ar-SA" sz="12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000" dirty="0"/>
                        <a:t> </a:t>
                      </a:r>
                      <a:r>
                        <a:rPr lang="ar-SA" sz="1000" dirty="0">
                          <a:solidFill>
                            <a:schemeClr val="tx1"/>
                          </a:solidFill>
                        </a:rPr>
                        <a:t>2021/2020</a:t>
                      </a:r>
                      <a:endParaRPr lang="ar-SA" sz="10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400" dirty="0"/>
                        <a:t>30000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73724"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اعتماد الجدول</a:t>
                      </a:r>
                      <a:r>
                        <a:rPr lang="ar-SA" sz="1200" baseline="0" dirty="0"/>
                        <a:t> الزمني والكمي للتوسع في المشاريع من مجلس الإدارة .</a:t>
                      </a:r>
                      <a:endParaRPr lang="ar-SA" sz="1200" dirty="0"/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المدير التنفيذي 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000" dirty="0"/>
                        <a:t> </a:t>
                      </a:r>
                      <a:r>
                        <a:rPr lang="ar-SA" sz="1000" dirty="0">
                          <a:solidFill>
                            <a:schemeClr val="tx1"/>
                          </a:solidFill>
                        </a:rPr>
                        <a:t>2021/2020</a:t>
                      </a:r>
                      <a:endParaRPr lang="ar-SA" sz="10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400" dirty="0"/>
                        <a:t>30000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473724"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البدء بالتوس</a:t>
                      </a:r>
                      <a:r>
                        <a:rPr lang="ar-SA" sz="1200" baseline="0" dirty="0"/>
                        <a:t>ع في تنفيذ المشاريع بناء على الجدول الزمني المعتمد .</a:t>
                      </a:r>
                      <a:endParaRPr lang="ar-SA" sz="1200" dirty="0"/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البرامج</a:t>
                      </a:r>
                      <a:r>
                        <a:rPr lang="ar-SA" sz="1200" baseline="0" dirty="0"/>
                        <a:t> والمشاريع </a:t>
                      </a:r>
                      <a:endParaRPr lang="ar-SA" sz="1200" dirty="0"/>
                    </a:p>
                  </a:txBody>
                  <a:tcPr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000" dirty="0">
                          <a:solidFill>
                            <a:schemeClr val="tx1"/>
                          </a:solidFill>
                        </a:rPr>
                        <a:t>2021/2020</a:t>
                      </a:r>
                      <a:endParaRPr lang="ar-SA" sz="1000" dirty="0"/>
                    </a:p>
                  </a:txBody>
                  <a:tcPr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400" dirty="0"/>
                        <a:t>30000</a:t>
                      </a:r>
                    </a:p>
                  </a:txBody>
                  <a:tcPr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  <p:graphicFrame>
        <p:nvGraphicFramePr>
          <p:cNvPr id="4" name="جدول 3"/>
          <p:cNvGraphicFramePr>
            <a:graphicFrameLocks noGrp="1"/>
          </p:cNvGraphicFramePr>
          <p:nvPr/>
        </p:nvGraphicFramePr>
        <p:xfrm>
          <a:off x="17585" y="369276"/>
          <a:ext cx="9161584" cy="539443"/>
        </p:xfrm>
        <a:graphic>
          <a:graphicData uri="http://schemas.openxmlformats.org/drawingml/2006/table">
            <a:tbl>
              <a:tblPr rtl="1"/>
              <a:tblGrid>
                <a:gridCol w="91615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39443"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12700" cmpd="sng">
                      <a:solidFill>
                        <a:srgbClr val="C00000"/>
                      </a:solidFill>
                      <a:prstDash val="solid"/>
                    </a:lnL>
                    <a:lnR w="12700" cmpd="sng">
                      <a:solidFill>
                        <a:srgbClr val="C00000"/>
                      </a:solidFill>
                      <a:prstDash val="solid"/>
                    </a:lnR>
                    <a:lnT w="12700" cmpd="sng">
                      <a:solidFill>
                        <a:srgbClr val="C00000"/>
                      </a:solidFill>
                      <a:prstDash val="solid"/>
                    </a:lnT>
                    <a:lnB w="12700" cmpd="sng">
                      <a:solidFill>
                        <a:srgbClr val="C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2417390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جدول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56637988"/>
              </p:ext>
            </p:extLst>
          </p:nvPr>
        </p:nvGraphicFramePr>
        <p:xfrm>
          <a:off x="-1" y="2"/>
          <a:ext cx="9144001" cy="7093911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5858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553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17427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5475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2435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2018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2920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464680">
                <a:tc gridSpan="2">
                  <a:txBody>
                    <a:bodyPr/>
                    <a:lstStyle/>
                    <a:p>
                      <a:pPr rtl="1"/>
                      <a:r>
                        <a:rPr lang="ar-SA" sz="1400" dirty="0">
                          <a:solidFill>
                            <a:schemeClr val="tx1"/>
                          </a:solidFill>
                        </a:rPr>
                        <a:t>الهدف الاستراتيجي</a:t>
                      </a:r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600" b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khbar MT" pitchFamily="2" charset="-78"/>
                        </a:rPr>
                        <a:t>زيادة الخدمات والبرامج بنسبة 25%  ومضاعفة تنفيذ البرامج القائمة بنسبة 50% </a:t>
                      </a:r>
                      <a:endParaRPr lang="en-US" sz="1600" b="0" dirty="0">
                        <a:solidFill>
                          <a:schemeClr val="tx1"/>
                        </a:solidFill>
                        <a:latin typeface="Sakkal Majalla" pitchFamily="2" charset="-78"/>
                        <a:ea typeface="Times New Roman"/>
                        <a:cs typeface="Akhbar MT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400" dirty="0">
                          <a:solidFill>
                            <a:schemeClr val="tx1"/>
                          </a:solidFill>
                        </a:rPr>
                        <a:t>المجال </a:t>
                      </a:r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rtl="1"/>
                      <a:r>
                        <a:rPr lang="ar-SA" dirty="0">
                          <a:solidFill>
                            <a:schemeClr val="tx1"/>
                          </a:solidFill>
                        </a:rPr>
                        <a:t>البرامج والخدمات</a:t>
                      </a:r>
                      <a:r>
                        <a:rPr lang="ar-SA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2495">
                <a:tc>
                  <a:txBody>
                    <a:bodyPr/>
                    <a:lstStyle/>
                    <a:p>
                      <a:pPr rtl="1"/>
                      <a:r>
                        <a:rPr lang="ar-SA" sz="1200" dirty="0"/>
                        <a:t>الهدف التشغيلي</a:t>
                      </a:r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400" dirty="0"/>
                        <a:t>المبادرة</a:t>
                      </a:r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400" dirty="0"/>
                        <a:t>الاجراءات </a:t>
                      </a:r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400" dirty="0"/>
                        <a:t>المنفذ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400" dirty="0"/>
                        <a:t>التنفيذ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400" dirty="0"/>
                        <a:t>التكلفة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400" dirty="0"/>
                        <a:t>ملاحظات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79568">
                <a:tc rowSpan="12"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800" b="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Akhbar MT" pitchFamily="2" charset="-78"/>
                        </a:rPr>
                        <a:t>اعادة دراسة المشاريع القائمة  وتقييمها وامكانية  تطويرها . </a:t>
                      </a:r>
                      <a:endParaRPr lang="en-US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Akhbar MT" pitchFamily="2" charset="-78"/>
                      </a:endParaRPr>
                    </a:p>
                  </a:txBody>
                  <a:tcPr vert="vert270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algn="ctr"/>
                      <a:r>
                        <a:rPr lang="ar-SA" sz="1200" dirty="0">
                          <a:cs typeface="Akhbar MT" pitchFamily="2" charset="-78"/>
                        </a:rPr>
                        <a:t>بناء المشاريع الخيرية الجديدة بناء على الدراسة</a:t>
                      </a:r>
                      <a:r>
                        <a:rPr lang="ar-SA" sz="1200" baseline="0" dirty="0">
                          <a:cs typeface="Akhbar MT" pitchFamily="2" charset="-78"/>
                        </a:rPr>
                        <a:t> التحليلية .</a:t>
                      </a:r>
                      <a:endParaRPr lang="ar-SA" sz="1200" dirty="0">
                        <a:cs typeface="Akhbar MT" pitchFamily="2" charset="-78"/>
                      </a:endParaRPr>
                    </a:p>
                    <a:p>
                      <a:pPr marL="0" marR="0" indent="0" algn="ctr" defTabSz="914400" rtl="1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dirty="0">
                        <a:solidFill>
                          <a:schemeClr val="tx1"/>
                        </a:solidFill>
                        <a:latin typeface="+mn-lt"/>
                        <a:ea typeface="Calibri"/>
                        <a:cs typeface="Akhbar MT" pitchFamily="2" charset="-78"/>
                      </a:endParaRPr>
                    </a:p>
                  </a:txBody>
                  <a:tcPr vert="vert270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تحديد المشاريع الخيرية التي تم اعتمادها من مجلس الإدارة .</a:t>
                      </a:r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الجودة والتطوير</a:t>
                      </a:r>
                    </a:p>
                    <a:p>
                      <a:pPr algn="ctr" rtl="1"/>
                      <a:r>
                        <a:rPr lang="ar-SA" sz="1200" dirty="0"/>
                        <a:t>التوعية الصحية</a:t>
                      </a:r>
                    </a:p>
                    <a:p>
                      <a:pPr algn="ctr" rtl="1"/>
                      <a:r>
                        <a:rPr lang="ar-SA" sz="1200" dirty="0"/>
                        <a:t>اللجنة الصحية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000" dirty="0"/>
                        <a:t>2021/2020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400" dirty="0"/>
                        <a:t>30000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4680"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صياغة المشاريع</a:t>
                      </a:r>
                      <a:r>
                        <a:rPr lang="ar-SA" sz="1200" baseline="0" dirty="0"/>
                        <a:t> الخيرية المعتمدة من الإدارة وفق أسس صحيحة </a:t>
                      </a:r>
                      <a:endParaRPr lang="ar-SA" sz="1200" dirty="0"/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الجودة والتطوير</a:t>
                      </a:r>
                    </a:p>
                    <a:p>
                      <a:pPr algn="ctr" rtl="1"/>
                      <a:r>
                        <a:rPr lang="ar-SA" sz="1200" dirty="0"/>
                        <a:t>التوعية الصحية</a:t>
                      </a:r>
                    </a:p>
                    <a:p>
                      <a:pPr algn="ctr" rtl="1"/>
                      <a:r>
                        <a:rPr lang="ar-SA" sz="1200" dirty="0"/>
                        <a:t>اللجنة الصحية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000" dirty="0"/>
                        <a:t>2021/2020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400" dirty="0"/>
                        <a:t>30000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64680"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اعتماد </a:t>
                      </a:r>
                      <a:r>
                        <a:rPr lang="ar-SA" sz="1200" baseline="0" dirty="0"/>
                        <a:t> صياغة المشاريع الخيرية من الإدارة التنفيذية .</a:t>
                      </a:r>
                      <a:endParaRPr lang="ar-SA" sz="1200" dirty="0"/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المدير التنفيذي 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000" dirty="0"/>
                        <a:t>2021/2020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400" dirty="0"/>
                        <a:t>30000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79568"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التصميم والطباعة للمشاريع الخيرية وفق الصياغة المعتمدة .</a:t>
                      </a:r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العلاقات والاعلام </a:t>
                      </a:r>
                    </a:p>
                  </a:txBody>
                  <a:tcPr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000" dirty="0"/>
                        <a:t>2021/2020</a:t>
                      </a:r>
                    </a:p>
                  </a:txBody>
                  <a:tcPr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400" dirty="0"/>
                        <a:t>30000</a:t>
                      </a:r>
                    </a:p>
                  </a:txBody>
                  <a:tcPr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64680"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algn="ctr"/>
                      <a:r>
                        <a:rPr lang="ar-SA" sz="1200" dirty="0">
                          <a:cs typeface="Akhbar MT" pitchFamily="2" charset="-78"/>
                        </a:rPr>
                        <a:t>تطوير</a:t>
                      </a:r>
                      <a:r>
                        <a:rPr lang="ar-SA" sz="1200" baseline="0" dirty="0">
                          <a:cs typeface="Akhbar MT" pitchFamily="2" charset="-78"/>
                        </a:rPr>
                        <a:t> المشاريع  القائمة  بما يتناسب مع الاحتياج ومتطلبات المانحين والداعمين .</a:t>
                      </a:r>
                      <a:endParaRPr lang="ar-SA" sz="1200" dirty="0">
                        <a:cs typeface="Akhbar MT" pitchFamily="2" charset="-78"/>
                      </a:endParaRPr>
                    </a:p>
                    <a:p>
                      <a:pPr marL="0" marR="0" lvl="0" indent="0" algn="ctr" defTabSz="914400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Akhbar MT" pitchFamily="2" charset="-78"/>
                      </a:endParaRPr>
                    </a:p>
                  </a:txBody>
                  <a:tcPr vert="vert270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تحديد المشاريع الخيرية القائمة والتي تحتاج الى تطوير .</a:t>
                      </a:r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خدمات المستفيدين </a:t>
                      </a:r>
                    </a:p>
                  </a:txBody>
                  <a:tcP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000" dirty="0"/>
                        <a:t>2021/2020</a:t>
                      </a:r>
                    </a:p>
                  </a:txBody>
                  <a:tcP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400" dirty="0"/>
                        <a:t>30000</a:t>
                      </a:r>
                    </a:p>
                  </a:txBody>
                  <a:tcP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64680"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صياغة المشاريع</a:t>
                      </a:r>
                      <a:r>
                        <a:rPr lang="ar-SA" sz="1200" baseline="0" dirty="0"/>
                        <a:t> الخيرية المعتمدة من الإدارة وفق أسس صحيحة </a:t>
                      </a:r>
                      <a:endParaRPr lang="ar-SA" sz="1200" dirty="0"/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الجودة والتدريب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000" dirty="0"/>
                        <a:t>2021/2020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400" dirty="0"/>
                        <a:t>30000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79568"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اعتماد </a:t>
                      </a:r>
                      <a:r>
                        <a:rPr lang="ar-SA" sz="1200" baseline="0" dirty="0"/>
                        <a:t> صياغة المشاريع الخيرية من الإدارة التنفيذية .</a:t>
                      </a:r>
                      <a:endParaRPr lang="ar-SA" sz="1200" dirty="0"/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الجودة والتدريب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000" dirty="0"/>
                        <a:t>2021/2020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400" dirty="0"/>
                        <a:t>30000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64680"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التصميم والطباعة للمشاريع الخيرية وفق الصياغة المعتمدة .</a:t>
                      </a:r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العلاقات والاعلام </a:t>
                      </a:r>
                    </a:p>
                  </a:txBody>
                  <a:tcPr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000" dirty="0"/>
                        <a:t>2021/2020</a:t>
                      </a:r>
                    </a:p>
                  </a:txBody>
                  <a:tcPr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400" dirty="0"/>
                        <a:t>30000</a:t>
                      </a:r>
                    </a:p>
                  </a:txBody>
                  <a:tcPr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64680"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200" dirty="0">
                          <a:cs typeface="Akhbar MT" pitchFamily="2" charset="-78"/>
                        </a:rPr>
                        <a:t>بناء معايير  واضحة للمشاريع المستقبلية  وطرق</a:t>
                      </a:r>
                      <a:r>
                        <a:rPr lang="ar-SA" sz="1200" baseline="0" dirty="0">
                          <a:cs typeface="Akhbar MT" pitchFamily="2" charset="-78"/>
                        </a:rPr>
                        <a:t> اعتمادها وتنفيذها .</a:t>
                      </a:r>
                      <a:endParaRPr lang="en-US" sz="1200" dirty="0">
                        <a:cs typeface="Akhbar MT" pitchFamily="2" charset="-78"/>
                      </a:endParaRPr>
                    </a:p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Akhbar MT" pitchFamily="2" charset="-78"/>
                      </a:endParaRPr>
                    </a:p>
                  </a:txBody>
                  <a:tcPr vert="vert270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عقد ورشة عمل عن الشروط والمعايير لاعتماد مشروع جديد .</a:t>
                      </a:r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الجودة والتدريب</a:t>
                      </a:r>
                    </a:p>
                  </a:txBody>
                  <a:tcP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000" dirty="0"/>
                        <a:t>2021/2020</a:t>
                      </a:r>
                    </a:p>
                  </a:txBody>
                  <a:tcP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400" dirty="0"/>
                        <a:t>30000</a:t>
                      </a:r>
                    </a:p>
                  </a:txBody>
                  <a:tcP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64680"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عرض مخرجات ورشة</a:t>
                      </a:r>
                      <a:r>
                        <a:rPr lang="ar-SA" sz="1200" baseline="0" dirty="0"/>
                        <a:t> عمل المشاريع على الإدارة التنفيذية والمجلس واعتمادها .</a:t>
                      </a:r>
                      <a:endParaRPr lang="ar-SA" sz="1200" dirty="0"/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الجودة والتدريب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000" dirty="0"/>
                        <a:t>2021/2020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400" dirty="0"/>
                        <a:t>30000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64680"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تحويل مخرجات ورشة المشاريع الى اجراء تنفيذي معتمد من الإدارة .</a:t>
                      </a:r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الجودة والتدريب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000" dirty="0"/>
                        <a:t>2021/2020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400" dirty="0"/>
                        <a:t>30000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464680"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اعتماد الية تنفيذية لكل مشروع من مشاريع الجمعية .</a:t>
                      </a:r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200" dirty="0"/>
                        <a:t>الجودة والتدريب</a:t>
                      </a:r>
                    </a:p>
                    <a:p>
                      <a:pPr algn="ctr" rtl="1"/>
                      <a:r>
                        <a:rPr lang="ar-SA" sz="1200" dirty="0"/>
                        <a:t>المدير التنفيذي </a:t>
                      </a:r>
                    </a:p>
                  </a:txBody>
                  <a:tcPr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000" dirty="0"/>
                        <a:t>2021/2020</a:t>
                      </a:r>
                    </a:p>
                  </a:txBody>
                  <a:tcPr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400" dirty="0"/>
                        <a:t>30000</a:t>
                      </a:r>
                    </a:p>
                  </a:txBody>
                  <a:tcPr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  <p:graphicFrame>
        <p:nvGraphicFramePr>
          <p:cNvPr id="4" name="جدول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4198981"/>
              </p:ext>
            </p:extLst>
          </p:nvPr>
        </p:nvGraphicFramePr>
        <p:xfrm>
          <a:off x="17585" y="476671"/>
          <a:ext cx="9161584" cy="432047"/>
        </p:xfrm>
        <a:graphic>
          <a:graphicData uri="http://schemas.openxmlformats.org/drawingml/2006/table">
            <a:tbl>
              <a:tblPr rtl="1"/>
              <a:tblGrid>
                <a:gridCol w="91615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32047"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12700" cmpd="sng">
                      <a:solidFill>
                        <a:srgbClr val="C00000"/>
                      </a:solidFill>
                      <a:prstDash val="solid"/>
                    </a:lnL>
                    <a:lnR w="12700" cmpd="sng">
                      <a:solidFill>
                        <a:srgbClr val="C00000"/>
                      </a:solidFill>
                      <a:prstDash val="solid"/>
                    </a:lnR>
                    <a:lnT w="12700" cmpd="sng">
                      <a:solidFill>
                        <a:srgbClr val="C00000"/>
                      </a:solidFill>
                      <a:prstDash val="solid"/>
                    </a:lnT>
                    <a:lnB w="12700" cmpd="sng">
                      <a:solidFill>
                        <a:srgbClr val="C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9487211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جدول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7621552"/>
              </p:ext>
            </p:extLst>
          </p:nvPr>
        </p:nvGraphicFramePr>
        <p:xfrm>
          <a:off x="-1" y="2"/>
          <a:ext cx="9144001" cy="7047367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5858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553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17427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5925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3407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9070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4446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450570">
                <a:tc gridSpan="2">
                  <a:txBody>
                    <a:bodyPr/>
                    <a:lstStyle/>
                    <a:p>
                      <a:pPr rtl="1"/>
                      <a:r>
                        <a:rPr lang="ar-SA" sz="1400" dirty="0">
                          <a:solidFill>
                            <a:schemeClr val="tx1"/>
                          </a:solidFill>
                        </a:rPr>
                        <a:t>الهدف الاستراتيجي</a:t>
                      </a:r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600" b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khbar MT" pitchFamily="2" charset="-78"/>
                        </a:rPr>
                        <a:t>زيادة الخدمات والبرامج بنسبة 25%  ومضاعفة تنفيذ البرامج القائمة بنسبة 50% </a:t>
                      </a:r>
                      <a:endParaRPr lang="en-US" sz="1600" b="0" dirty="0">
                        <a:solidFill>
                          <a:schemeClr val="tx1"/>
                        </a:solidFill>
                        <a:latin typeface="Sakkal Majalla" pitchFamily="2" charset="-78"/>
                        <a:ea typeface="Times New Roman"/>
                        <a:cs typeface="Akhbar MT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400" dirty="0">
                          <a:solidFill>
                            <a:schemeClr val="tx1"/>
                          </a:solidFill>
                        </a:rPr>
                        <a:t>المجال </a:t>
                      </a:r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rtl="1"/>
                      <a:r>
                        <a:rPr lang="ar-SA" dirty="0">
                          <a:solidFill>
                            <a:schemeClr val="tx1"/>
                          </a:solidFill>
                        </a:rPr>
                        <a:t>البرامج والخدمات</a:t>
                      </a:r>
                      <a:r>
                        <a:rPr lang="ar-SA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66387">
                <a:tc>
                  <a:txBody>
                    <a:bodyPr/>
                    <a:lstStyle/>
                    <a:p>
                      <a:pPr rtl="1"/>
                      <a:r>
                        <a:rPr lang="ar-SA" sz="1200" dirty="0"/>
                        <a:t>الهدف التشغيلي</a:t>
                      </a:r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400" dirty="0"/>
                        <a:t>المبادرة</a:t>
                      </a:r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400" dirty="0"/>
                        <a:t>الاجراءات </a:t>
                      </a:r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400" dirty="0"/>
                        <a:t>المنفذ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400" dirty="0"/>
                        <a:t>التنفيذ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400" dirty="0"/>
                        <a:t>التكلفة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400" dirty="0"/>
                        <a:t>ملاحظات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1970">
                <a:tc rowSpan="12"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Akhbar MT" pitchFamily="2" charset="-78"/>
                        </a:rPr>
                        <a:t>الاهتمام  بالجانب التثقيفي والتوعوي</a:t>
                      </a:r>
                      <a:r>
                        <a:rPr lang="ar-SA" sz="1800" b="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Akhbar MT" pitchFamily="2" charset="-78"/>
                        </a:rPr>
                        <a:t> </a:t>
                      </a:r>
                      <a:r>
                        <a:rPr lang="ar-SA" sz="1800" b="0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Akhbar MT" pitchFamily="2" charset="-78"/>
                        </a:rPr>
                        <a:t>كاحد</a:t>
                      </a:r>
                      <a:r>
                        <a:rPr lang="ar-SA" sz="1800" b="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Akhbar MT" pitchFamily="2" charset="-78"/>
                        </a:rPr>
                        <a:t>  ركائز عمل الجمعية  . </a:t>
                      </a:r>
                      <a:endParaRPr lang="ar-SA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Akhbar MT" pitchFamily="2" charset="-78"/>
                      </a:endParaRPr>
                    </a:p>
                  </a:txBody>
                  <a:tcPr vert="vert270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200" dirty="0">
                          <a:cs typeface="Akhbar MT" pitchFamily="2" charset="-78"/>
                        </a:rPr>
                        <a:t>بناء  جدول</a:t>
                      </a:r>
                      <a:r>
                        <a:rPr lang="ar-SA" sz="1200" baseline="0" dirty="0">
                          <a:cs typeface="Akhbar MT" pitchFamily="2" charset="-78"/>
                        </a:rPr>
                        <a:t> زمني وكمي  للتوسع في المشاريع   القائمة  الخاصة بالجمعية  . </a:t>
                      </a:r>
                      <a:endParaRPr lang="en-US" sz="1200" dirty="0">
                        <a:cs typeface="Akhbar MT" pitchFamily="2" charset="-78"/>
                      </a:endParaRPr>
                    </a:p>
                    <a:p>
                      <a:pPr marL="0" marR="0" indent="0" algn="ctr" defTabSz="914400" rtl="1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dirty="0">
                        <a:solidFill>
                          <a:schemeClr val="tx1"/>
                        </a:solidFill>
                        <a:latin typeface="+mn-lt"/>
                        <a:ea typeface="Calibri"/>
                        <a:cs typeface="Akhbar MT" pitchFamily="2" charset="-78"/>
                      </a:endParaRPr>
                    </a:p>
                  </a:txBody>
                  <a:tcPr vert="vert270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baseline="0" dirty="0"/>
                        <a:t> انشاء قائمة بالمشاريع المعتمدة من المجلس بناء على الاحتياج   .</a:t>
                      </a:r>
                      <a:endParaRPr lang="ar-SA" sz="1200" dirty="0"/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مدير التوعية الصحية</a:t>
                      </a:r>
                    </a:p>
                    <a:p>
                      <a:pPr algn="ctr" rtl="1"/>
                      <a:r>
                        <a:rPr lang="ar-SA" sz="1200" dirty="0"/>
                        <a:t>أمين</a:t>
                      </a:r>
                      <a:r>
                        <a:rPr lang="ar-SA" sz="1200" baseline="0" dirty="0"/>
                        <a:t> التوعية الصحية</a:t>
                      </a:r>
                      <a:endParaRPr lang="ar-SA" sz="12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000" dirty="0"/>
                        <a:t>2021/2020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400" dirty="0"/>
                        <a:t>30000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0570"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بناء جدول زمني وكمي للتوسع في المشاريع خلال الفترة الاستراتيجية </a:t>
                      </a:r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مدير التوعية الصحية</a:t>
                      </a:r>
                    </a:p>
                    <a:p>
                      <a:pPr algn="ctr" rtl="1"/>
                      <a:r>
                        <a:rPr lang="ar-SA" sz="1200" dirty="0"/>
                        <a:t>أمين</a:t>
                      </a:r>
                      <a:r>
                        <a:rPr lang="ar-SA" sz="1200" baseline="0" dirty="0"/>
                        <a:t> التوعية الصحية</a:t>
                      </a:r>
                      <a:endParaRPr lang="ar-SA" sz="12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000" dirty="0"/>
                        <a:t>2021/2020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400" dirty="0"/>
                        <a:t>30000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0570"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اعتماد الجدول</a:t>
                      </a:r>
                      <a:r>
                        <a:rPr lang="ar-SA" sz="1200" baseline="0" dirty="0"/>
                        <a:t> الزمني والكمي للتوسع في المشاريع من مجلس الإدارة .</a:t>
                      </a:r>
                      <a:endParaRPr lang="ar-SA" sz="1200" dirty="0"/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مدير التوعية الصحية</a:t>
                      </a:r>
                    </a:p>
                    <a:p>
                      <a:pPr algn="ctr" rtl="1"/>
                      <a:r>
                        <a:rPr lang="ar-SA" sz="1200" dirty="0"/>
                        <a:t>أمين</a:t>
                      </a:r>
                      <a:r>
                        <a:rPr lang="ar-SA" sz="1200" baseline="0" dirty="0"/>
                        <a:t> التوعية الصحية</a:t>
                      </a:r>
                      <a:endParaRPr lang="ar-SA" sz="12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000" dirty="0"/>
                        <a:t>2021/2020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400" dirty="0"/>
                        <a:t>30000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61970"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البدء بالتوس</a:t>
                      </a:r>
                      <a:r>
                        <a:rPr lang="ar-SA" sz="1200" baseline="0" dirty="0"/>
                        <a:t>ع في تنفيذ المشاريع بناء على الجدول الزمني المعتمد .</a:t>
                      </a:r>
                      <a:endParaRPr lang="ar-SA" sz="1200" dirty="0"/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مدير التوعية الصحية</a:t>
                      </a:r>
                    </a:p>
                    <a:p>
                      <a:pPr algn="ctr" rtl="1"/>
                      <a:r>
                        <a:rPr lang="ar-SA" sz="1200" dirty="0"/>
                        <a:t>أمين</a:t>
                      </a:r>
                      <a:r>
                        <a:rPr lang="ar-SA" sz="1200" baseline="0" dirty="0"/>
                        <a:t> التوعية الصحية</a:t>
                      </a:r>
                    </a:p>
                    <a:p>
                      <a:pPr algn="ctr" rtl="1"/>
                      <a:r>
                        <a:rPr lang="ar-SA" sz="1200" baseline="0" dirty="0"/>
                        <a:t>الجودة والتدريب</a:t>
                      </a:r>
                      <a:endParaRPr lang="ar-SA" sz="1200" dirty="0"/>
                    </a:p>
                  </a:txBody>
                  <a:tcPr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000" dirty="0"/>
                        <a:t>2021/2020</a:t>
                      </a:r>
                    </a:p>
                  </a:txBody>
                  <a:tcPr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400" dirty="0"/>
                        <a:t>30000</a:t>
                      </a:r>
                    </a:p>
                  </a:txBody>
                  <a:tcPr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50570"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200" b="0" dirty="0">
                          <a:cs typeface="Akhbar MT" pitchFamily="2" charset="-78"/>
                        </a:rPr>
                        <a:t>اصدار ما لا يقل عن  20 </a:t>
                      </a:r>
                      <a:r>
                        <a:rPr lang="ar-SA" sz="1200" b="0" dirty="0" err="1">
                          <a:cs typeface="Akhbar MT" pitchFamily="2" charset="-78"/>
                        </a:rPr>
                        <a:t>برشور</a:t>
                      </a:r>
                      <a:r>
                        <a:rPr lang="ar-SA" sz="1200" b="0" dirty="0">
                          <a:cs typeface="Akhbar MT" pitchFamily="2" charset="-78"/>
                        </a:rPr>
                        <a:t>   ومطوية تعريفية وتوعوية وتثقيفية  . </a:t>
                      </a:r>
                      <a:endParaRPr lang="ar-SA" sz="1200" dirty="0">
                        <a:cs typeface="Akhbar MT" pitchFamily="2" charset="-78"/>
                      </a:endParaRPr>
                    </a:p>
                    <a:p>
                      <a:pPr marL="0" marR="0" lvl="0" indent="0" algn="ctr" defTabSz="914400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Akhbar MT" pitchFamily="2" charset="-78"/>
                      </a:endParaRPr>
                    </a:p>
                  </a:txBody>
                  <a:tcPr vert="vert270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تحديد ما لا يقل عن أربعين موضوع توعوي وتثقيفي .</a:t>
                      </a:r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مدير التوعية الصحية</a:t>
                      </a:r>
                    </a:p>
                    <a:p>
                      <a:pPr algn="ctr" rtl="1"/>
                      <a:r>
                        <a:rPr lang="ar-SA" sz="1200" dirty="0"/>
                        <a:t>أمين</a:t>
                      </a:r>
                      <a:r>
                        <a:rPr lang="ar-SA" sz="1200" baseline="0" dirty="0"/>
                        <a:t> التوعية الصحية</a:t>
                      </a:r>
                      <a:endParaRPr lang="ar-SA" sz="1200" dirty="0"/>
                    </a:p>
                  </a:txBody>
                  <a:tcP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000" dirty="0"/>
                        <a:t>2021/2020</a:t>
                      </a:r>
                    </a:p>
                  </a:txBody>
                  <a:tcP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400" dirty="0"/>
                        <a:t>30000</a:t>
                      </a:r>
                    </a:p>
                  </a:txBody>
                  <a:tcP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50570"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اعتماد 20 موضوع تثقيفي وتوعوي</a:t>
                      </a:r>
                      <a:r>
                        <a:rPr lang="ar-SA" sz="1200" baseline="0" dirty="0"/>
                        <a:t> من مجلس الإدارة .</a:t>
                      </a:r>
                      <a:endParaRPr lang="ar-SA" sz="1200" dirty="0"/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مدير التوعية الصحية</a:t>
                      </a:r>
                    </a:p>
                    <a:p>
                      <a:pPr algn="ctr" rtl="1"/>
                      <a:r>
                        <a:rPr lang="ar-SA" sz="1200" dirty="0"/>
                        <a:t>أمين</a:t>
                      </a:r>
                      <a:r>
                        <a:rPr lang="ar-SA" sz="1200" baseline="0" dirty="0"/>
                        <a:t> التوعية الصحية</a:t>
                      </a:r>
                      <a:endParaRPr lang="ar-SA" sz="12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000" dirty="0"/>
                        <a:t>2021/2020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400" dirty="0"/>
                        <a:t>30000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61970"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اعداد المحتوى للمشاريع التوعوية والتثقيفية</a:t>
                      </a:r>
                      <a:r>
                        <a:rPr lang="ar-SA" sz="1200" baseline="0" dirty="0"/>
                        <a:t> واعتماده من اللجنة الصحية .</a:t>
                      </a:r>
                      <a:endParaRPr lang="ar-SA" sz="1200" dirty="0"/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مدير التوعية الصحية</a:t>
                      </a:r>
                    </a:p>
                    <a:p>
                      <a:pPr algn="ctr" rtl="1"/>
                      <a:r>
                        <a:rPr lang="ar-SA" sz="1200" dirty="0"/>
                        <a:t>أمين</a:t>
                      </a:r>
                      <a:r>
                        <a:rPr lang="ar-SA" sz="1200" baseline="0" dirty="0"/>
                        <a:t> التوعية الصحية</a:t>
                      </a:r>
                      <a:endParaRPr lang="ar-SA" sz="1200" dirty="0"/>
                    </a:p>
                    <a:p>
                      <a:pPr algn="ctr" rtl="1"/>
                      <a:r>
                        <a:rPr lang="ar-SA" sz="1200" dirty="0"/>
                        <a:t>المدير التنفيذي 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000" dirty="0"/>
                        <a:t>2021/2020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400" dirty="0"/>
                        <a:t>30000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50570"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طباعة المشاريع التوعوية</a:t>
                      </a:r>
                      <a:r>
                        <a:rPr lang="ar-SA" sz="1200" baseline="0" dirty="0"/>
                        <a:t> والتثقيفية المعتمدة .</a:t>
                      </a:r>
                      <a:endParaRPr lang="ar-SA" sz="1200" dirty="0"/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العلاقات والاعلام</a:t>
                      </a:r>
                    </a:p>
                  </a:txBody>
                  <a:tcPr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000" dirty="0"/>
                        <a:t>2021/2020</a:t>
                      </a:r>
                    </a:p>
                  </a:txBody>
                  <a:tcPr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400" dirty="0"/>
                        <a:t>30000</a:t>
                      </a:r>
                    </a:p>
                  </a:txBody>
                  <a:tcPr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50570"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200" b="0" dirty="0">
                          <a:cs typeface="Akhbar MT" pitchFamily="2" charset="-78"/>
                        </a:rPr>
                        <a:t>تنفيذ ما لا  يقل عن 10 حلقات تلفزيونية واذاعية  في الاذاعات المحلية والوطنية . </a:t>
                      </a:r>
                      <a:endParaRPr lang="ar-SA" sz="1200" dirty="0">
                        <a:cs typeface="Akhbar MT" pitchFamily="2" charset="-78"/>
                      </a:endParaRPr>
                    </a:p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Akhbar MT" pitchFamily="2" charset="-78"/>
                      </a:endParaRPr>
                    </a:p>
                  </a:txBody>
                  <a:tcPr vert="vert270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تحديد ما لا يقل عن عشرين جهة إعلامية  والتواصل معها .</a:t>
                      </a:r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العلاقات والاعلام</a:t>
                      </a:r>
                    </a:p>
                  </a:txBody>
                  <a:tcP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000" dirty="0"/>
                        <a:t>2021/2020</a:t>
                      </a:r>
                    </a:p>
                  </a:txBody>
                  <a:tcP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400" dirty="0"/>
                        <a:t>30000</a:t>
                      </a:r>
                    </a:p>
                  </a:txBody>
                  <a:tcP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50570"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تحديد المواضيع والمتحدثين</a:t>
                      </a:r>
                      <a:r>
                        <a:rPr lang="ar-SA" sz="1200" baseline="0" dirty="0"/>
                        <a:t> في وسائل الاعلام المختلفة وطريق اظهار </a:t>
                      </a:r>
                      <a:r>
                        <a:rPr lang="ar-SA" sz="1200" baseline="0" dirty="0" err="1"/>
                        <a:t>الجمهعية</a:t>
                      </a:r>
                      <a:r>
                        <a:rPr lang="ar-SA" sz="1200" baseline="0" dirty="0"/>
                        <a:t> اعلاميا.</a:t>
                      </a:r>
                      <a:endParaRPr lang="ar-SA" sz="1200" dirty="0"/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العلاقات والاعلام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000" dirty="0"/>
                        <a:t>2021/2020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400" dirty="0"/>
                        <a:t>30000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50570"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التنسيق مع المتحدثين والجهات الإعلامية وتحديد المواقيت والمواضيع .</a:t>
                      </a:r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العلاقات والاعلام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000" dirty="0"/>
                        <a:t>2021/2020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400" dirty="0"/>
                        <a:t>30000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450570"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التنفيذ</a:t>
                      </a:r>
                      <a:r>
                        <a:rPr lang="ar-SA" sz="1200" baseline="0" dirty="0"/>
                        <a:t> وفق المواضيع والمواقيت المتفق عليها لجميع الحلقات الاذاعية والتلفزيونية</a:t>
                      </a:r>
                      <a:endParaRPr lang="ar-SA" sz="1200" dirty="0"/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العلاقات والاعلام</a:t>
                      </a:r>
                    </a:p>
                  </a:txBody>
                  <a:tcPr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000" dirty="0"/>
                        <a:t>2021/2020</a:t>
                      </a:r>
                    </a:p>
                  </a:txBody>
                  <a:tcPr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400" dirty="0"/>
                        <a:t>30000</a:t>
                      </a:r>
                    </a:p>
                  </a:txBody>
                  <a:tcPr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  <p:graphicFrame>
        <p:nvGraphicFramePr>
          <p:cNvPr id="4" name="جدول 3"/>
          <p:cNvGraphicFramePr>
            <a:graphicFrameLocks noGrp="1"/>
          </p:cNvGraphicFramePr>
          <p:nvPr/>
        </p:nvGraphicFramePr>
        <p:xfrm>
          <a:off x="17585" y="369276"/>
          <a:ext cx="9161584" cy="539443"/>
        </p:xfrm>
        <a:graphic>
          <a:graphicData uri="http://schemas.openxmlformats.org/drawingml/2006/table">
            <a:tbl>
              <a:tblPr rtl="1"/>
              <a:tblGrid>
                <a:gridCol w="91615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39443"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12700" cmpd="sng">
                      <a:solidFill>
                        <a:srgbClr val="C00000"/>
                      </a:solidFill>
                      <a:prstDash val="solid"/>
                    </a:lnL>
                    <a:lnR w="12700" cmpd="sng">
                      <a:solidFill>
                        <a:srgbClr val="C00000"/>
                      </a:solidFill>
                      <a:prstDash val="solid"/>
                    </a:lnR>
                    <a:lnT w="12700" cmpd="sng">
                      <a:solidFill>
                        <a:srgbClr val="C00000"/>
                      </a:solidFill>
                      <a:prstDash val="solid"/>
                    </a:lnT>
                    <a:lnB w="12700" cmpd="sng">
                      <a:solidFill>
                        <a:srgbClr val="C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1275504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جدول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29223895"/>
              </p:ext>
            </p:extLst>
          </p:nvPr>
        </p:nvGraphicFramePr>
        <p:xfrm>
          <a:off x="-1" y="1"/>
          <a:ext cx="9144001" cy="6955085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5858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553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17427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3387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4523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2018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2920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66569">
                <a:tc gridSpan="2">
                  <a:txBody>
                    <a:bodyPr/>
                    <a:lstStyle/>
                    <a:p>
                      <a:pPr rtl="1"/>
                      <a:r>
                        <a:rPr lang="ar-SA" sz="1400" dirty="0">
                          <a:solidFill>
                            <a:schemeClr val="tx1"/>
                          </a:solidFill>
                        </a:rPr>
                        <a:t>الهدف الاستراتيجي</a:t>
                      </a:r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ar-SA" sz="1600" dirty="0">
                          <a:solidFill>
                            <a:schemeClr val="tx1"/>
                          </a:solidFill>
                          <a:cs typeface="Akhbar MT" pitchFamily="2" charset="-78"/>
                        </a:rPr>
                        <a:t> </a:t>
                      </a:r>
                      <a:r>
                        <a:rPr lang="ar-SA" sz="1600" b="0" dirty="0">
                          <a:solidFill>
                            <a:schemeClr val="tx1"/>
                          </a:solidFill>
                          <a:latin typeface="ae_AlMohanad" pitchFamily="18" charset="-78"/>
                          <a:cs typeface="Akhbar MT" pitchFamily="2" charset="-78"/>
                        </a:rPr>
                        <a:t>تحقيق استقرار  مالي بنسبة </a:t>
                      </a:r>
                      <a:r>
                        <a:rPr lang="ar-SA" sz="1600" b="0" baseline="0" dirty="0">
                          <a:solidFill>
                            <a:schemeClr val="tx1"/>
                          </a:solidFill>
                          <a:latin typeface="ae_AlMohanad" pitchFamily="18" charset="-78"/>
                          <a:cs typeface="Akhbar MT" pitchFamily="2" charset="-78"/>
                        </a:rPr>
                        <a:t>30% من مصروفات الجمعية  . </a:t>
                      </a:r>
                      <a:endParaRPr lang="ar-SA" sz="1600" b="0" dirty="0">
                        <a:solidFill>
                          <a:schemeClr val="tx1"/>
                        </a:solidFill>
                        <a:latin typeface="ae_AlMohanad" pitchFamily="18" charset="-78"/>
                        <a:cs typeface="Akhbar MT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400" dirty="0">
                          <a:solidFill>
                            <a:schemeClr val="tx1"/>
                          </a:solidFill>
                        </a:rPr>
                        <a:t>المجال </a:t>
                      </a:r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rtl="1"/>
                      <a:r>
                        <a:rPr lang="ar-SA" dirty="0">
                          <a:solidFill>
                            <a:schemeClr val="tx1"/>
                          </a:solidFill>
                        </a:rPr>
                        <a:t>الاستدامة المالية</a:t>
                      </a: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2150">
                <a:tc>
                  <a:txBody>
                    <a:bodyPr/>
                    <a:lstStyle/>
                    <a:p>
                      <a:pPr rtl="1"/>
                      <a:r>
                        <a:rPr lang="ar-SA" sz="1200" dirty="0"/>
                        <a:t>الهدف التشغيلي</a:t>
                      </a:r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400" dirty="0"/>
                        <a:t>المبادرة</a:t>
                      </a:r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400" dirty="0"/>
                        <a:t>الاجراءات </a:t>
                      </a:r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400" dirty="0"/>
                        <a:t>المنفذ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400" dirty="0"/>
                        <a:t>التنفيذ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400" dirty="0"/>
                        <a:t>التكلفة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400" dirty="0"/>
                        <a:t>ملاحظات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6569">
                <a:tc rowSpan="16"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800" b="0" dirty="0">
                          <a:latin typeface="+mn-lt"/>
                          <a:ea typeface="Calibri"/>
                          <a:cs typeface="Akhbar MT" pitchFamily="2" charset="-78"/>
                        </a:rPr>
                        <a:t>تخصيص</a:t>
                      </a:r>
                      <a:r>
                        <a:rPr lang="ar-SA" sz="1800" b="0" baseline="0" dirty="0">
                          <a:latin typeface="+mn-lt"/>
                          <a:ea typeface="Calibri"/>
                          <a:cs typeface="Akhbar MT" pitchFamily="2" charset="-78"/>
                        </a:rPr>
                        <a:t> مبلغ مالي من  ممتلكات الجمعية  للاستثمار </a:t>
                      </a:r>
                      <a:endParaRPr lang="en-US" sz="1800" b="0" dirty="0">
                        <a:latin typeface="+mn-lt"/>
                        <a:ea typeface="Calibri"/>
                        <a:cs typeface="Akhbar MT" pitchFamily="2" charset="-78"/>
                      </a:endParaRPr>
                    </a:p>
                  </a:txBody>
                  <a:tcPr vert="vert270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200" b="0" dirty="0">
                          <a:solidFill>
                            <a:schemeClr val="tx1"/>
                          </a:solidFill>
                          <a:latin typeface="Microsoft Uighur" pitchFamily="2" charset="-78"/>
                          <a:ea typeface="Calibri"/>
                          <a:cs typeface="Akhbar MT" pitchFamily="2" charset="-78"/>
                        </a:rPr>
                        <a:t>إنشاء  صندوق للاستثمار برأس  ما</a:t>
                      </a:r>
                      <a:r>
                        <a:rPr lang="ar-SA" sz="1200" b="0" baseline="0" dirty="0">
                          <a:solidFill>
                            <a:schemeClr val="tx1"/>
                          </a:solidFill>
                          <a:latin typeface="Microsoft Uighur" pitchFamily="2" charset="-78"/>
                          <a:ea typeface="Calibri"/>
                          <a:cs typeface="Akhbar MT" pitchFamily="2" charset="-78"/>
                        </a:rPr>
                        <a:t> </a:t>
                      </a:r>
                      <a:r>
                        <a:rPr lang="ar-SA" sz="1200" b="0" dirty="0">
                          <a:solidFill>
                            <a:schemeClr val="tx1"/>
                          </a:solidFill>
                          <a:latin typeface="Microsoft Uighur" pitchFamily="2" charset="-78"/>
                          <a:ea typeface="Calibri"/>
                          <a:cs typeface="Akhbar MT" pitchFamily="2" charset="-78"/>
                        </a:rPr>
                        <a:t>لا  يقل عن 30% من</a:t>
                      </a:r>
                      <a:r>
                        <a:rPr lang="ar-SA" sz="1200" b="0" baseline="0" dirty="0">
                          <a:solidFill>
                            <a:schemeClr val="tx1"/>
                          </a:solidFill>
                          <a:latin typeface="Microsoft Uighur" pitchFamily="2" charset="-78"/>
                          <a:ea typeface="Calibri"/>
                          <a:cs typeface="Akhbar MT" pitchFamily="2" charset="-78"/>
                        </a:rPr>
                        <a:t> الاحتياطي النقدي للجمعية  .</a:t>
                      </a:r>
                      <a:endParaRPr lang="en-US" sz="1200" b="0" dirty="0">
                        <a:solidFill>
                          <a:schemeClr val="tx1"/>
                        </a:solidFill>
                        <a:latin typeface="Microsoft Uighur" pitchFamily="2" charset="-78"/>
                        <a:ea typeface="Calibri"/>
                        <a:cs typeface="Akhbar MT" pitchFamily="2" charset="-78"/>
                      </a:endParaRPr>
                    </a:p>
                    <a:p>
                      <a:pPr marL="0" marR="0" indent="0" algn="ctr" defTabSz="914400" rtl="1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dirty="0">
                        <a:solidFill>
                          <a:schemeClr val="tx1"/>
                        </a:solidFill>
                        <a:latin typeface="+mn-lt"/>
                        <a:ea typeface="Calibri"/>
                        <a:cs typeface="Akhbar MT" pitchFamily="2" charset="-78"/>
                      </a:endParaRPr>
                    </a:p>
                  </a:txBody>
                  <a:tcPr vert="vert270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اعداد  عرض لمجلس الإدارة حول أهمية</a:t>
                      </a:r>
                      <a:r>
                        <a:rPr lang="ar-SA" sz="1200" baseline="0" dirty="0"/>
                        <a:t>  انشاء الصندوق والاثار الإيجابية لذلك .</a:t>
                      </a:r>
                      <a:endParaRPr lang="ar-SA" sz="1200" dirty="0"/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/>
                        <a:t>المدير التنفيذي </a:t>
                      </a:r>
                      <a:endParaRPr lang="ar-SA" sz="12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000" dirty="0"/>
                        <a:t>2021/2020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400" dirty="0"/>
                        <a:t>30000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6569"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اجتماع المجلس لمناقشة  انشاء صندوق الاستثمار</a:t>
                      </a:r>
                      <a:r>
                        <a:rPr lang="ar-SA" sz="1200" baseline="0" dirty="0"/>
                        <a:t> وتخصيص راس المال فيه .</a:t>
                      </a:r>
                      <a:endParaRPr lang="ar-SA" sz="1200" dirty="0"/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/>
                        <a:t>المدير التنفيذي </a:t>
                      </a:r>
                      <a:endParaRPr lang="ar-SA" sz="12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000" dirty="0"/>
                        <a:t>2021/2020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400" dirty="0"/>
                        <a:t>30000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6569"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صدور  قرار انشاء</a:t>
                      </a:r>
                      <a:r>
                        <a:rPr lang="ar-SA" sz="1200" baseline="0" dirty="0"/>
                        <a:t> صندوق الاستثمار الخاص  بالجمعية .</a:t>
                      </a:r>
                      <a:endParaRPr lang="ar-SA" sz="1200" dirty="0"/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المدير التنفيذي 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000" dirty="0"/>
                        <a:t>2021/2020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400" dirty="0"/>
                        <a:t>30000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6569"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اعتماد لائحة واضحة للصندوق واعتمادها من مجلس الإدارة </a:t>
                      </a:r>
                      <a:r>
                        <a:rPr lang="ar-SA" sz="1200" baseline="0" dirty="0"/>
                        <a:t>.</a:t>
                      </a:r>
                      <a:endParaRPr lang="ar-SA" sz="1200" dirty="0"/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الجودة والتطوير </a:t>
                      </a:r>
                    </a:p>
                  </a:txBody>
                  <a:tcPr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000" dirty="0"/>
                        <a:t>2021/2020</a:t>
                      </a:r>
                    </a:p>
                  </a:txBody>
                  <a:tcPr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400" dirty="0"/>
                        <a:t>30000</a:t>
                      </a:r>
                    </a:p>
                  </a:txBody>
                  <a:tcPr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6569"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100" b="0" dirty="0">
                          <a:solidFill>
                            <a:schemeClr val="tx1"/>
                          </a:solidFill>
                          <a:cs typeface="Akhbar MT" pitchFamily="2" charset="-78"/>
                        </a:rPr>
                        <a:t>وضع خطة</a:t>
                      </a:r>
                      <a:r>
                        <a:rPr lang="ar-SA" sz="1100" b="0" baseline="0" dirty="0">
                          <a:solidFill>
                            <a:schemeClr val="tx1"/>
                          </a:solidFill>
                          <a:cs typeface="Akhbar MT" pitchFamily="2" charset="-78"/>
                        </a:rPr>
                        <a:t>  تسويقية / </a:t>
                      </a:r>
                      <a:r>
                        <a:rPr lang="ar-SA" sz="1100" b="0" dirty="0">
                          <a:solidFill>
                            <a:schemeClr val="tx1"/>
                          </a:solidFill>
                          <a:cs typeface="Akhbar MT" pitchFamily="2" charset="-78"/>
                        </a:rPr>
                        <a:t>إعلانية للترويج  للأوقاف في ( الصحف – المجلات</a:t>
                      </a:r>
                      <a:r>
                        <a:rPr lang="ar-SA" sz="1100" b="0" baseline="0" dirty="0">
                          <a:solidFill>
                            <a:schemeClr val="tx1"/>
                          </a:solidFill>
                          <a:cs typeface="Akhbar MT" pitchFamily="2" charset="-78"/>
                        </a:rPr>
                        <a:t> – المواقع والقنوات )  في  المناسبات الدينية وذات العلاقة .</a:t>
                      </a:r>
                      <a:endParaRPr lang="en-US" sz="1100" b="0" dirty="0">
                        <a:solidFill>
                          <a:schemeClr val="tx1"/>
                        </a:solidFill>
                        <a:cs typeface="Akhbar MT" pitchFamily="2" charset="-78"/>
                      </a:endParaRPr>
                    </a:p>
                    <a:p>
                      <a:pPr marL="0" marR="0" lvl="0" indent="0" algn="ctr" defTabSz="914400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Akhbar MT" pitchFamily="2" charset="-78"/>
                      </a:endParaRPr>
                    </a:p>
                  </a:txBody>
                  <a:tcPr vert="vert270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اخذ </a:t>
                      </a:r>
                      <a:r>
                        <a:rPr lang="ar-SA" sz="1200" baseline="0" dirty="0"/>
                        <a:t> عروض أسعار من مراكز تدريبية .</a:t>
                      </a:r>
                      <a:endParaRPr lang="ar-SA" sz="1200" dirty="0"/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/>
                        <a:t>الإدارة المالية </a:t>
                      </a:r>
                      <a:endParaRPr lang="ar-SA" sz="1200" dirty="0"/>
                    </a:p>
                  </a:txBody>
                  <a:tcP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000" dirty="0"/>
                        <a:t>2021/2020</a:t>
                      </a:r>
                    </a:p>
                  </a:txBody>
                  <a:tcP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400" dirty="0"/>
                        <a:t>30000</a:t>
                      </a:r>
                    </a:p>
                  </a:txBody>
                  <a:tcP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6569"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مقارنة عروض الأسعار واعتماد</a:t>
                      </a:r>
                      <a:r>
                        <a:rPr lang="ar-SA" sz="1200" baseline="0" dirty="0"/>
                        <a:t> العرض المناسب </a:t>
                      </a:r>
                      <a:endParaRPr lang="ar-SA" sz="1200" dirty="0"/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الإدارة المالية 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000" dirty="0"/>
                        <a:t>2021/2020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400" dirty="0"/>
                        <a:t>30000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6569"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التعاقد مع المركز وبناء الخطة التسويقية</a:t>
                      </a:r>
                      <a:r>
                        <a:rPr lang="ar-SA" sz="1200" baseline="0" dirty="0"/>
                        <a:t> والاعلانية للجمعية </a:t>
                      </a:r>
                      <a:endParaRPr lang="ar-SA" sz="1200" dirty="0"/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المدير التنفيذي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000" dirty="0"/>
                        <a:t>2021/2020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400" dirty="0"/>
                        <a:t>30000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66569"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الانتهاء من بناء الخطة التسويقية واعتمادها من الإدارة التنفيذية والمجلس .</a:t>
                      </a:r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الجودة والتطوير</a:t>
                      </a:r>
                    </a:p>
                  </a:txBody>
                  <a:tcPr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000" dirty="0"/>
                        <a:t>2021/2020</a:t>
                      </a:r>
                    </a:p>
                  </a:txBody>
                  <a:tcPr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400" dirty="0"/>
                        <a:t>30000</a:t>
                      </a:r>
                    </a:p>
                  </a:txBody>
                  <a:tcPr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66569"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algn="ctr"/>
                      <a:r>
                        <a:rPr lang="ar-SA" sz="1200" dirty="0">
                          <a:cs typeface="Akhbar MT" pitchFamily="2" charset="-78"/>
                        </a:rPr>
                        <a:t>العمل على تخفيض النفقات التشغيلية للجمعية .</a:t>
                      </a:r>
                    </a:p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Akhbar MT" pitchFamily="2" charset="-78"/>
                      </a:endParaRPr>
                    </a:p>
                  </a:txBody>
                  <a:tcPr vert="vert270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دراسة المصروفات لعامين ماضيين وفرز النفقات التشغيلية في بنود رئيسية .</a:t>
                      </a:r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/>
                        <a:t>الإدارة المالية </a:t>
                      </a:r>
                      <a:endParaRPr lang="ar-SA" sz="1200" dirty="0"/>
                    </a:p>
                  </a:txBody>
                  <a:tcP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000" dirty="0"/>
                        <a:t>2021/2020</a:t>
                      </a:r>
                    </a:p>
                  </a:txBody>
                  <a:tcP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400" dirty="0"/>
                        <a:t>30000</a:t>
                      </a:r>
                    </a:p>
                  </a:txBody>
                  <a:tcP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66569"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تحليل المصروفات المنصرمة ودراسة الفجوات الموجودة فيها .</a:t>
                      </a:r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/>
                        <a:t>الإدارة المالية </a:t>
                      </a:r>
                      <a:endParaRPr lang="ar-SA" sz="12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000" dirty="0"/>
                        <a:t>2021/2020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400" dirty="0"/>
                        <a:t>30000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66569"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عقد ورشة عمل عن بدائل للنفقات التشغيلية المرتفعة وسبل تقليصها .</a:t>
                      </a:r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الإدارة المالية 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000" dirty="0"/>
                        <a:t>2021/2020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400" dirty="0"/>
                        <a:t>30000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66569"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اعتماد مخرجات ورشة العمل بدائل</a:t>
                      </a:r>
                      <a:r>
                        <a:rPr lang="ar-SA" sz="1200" baseline="0" dirty="0"/>
                        <a:t> النفقات التشغيلية وسبل تقليصها .</a:t>
                      </a:r>
                      <a:endParaRPr lang="ar-SA" sz="1200" dirty="0"/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الإدارة المالية </a:t>
                      </a:r>
                    </a:p>
                    <a:p>
                      <a:pPr algn="ctr" rtl="1"/>
                      <a:r>
                        <a:rPr lang="ar-SA" sz="1200" dirty="0"/>
                        <a:t>المدير </a:t>
                      </a:r>
                      <a:r>
                        <a:rPr lang="ar-SA" sz="1200" dirty="0" err="1"/>
                        <a:t>التفنيذي</a:t>
                      </a:r>
                      <a:endParaRPr lang="ar-SA" sz="1200" dirty="0"/>
                    </a:p>
                  </a:txBody>
                  <a:tcPr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000" dirty="0"/>
                        <a:t>2021/2020</a:t>
                      </a:r>
                    </a:p>
                  </a:txBody>
                  <a:tcPr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400" dirty="0"/>
                        <a:t>30000</a:t>
                      </a:r>
                    </a:p>
                  </a:txBody>
                  <a:tcPr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66569"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200" b="0" dirty="0">
                          <a:solidFill>
                            <a:schemeClr val="tx1"/>
                          </a:solidFill>
                          <a:latin typeface="Microsoft Uighur" pitchFamily="2" charset="-78"/>
                          <a:ea typeface="Calibri"/>
                          <a:cs typeface="Akhbar MT" pitchFamily="2" charset="-78"/>
                        </a:rPr>
                        <a:t>انشاء  اوقاف خاصة بمركز الرعاية النهارية</a:t>
                      </a:r>
                      <a:r>
                        <a:rPr lang="ar-SA" sz="1200" b="0" baseline="0" dirty="0">
                          <a:solidFill>
                            <a:schemeClr val="tx1"/>
                          </a:solidFill>
                          <a:latin typeface="Microsoft Uighur" pitchFamily="2" charset="-78"/>
                          <a:ea typeface="Calibri"/>
                          <a:cs typeface="Akhbar MT" pitchFamily="2" charset="-78"/>
                        </a:rPr>
                        <a:t>  . </a:t>
                      </a:r>
                      <a:endParaRPr lang="en-US" sz="1200" b="0" dirty="0">
                        <a:solidFill>
                          <a:schemeClr val="tx1"/>
                        </a:solidFill>
                        <a:latin typeface="Microsoft Uighur" pitchFamily="2" charset="-78"/>
                        <a:ea typeface="Calibri"/>
                        <a:cs typeface="Akhbar MT" pitchFamily="2" charset="-78"/>
                      </a:endParaRPr>
                    </a:p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SA" sz="1200" b="0" dirty="0">
                        <a:solidFill>
                          <a:schemeClr val="tx1"/>
                        </a:solidFill>
                        <a:latin typeface="+mn-lt"/>
                        <a:ea typeface="Calibri"/>
                        <a:cs typeface="Akhbar MT" pitchFamily="2" charset="-78"/>
                      </a:endParaRPr>
                    </a:p>
                  </a:txBody>
                  <a:tcPr vert="vert270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اعداد</a:t>
                      </a:r>
                      <a:r>
                        <a:rPr lang="ar-SA" sz="1200" baseline="0" dirty="0"/>
                        <a:t> دراسة للوقف الخاص بمركز تعاطف للرعاية النهارية .</a:t>
                      </a:r>
                      <a:endParaRPr lang="ar-SA" sz="1200" dirty="0"/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/>
                        <a:t>الإدارة المالية </a:t>
                      </a:r>
                      <a:endParaRPr lang="ar-SA" sz="1200" dirty="0"/>
                    </a:p>
                  </a:txBody>
                  <a:tcP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000" dirty="0"/>
                        <a:t>2021/2020</a:t>
                      </a:r>
                    </a:p>
                  </a:txBody>
                  <a:tcP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400" dirty="0"/>
                        <a:t>30000</a:t>
                      </a:r>
                    </a:p>
                  </a:txBody>
                  <a:tcP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366569"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توفير الأرض لبناء وقف والاستفادة</a:t>
                      </a:r>
                      <a:r>
                        <a:rPr lang="ar-SA" sz="1200" baseline="0" dirty="0"/>
                        <a:t> من الوزارة والجهات المعنية في ذلك .</a:t>
                      </a:r>
                      <a:endParaRPr lang="ar-SA" sz="1200" dirty="0"/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/>
                        <a:t>الإدارة المالية </a:t>
                      </a:r>
                      <a:endParaRPr lang="ar-SA" sz="12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000" dirty="0"/>
                        <a:t>2021/2020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400" dirty="0"/>
                        <a:t>30000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366569"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اعداد خطة</a:t>
                      </a:r>
                      <a:r>
                        <a:rPr lang="ar-SA" sz="1200" baseline="0" dirty="0"/>
                        <a:t> و</a:t>
                      </a:r>
                      <a:r>
                        <a:rPr lang="ar-SA" sz="1200" dirty="0"/>
                        <a:t> ملف تسويقي لوقف مركز الرعاية النهارية .</a:t>
                      </a:r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الإدارة المالية </a:t>
                      </a:r>
                    </a:p>
                    <a:p>
                      <a:pPr algn="ctr" rtl="1"/>
                      <a:r>
                        <a:rPr lang="ar-SA" sz="1200" dirty="0"/>
                        <a:t>المدير التنفيذي 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000" dirty="0"/>
                        <a:t>2021/2020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400" dirty="0"/>
                        <a:t>30000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366569"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البدء بتسويق الوقف وفق الخطة التسويقية لوقف مركز الرعاية</a:t>
                      </a:r>
                      <a:r>
                        <a:rPr lang="ar-SA" sz="1200" baseline="0" dirty="0"/>
                        <a:t> النهارية </a:t>
                      </a:r>
                      <a:endParaRPr lang="ar-SA" sz="1200" dirty="0"/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الإدارة المالية </a:t>
                      </a:r>
                    </a:p>
                  </a:txBody>
                  <a:tcPr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000" dirty="0"/>
                        <a:t>2021/2020</a:t>
                      </a:r>
                    </a:p>
                  </a:txBody>
                  <a:tcPr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400" dirty="0"/>
                        <a:t>30000</a:t>
                      </a:r>
                    </a:p>
                  </a:txBody>
                  <a:tcPr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</a:tbl>
          </a:graphicData>
        </a:graphic>
      </p:graphicFrame>
      <p:graphicFrame>
        <p:nvGraphicFramePr>
          <p:cNvPr id="4" name="جدول 3"/>
          <p:cNvGraphicFramePr>
            <a:graphicFrameLocks noGrp="1"/>
          </p:cNvGraphicFramePr>
          <p:nvPr/>
        </p:nvGraphicFramePr>
        <p:xfrm>
          <a:off x="17585" y="369276"/>
          <a:ext cx="9161584" cy="539443"/>
        </p:xfrm>
        <a:graphic>
          <a:graphicData uri="http://schemas.openxmlformats.org/drawingml/2006/table">
            <a:tbl>
              <a:tblPr rtl="1"/>
              <a:tblGrid>
                <a:gridCol w="91615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39443"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12700" cmpd="sng">
                      <a:solidFill>
                        <a:srgbClr val="C00000"/>
                      </a:solidFill>
                      <a:prstDash val="solid"/>
                    </a:lnL>
                    <a:lnR w="12700" cmpd="sng">
                      <a:solidFill>
                        <a:srgbClr val="C00000"/>
                      </a:solidFill>
                      <a:prstDash val="solid"/>
                    </a:lnR>
                    <a:lnT w="12700" cmpd="sng">
                      <a:solidFill>
                        <a:srgbClr val="C00000"/>
                      </a:solidFill>
                      <a:prstDash val="solid"/>
                    </a:lnT>
                    <a:lnB w="12700" cmpd="sng">
                      <a:solidFill>
                        <a:srgbClr val="C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934085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جدول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41485894"/>
              </p:ext>
            </p:extLst>
          </p:nvPr>
        </p:nvGraphicFramePr>
        <p:xfrm>
          <a:off x="-1" y="1"/>
          <a:ext cx="9144001" cy="7136347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5858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553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17427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3387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5946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0596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2920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66569">
                <a:tc gridSpan="2">
                  <a:txBody>
                    <a:bodyPr/>
                    <a:lstStyle/>
                    <a:p>
                      <a:pPr rtl="1"/>
                      <a:r>
                        <a:rPr lang="ar-SA" sz="1400" dirty="0">
                          <a:solidFill>
                            <a:schemeClr val="tx1"/>
                          </a:solidFill>
                        </a:rPr>
                        <a:t>الهدف الاستراتيجي</a:t>
                      </a:r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600" b="0" dirty="0">
                          <a:solidFill>
                            <a:schemeClr val="tx1"/>
                          </a:solidFill>
                          <a:latin typeface="Sakkal Majalla" pitchFamily="2" charset="-78"/>
                          <a:ea typeface="Times New Roman"/>
                          <a:cs typeface="Akhbar MT" pitchFamily="2" charset="-78"/>
                        </a:rPr>
                        <a:t>تحقيق الاستدامة البشرية  ورفع الاداء  الوظيفي</a:t>
                      </a:r>
                      <a:r>
                        <a:rPr lang="ar-SA" sz="1600" b="0" baseline="0" dirty="0">
                          <a:solidFill>
                            <a:schemeClr val="tx1"/>
                          </a:solidFill>
                          <a:latin typeface="Sakkal Majalla" pitchFamily="2" charset="-78"/>
                          <a:ea typeface="Times New Roman"/>
                          <a:cs typeface="Akhbar MT" pitchFamily="2" charset="-78"/>
                        </a:rPr>
                        <a:t> للعاملين في الجمعية بنسبة 70% </a:t>
                      </a:r>
                      <a:endParaRPr lang="en-US" sz="1600" b="0" dirty="0">
                        <a:solidFill>
                          <a:schemeClr val="tx1"/>
                        </a:solidFill>
                        <a:latin typeface="Sakkal Majalla" pitchFamily="2" charset="-78"/>
                        <a:ea typeface="Times New Roman"/>
                        <a:cs typeface="Akhbar MT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400" dirty="0">
                          <a:solidFill>
                            <a:schemeClr val="tx1"/>
                          </a:solidFill>
                        </a:rPr>
                        <a:t>المجال </a:t>
                      </a:r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rtl="1"/>
                      <a:r>
                        <a:rPr lang="ar-SA" dirty="0">
                          <a:solidFill>
                            <a:schemeClr val="tx1"/>
                          </a:solidFill>
                        </a:rPr>
                        <a:t>الكفاءة الإدارية </a:t>
                      </a: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2150">
                <a:tc>
                  <a:txBody>
                    <a:bodyPr/>
                    <a:lstStyle/>
                    <a:p>
                      <a:pPr rtl="1"/>
                      <a:r>
                        <a:rPr lang="ar-SA" sz="1200" dirty="0"/>
                        <a:t>الهدف التشغيلي</a:t>
                      </a:r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400" dirty="0"/>
                        <a:t>المبادرة</a:t>
                      </a:r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400" dirty="0"/>
                        <a:t>الاجراءات </a:t>
                      </a:r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400" dirty="0"/>
                        <a:t>المنفذ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400" dirty="0"/>
                        <a:t>التنفيذ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400" dirty="0"/>
                        <a:t>التكلفة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400" dirty="0"/>
                        <a:t>ملاحظات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6569">
                <a:tc rowSpan="16"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800" b="0" dirty="0">
                          <a:latin typeface="+mn-lt"/>
                          <a:ea typeface="Calibri"/>
                          <a:cs typeface="Akhbar MT" pitchFamily="2" charset="-78"/>
                        </a:rPr>
                        <a:t> التركيز على التدريب  القائم</a:t>
                      </a:r>
                      <a:r>
                        <a:rPr lang="ar-SA" sz="1800" b="0" baseline="0" dirty="0">
                          <a:latin typeface="+mn-lt"/>
                          <a:ea typeface="Calibri"/>
                          <a:cs typeface="Akhbar MT" pitchFamily="2" charset="-78"/>
                        </a:rPr>
                        <a:t> على التنمية  </a:t>
                      </a:r>
                      <a:r>
                        <a:rPr lang="ar-SA" sz="1800" b="0" baseline="0" dirty="0" err="1">
                          <a:latin typeface="+mn-lt"/>
                          <a:ea typeface="Calibri"/>
                          <a:cs typeface="Akhbar MT" pitchFamily="2" charset="-78"/>
                        </a:rPr>
                        <a:t>المهارية</a:t>
                      </a:r>
                      <a:r>
                        <a:rPr lang="ar-SA" sz="1800" b="0" baseline="0" dirty="0">
                          <a:latin typeface="+mn-lt"/>
                          <a:ea typeface="Calibri"/>
                          <a:cs typeface="Akhbar MT" pitchFamily="2" charset="-78"/>
                        </a:rPr>
                        <a:t>  والمعرفية </a:t>
                      </a:r>
                      <a:endParaRPr lang="en-US" sz="1800" dirty="0">
                        <a:solidFill>
                          <a:sysClr val="windowText" lastClr="000000"/>
                        </a:solidFill>
                        <a:latin typeface="Abomsaab" pitchFamily="66" charset="-78"/>
                        <a:cs typeface="Akhbar MT" pitchFamily="2" charset="-78"/>
                      </a:endParaRPr>
                    </a:p>
                  </a:txBody>
                  <a:tcPr vert="vert270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SA" sz="800" b="0" dirty="0">
                        <a:solidFill>
                          <a:schemeClr val="tx1"/>
                        </a:solidFill>
                        <a:latin typeface="Arabic Typesetting" panose="03020402040406030203" pitchFamily="66" charset="-78"/>
                        <a:ea typeface="Calibri"/>
                        <a:cs typeface="Arabic Typesetting" panose="03020402040406030203" pitchFamily="66" charset="-78"/>
                      </a:endParaRP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200" b="0" dirty="0">
                          <a:latin typeface="+mn-lt"/>
                          <a:ea typeface="Calibri"/>
                          <a:cs typeface="Akhbar MT" pitchFamily="2" charset="-78"/>
                        </a:rPr>
                        <a:t> تحليل  الاحتياجات التدريبية لجميع الموظفين  .</a:t>
                      </a:r>
                    </a:p>
                  </a:txBody>
                  <a:tcPr vert="vert270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200" dirty="0"/>
                        <a:t>  </a:t>
                      </a:r>
                      <a:r>
                        <a:rPr lang="ar-SA" sz="1200" b="0" dirty="0">
                          <a:latin typeface="+mn-lt"/>
                          <a:ea typeface="Times New Roman"/>
                          <a:cs typeface="Akhbar MT" pitchFamily="2" charset="-78"/>
                        </a:rPr>
                        <a:t>استكمال وتحديث جميع الملفات</a:t>
                      </a:r>
                      <a:r>
                        <a:rPr lang="ar-SA" sz="1200" b="0" baseline="0" dirty="0">
                          <a:latin typeface="+mn-lt"/>
                          <a:ea typeface="Times New Roman"/>
                          <a:cs typeface="Akhbar MT" pitchFamily="2" charset="-78"/>
                        </a:rPr>
                        <a:t> الخاصة بالعاملين  في الجمعية . </a:t>
                      </a:r>
                      <a:endParaRPr lang="en-US" sz="1200" b="0" dirty="0">
                        <a:latin typeface="+mn-lt"/>
                        <a:ea typeface="Times New Roman"/>
                        <a:cs typeface="Akhbar MT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200"/>
                        <a:t>الموارد البشرية </a:t>
                      </a:r>
                      <a:endParaRPr lang="ar-SA" sz="12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2021/2020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200" dirty="0"/>
                        <a:t>30000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6569"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200" b="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khbar MT" pitchFamily="2" charset="-78"/>
                        </a:rPr>
                        <a:t>تدريب المختص على دورة ( تحليل الاحتياجات +  قياس العائد التدريبي )</a:t>
                      </a:r>
                      <a:endParaRPr lang="en-US" sz="1200" b="0" dirty="0">
                        <a:latin typeface="+mn-lt"/>
                        <a:ea typeface="Times New Roman"/>
                        <a:cs typeface="Akhbar MT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200"/>
                        <a:t>الموارد البشرية </a:t>
                      </a:r>
                      <a:endParaRPr lang="ar-SA" sz="12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2021/2020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200" dirty="0"/>
                        <a:t>30000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6569"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200" b="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khbar MT" pitchFamily="2" charset="-78"/>
                        </a:rPr>
                        <a:t>تنفيذ تحليل الاحتياج التدريبي لجميع العاملين .</a:t>
                      </a:r>
                      <a:endParaRPr lang="en-US" sz="1200" b="0" dirty="0">
                        <a:latin typeface="+mn-lt"/>
                        <a:ea typeface="Times New Roman"/>
                        <a:cs typeface="Akhbar MT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200" dirty="0"/>
                        <a:t>الموارد البشرية 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2021/2020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200" dirty="0"/>
                        <a:t>30000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6569"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رفع نتائج التحليل وتسليمها للإدارة</a:t>
                      </a:r>
                      <a:r>
                        <a:rPr lang="ar-SA" sz="1200" baseline="0" dirty="0"/>
                        <a:t> للاطلاع والاعتماد.</a:t>
                      </a:r>
                      <a:endParaRPr lang="ar-SA" sz="1200" dirty="0"/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الموارد البشرية </a:t>
                      </a:r>
                    </a:p>
                    <a:p>
                      <a:pPr algn="ctr" rtl="1"/>
                      <a:r>
                        <a:rPr lang="ar-SA" sz="1200" dirty="0"/>
                        <a:t>المدير</a:t>
                      </a:r>
                      <a:r>
                        <a:rPr lang="ar-SA" sz="1200" baseline="0" dirty="0"/>
                        <a:t> التنفيذي </a:t>
                      </a:r>
                      <a:endParaRPr lang="ar-SA" sz="1200" dirty="0"/>
                    </a:p>
                  </a:txBody>
                  <a:tcPr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2021/2020</a:t>
                      </a:r>
                    </a:p>
                  </a:txBody>
                  <a:tcPr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200" dirty="0"/>
                        <a:t>30000</a:t>
                      </a:r>
                    </a:p>
                  </a:txBody>
                  <a:tcPr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6569"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200" dirty="0">
                          <a:cs typeface="Akhbar MT" pitchFamily="2" charset="-78"/>
                        </a:rPr>
                        <a:t>بناء خطة تدريبية سنوية  لجميع العاملين في الجمعية   والاستفادة  من </a:t>
                      </a:r>
                      <a:r>
                        <a:rPr lang="ar-SA" sz="1200" baseline="0" dirty="0">
                          <a:cs typeface="Akhbar MT" pitchFamily="2" charset="-78"/>
                        </a:rPr>
                        <a:t> ( هدف  ) </a:t>
                      </a:r>
                      <a:r>
                        <a:rPr lang="ar-SA" sz="1200" dirty="0">
                          <a:cs typeface="Akhbar MT" pitchFamily="2" charset="-78"/>
                        </a:rPr>
                        <a:t> .</a:t>
                      </a:r>
                    </a:p>
                  </a:txBody>
                  <a:tcPr vert="vert270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>
                          <a:cs typeface="Akhbar MT" pitchFamily="2" charset="-78"/>
                        </a:rPr>
                        <a:t>تحديد الاحتياجات التدريبية الفردية والجماعية للموظفين .</a:t>
                      </a:r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200" dirty="0"/>
                        <a:t>الموارد البشرية </a:t>
                      </a:r>
                    </a:p>
                  </a:txBody>
                  <a:tcP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2021/2020</a:t>
                      </a:r>
                    </a:p>
                  </a:txBody>
                  <a:tcP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200" dirty="0"/>
                        <a:t>30000</a:t>
                      </a:r>
                    </a:p>
                  </a:txBody>
                  <a:tcP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6569"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>
                          <a:cs typeface="Akhbar MT" pitchFamily="2" charset="-78"/>
                        </a:rPr>
                        <a:t>تزمين الخطة</a:t>
                      </a:r>
                      <a:r>
                        <a:rPr lang="ar-SA" sz="1200" baseline="0" dirty="0">
                          <a:cs typeface="Akhbar MT" pitchFamily="2" charset="-78"/>
                        </a:rPr>
                        <a:t> التدريبية بما لا يؤثر على نعطل الاعمال او تضررها .</a:t>
                      </a:r>
                      <a:endParaRPr lang="ar-SA" sz="1200" dirty="0">
                        <a:cs typeface="Akhbar MT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200"/>
                        <a:t>الموارد البشرية </a:t>
                      </a:r>
                      <a:endParaRPr lang="ar-SA" sz="12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2021/2020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200" dirty="0"/>
                        <a:t>30000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6569"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>
                          <a:cs typeface="Akhbar MT" pitchFamily="2" charset="-78"/>
                        </a:rPr>
                        <a:t>دراسة إمكانية الاستهداف</a:t>
                      </a:r>
                      <a:r>
                        <a:rPr lang="ar-SA" sz="1200" baseline="0" dirty="0">
                          <a:cs typeface="Akhbar MT" pitchFamily="2" charset="-78"/>
                        </a:rPr>
                        <a:t> من صندوق الموارد ( هدف ) </a:t>
                      </a:r>
                      <a:endParaRPr lang="ar-SA" sz="1200" dirty="0">
                        <a:cs typeface="Akhbar MT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200"/>
                        <a:t>الموارد البشرية </a:t>
                      </a:r>
                      <a:endParaRPr lang="ar-SA" sz="12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2021/2020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200" dirty="0"/>
                        <a:t>30000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66569"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>
                          <a:cs typeface="Akhbar MT" pitchFamily="2" charset="-78"/>
                        </a:rPr>
                        <a:t>اعتماد الخطة التدريبية من الإدارة التنفيذية</a:t>
                      </a:r>
                      <a:r>
                        <a:rPr lang="ar-SA" sz="1200" baseline="0" dirty="0">
                          <a:cs typeface="Akhbar MT" pitchFamily="2" charset="-78"/>
                        </a:rPr>
                        <a:t> .</a:t>
                      </a:r>
                      <a:endParaRPr lang="ar-SA" sz="1200" dirty="0">
                        <a:cs typeface="Akhbar MT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الموارد البشرية </a:t>
                      </a:r>
                    </a:p>
                    <a:p>
                      <a:pPr algn="ctr" rtl="1"/>
                      <a:r>
                        <a:rPr lang="ar-SA" sz="1200" dirty="0"/>
                        <a:t>المدير</a:t>
                      </a:r>
                      <a:r>
                        <a:rPr lang="ar-SA" sz="1200" baseline="0" dirty="0"/>
                        <a:t> التنفيذي </a:t>
                      </a:r>
                      <a:endParaRPr lang="ar-SA" sz="1200" dirty="0"/>
                    </a:p>
                  </a:txBody>
                  <a:tcPr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2021/2020</a:t>
                      </a:r>
                    </a:p>
                  </a:txBody>
                  <a:tcPr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200" dirty="0"/>
                        <a:t>30000</a:t>
                      </a:r>
                    </a:p>
                  </a:txBody>
                  <a:tcPr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66569"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marL="0" marR="0" indent="0" algn="ctr" defTabSz="914400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200" b="0" dirty="0">
                          <a:solidFill>
                            <a:schemeClr val="tx1"/>
                          </a:solidFill>
                          <a:latin typeface="Microsoft Uighur" pitchFamily="2" charset="-78"/>
                          <a:ea typeface="Calibri"/>
                          <a:cs typeface="Akhbar MT" pitchFamily="2" charset="-78"/>
                        </a:rPr>
                        <a:t>تنفيذ  الخطة  وتقييم الاثار  </a:t>
                      </a:r>
                      <a:r>
                        <a:rPr lang="ar-SA" sz="1200" b="0" dirty="0" err="1">
                          <a:solidFill>
                            <a:schemeClr val="tx1"/>
                          </a:solidFill>
                          <a:latin typeface="Microsoft Uighur" pitchFamily="2" charset="-78"/>
                          <a:ea typeface="Calibri"/>
                          <a:cs typeface="Akhbar MT" pitchFamily="2" charset="-78"/>
                        </a:rPr>
                        <a:t>والنتائح</a:t>
                      </a:r>
                      <a:r>
                        <a:rPr lang="ar-SA" sz="1200" b="0" dirty="0">
                          <a:solidFill>
                            <a:schemeClr val="tx1"/>
                          </a:solidFill>
                          <a:latin typeface="Microsoft Uighur" pitchFamily="2" charset="-78"/>
                          <a:ea typeface="Calibri"/>
                          <a:cs typeface="Akhbar MT" pitchFamily="2" charset="-78"/>
                        </a:rPr>
                        <a:t>  وانعكاس ذلك على واقع العمل  . </a:t>
                      </a:r>
                      <a:endParaRPr lang="en-US" sz="1200" b="0" dirty="0">
                        <a:solidFill>
                          <a:schemeClr val="tx1"/>
                        </a:solidFill>
                        <a:latin typeface="Microsoft Uighur" pitchFamily="2" charset="-78"/>
                        <a:ea typeface="Calibri"/>
                        <a:cs typeface="Akhbar MT" pitchFamily="2" charset="-78"/>
                      </a:endParaRPr>
                    </a:p>
                  </a:txBody>
                  <a:tcPr vert="vert270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توفير</a:t>
                      </a:r>
                      <a:r>
                        <a:rPr lang="ar-SA" sz="1200" baseline="0" dirty="0"/>
                        <a:t> / اعتماد الموازنة المالية لتنفيذ الخطة .</a:t>
                      </a:r>
                      <a:endParaRPr lang="ar-SA" sz="1200" dirty="0"/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200" dirty="0"/>
                        <a:t>المدير التنفيذي </a:t>
                      </a:r>
                    </a:p>
                  </a:txBody>
                  <a:tcP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2021/2020</a:t>
                      </a:r>
                    </a:p>
                  </a:txBody>
                  <a:tcP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200" dirty="0"/>
                        <a:t>30000</a:t>
                      </a:r>
                    </a:p>
                  </a:txBody>
                  <a:tcP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66569"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التنسيق مع المراكز والمدربين بناء على تزمين الخطة .</a:t>
                      </a:r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200" dirty="0"/>
                        <a:t>الموارد البشرية 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2021/2020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200" dirty="0"/>
                        <a:t>30000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66569"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التنفيذ للخطة التدريبية بناء على الزمن المحدد والمراكز المعتبرة .</a:t>
                      </a:r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200" dirty="0"/>
                        <a:t>الموارد البشرية 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2021/2020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200" dirty="0"/>
                        <a:t>30000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66569"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التقييم النهائي لتنفيذ</a:t>
                      </a:r>
                      <a:r>
                        <a:rPr lang="ar-SA" sz="1200" baseline="0" dirty="0"/>
                        <a:t> الخطة وانعكاس التدريب على الواقع العملي للموظفين .</a:t>
                      </a:r>
                      <a:endParaRPr lang="ar-SA" sz="1200" dirty="0"/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200" dirty="0"/>
                        <a:t>الموارد البشرية </a:t>
                      </a:r>
                    </a:p>
                  </a:txBody>
                  <a:tcPr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2021/2020</a:t>
                      </a:r>
                    </a:p>
                  </a:txBody>
                  <a:tcPr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200" dirty="0"/>
                        <a:t>30000</a:t>
                      </a:r>
                    </a:p>
                  </a:txBody>
                  <a:tcPr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66569"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200" b="0" dirty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Akhbar MT" pitchFamily="2" charset="-78"/>
                        </a:rPr>
                        <a:t>تجهيز قاعة تدريبية  رجالية   ونسائية </a:t>
                      </a:r>
                      <a:r>
                        <a:rPr lang="ar-SA" sz="1200" b="0" baseline="0" dirty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Akhbar MT" pitchFamily="2" charset="-78"/>
                        </a:rPr>
                        <a:t>  بمواصفات حديثة </a:t>
                      </a:r>
                      <a:r>
                        <a:rPr lang="ar-SA" sz="1200" b="0" dirty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Akhbar MT" pitchFamily="2" charset="-78"/>
                        </a:rPr>
                        <a:t>.</a:t>
                      </a:r>
                    </a:p>
                  </a:txBody>
                  <a:tcPr vert="vert270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>
                          <a:cs typeface="Akhbar MT" pitchFamily="2" charset="-78"/>
                        </a:rPr>
                        <a:t>اعداد  التصورات</a:t>
                      </a:r>
                      <a:r>
                        <a:rPr lang="ar-SA" sz="1200" baseline="0" dirty="0">
                          <a:cs typeface="Akhbar MT" pitchFamily="2" charset="-78"/>
                        </a:rPr>
                        <a:t> عن المساحة والمكان والتكاليف.</a:t>
                      </a:r>
                      <a:endParaRPr lang="ar-SA" sz="1200" dirty="0">
                        <a:cs typeface="Akhbar MT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200" dirty="0"/>
                        <a:t>الموارد البشرية </a:t>
                      </a:r>
                    </a:p>
                    <a:p>
                      <a:pPr rtl="1"/>
                      <a:r>
                        <a:rPr lang="ar-SA" sz="1200" dirty="0"/>
                        <a:t>الإدارة المالية </a:t>
                      </a:r>
                    </a:p>
                  </a:txBody>
                  <a:tcP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2021/2020</a:t>
                      </a:r>
                    </a:p>
                  </a:txBody>
                  <a:tcP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200" dirty="0"/>
                        <a:t>30000</a:t>
                      </a:r>
                    </a:p>
                  </a:txBody>
                  <a:tcP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366569"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>
                          <a:cs typeface="Akhbar MT" pitchFamily="2" charset="-78"/>
                        </a:rPr>
                        <a:t>توفير التكاليف المالية </a:t>
                      </a:r>
                      <a:r>
                        <a:rPr lang="ar-SA" sz="1200" dirty="0" err="1">
                          <a:cs typeface="Akhbar MT" pitchFamily="2" charset="-78"/>
                        </a:rPr>
                        <a:t>لانشاء</a:t>
                      </a:r>
                      <a:r>
                        <a:rPr lang="ar-SA" sz="1200" dirty="0">
                          <a:cs typeface="Akhbar MT" pitchFamily="2" charset="-78"/>
                        </a:rPr>
                        <a:t> قاعة تدريبية متكاملة</a:t>
                      </a:r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200" dirty="0"/>
                        <a:t>تنمية</a:t>
                      </a:r>
                      <a:r>
                        <a:rPr lang="ar-SA" sz="1200" baseline="0" dirty="0"/>
                        <a:t> الموارد المالية </a:t>
                      </a:r>
                      <a:endParaRPr lang="ar-SA" sz="12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2021/2020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200" dirty="0"/>
                        <a:t>30000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366569"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>
                          <a:cs typeface="Akhbar MT" pitchFamily="2" charset="-78"/>
                        </a:rPr>
                        <a:t>تجهيز القاعة وفق</a:t>
                      </a:r>
                      <a:r>
                        <a:rPr lang="ar-SA" sz="1200" baseline="0" dirty="0">
                          <a:cs typeface="Akhbar MT" pitchFamily="2" charset="-78"/>
                        </a:rPr>
                        <a:t> التصورات المعتمدة </a:t>
                      </a:r>
                      <a:endParaRPr lang="ar-SA" sz="1200" dirty="0">
                        <a:cs typeface="Akhbar MT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200" dirty="0"/>
                        <a:t>المشتريات 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2021/2020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200" dirty="0"/>
                        <a:t>30000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366569"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>
                          <a:cs typeface="Akhbar MT" pitchFamily="2" charset="-78"/>
                        </a:rPr>
                        <a:t>الانتهاء من القاعة والتدشين للتدريب فيها.</a:t>
                      </a:r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200" dirty="0"/>
                        <a:t>المشتريات </a:t>
                      </a:r>
                    </a:p>
                    <a:p>
                      <a:pPr rtl="1"/>
                      <a:r>
                        <a:rPr lang="ar-SA" sz="1200" dirty="0"/>
                        <a:t>الموارد البشرية</a:t>
                      </a:r>
                    </a:p>
                  </a:txBody>
                  <a:tcPr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2021/2020</a:t>
                      </a:r>
                    </a:p>
                  </a:txBody>
                  <a:tcPr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200" dirty="0"/>
                        <a:t>30000</a:t>
                      </a:r>
                    </a:p>
                  </a:txBody>
                  <a:tcPr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</a:tbl>
          </a:graphicData>
        </a:graphic>
      </p:graphicFrame>
      <p:graphicFrame>
        <p:nvGraphicFramePr>
          <p:cNvPr id="4" name="جدول 3"/>
          <p:cNvGraphicFramePr>
            <a:graphicFrameLocks noGrp="1"/>
          </p:cNvGraphicFramePr>
          <p:nvPr/>
        </p:nvGraphicFramePr>
        <p:xfrm>
          <a:off x="17585" y="369276"/>
          <a:ext cx="9161584" cy="539443"/>
        </p:xfrm>
        <a:graphic>
          <a:graphicData uri="http://schemas.openxmlformats.org/drawingml/2006/table">
            <a:tbl>
              <a:tblPr rtl="1"/>
              <a:tblGrid>
                <a:gridCol w="91615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39443"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12700" cmpd="sng">
                      <a:solidFill>
                        <a:srgbClr val="C00000"/>
                      </a:solidFill>
                      <a:prstDash val="solid"/>
                    </a:lnL>
                    <a:lnR w="12700" cmpd="sng">
                      <a:solidFill>
                        <a:srgbClr val="C00000"/>
                      </a:solidFill>
                      <a:prstDash val="solid"/>
                    </a:lnR>
                    <a:lnT w="12700" cmpd="sng">
                      <a:solidFill>
                        <a:srgbClr val="C00000"/>
                      </a:solidFill>
                      <a:prstDash val="solid"/>
                    </a:lnT>
                    <a:lnB w="12700" cmpd="sng">
                      <a:solidFill>
                        <a:srgbClr val="C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698539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جدول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07788731"/>
              </p:ext>
            </p:extLst>
          </p:nvPr>
        </p:nvGraphicFramePr>
        <p:xfrm>
          <a:off x="-1" y="2"/>
          <a:ext cx="9144001" cy="6857993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5858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553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17427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3387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4523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2018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2920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471488">
                <a:tc gridSpan="2">
                  <a:txBody>
                    <a:bodyPr/>
                    <a:lstStyle/>
                    <a:p>
                      <a:pPr rtl="1"/>
                      <a:r>
                        <a:rPr lang="ar-SA" sz="1400" dirty="0">
                          <a:solidFill>
                            <a:schemeClr val="tx1"/>
                          </a:solidFill>
                        </a:rPr>
                        <a:t>الهدف الاستراتيجي</a:t>
                      </a:r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ar-SA" sz="1600" dirty="0">
                          <a:solidFill>
                            <a:schemeClr val="tx1"/>
                          </a:solidFill>
                          <a:cs typeface="Akhbar MT" pitchFamily="2" charset="-78"/>
                        </a:rPr>
                        <a:t> </a:t>
                      </a:r>
                      <a:r>
                        <a:rPr lang="ar-SA" sz="1600" b="0" dirty="0">
                          <a:solidFill>
                            <a:schemeClr val="tx1"/>
                          </a:solidFill>
                          <a:latin typeface="ae_AlMohanad" pitchFamily="18" charset="-78"/>
                          <a:cs typeface="Akhbar MT" pitchFamily="2" charset="-78"/>
                        </a:rPr>
                        <a:t>تحقيق استقرار  مالي بنسبة </a:t>
                      </a:r>
                      <a:r>
                        <a:rPr lang="ar-SA" sz="1600" b="0" baseline="0" dirty="0">
                          <a:solidFill>
                            <a:schemeClr val="tx1"/>
                          </a:solidFill>
                          <a:latin typeface="ae_AlMohanad" pitchFamily="18" charset="-78"/>
                          <a:cs typeface="Akhbar MT" pitchFamily="2" charset="-78"/>
                        </a:rPr>
                        <a:t>30% من مصروفات الجمعية  . </a:t>
                      </a:r>
                      <a:endParaRPr lang="ar-SA" sz="1600" b="0" dirty="0">
                        <a:solidFill>
                          <a:schemeClr val="tx1"/>
                        </a:solidFill>
                        <a:latin typeface="ae_AlMohanad" pitchFamily="18" charset="-78"/>
                        <a:cs typeface="Akhbar MT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400" dirty="0">
                          <a:solidFill>
                            <a:schemeClr val="tx1"/>
                          </a:solidFill>
                        </a:rPr>
                        <a:t>المجال </a:t>
                      </a:r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rtl="1"/>
                      <a:r>
                        <a:rPr lang="ar-SA" dirty="0">
                          <a:solidFill>
                            <a:schemeClr val="tx1"/>
                          </a:solidFill>
                        </a:rPr>
                        <a:t>الاستدامة المالية</a:t>
                      </a: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9418">
                <a:tc>
                  <a:txBody>
                    <a:bodyPr/>
                    <a:lstStyle/>
                    <a:p>
                      <a:pPr rtl="1"/>
                      <a:r>
                        <a:rPr lang="ar-SA" sz="1200" dirty="0"/>
                        <a:t>الهدف التشغيلي</a:t>
                      </a:r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400" dirty="0"/>
                        <a:t>المبادرة</a:t>
                      </a:r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400" dirty="0"/>
                        <a:t>الاجراءات </a:t>
                      </a:r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400" dirty="0"/>
                        <a:t>المنفذ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400" dirty="0"/>
                        <a:t>التنفيذ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400" dirty="0"/>
                        <a:t>التكلفة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400" dirty="0"/>
                        <a:t>ملاحظات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88061">
                <a:tc rowSpan="12"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Akhbar MT" pitchFamily="2" charset="-78"/>
                        </a:rPr>
                        <a:t>التسويق الفاعل  لتحقيق الاستقرار الفاعل  </a:t>
                      </a:r>
                      <a:endParaRPr lang="en-US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Akhbar MT" pitchFamily="2" charset="-78"/>
                      </a:endParaRPr>
                    </a:p>
                  </a:txBody>
                  <a:tcPr vert="vert270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200" b="0" dirty="0">
                          <a:solidFill>
                            <a:schemeClr val="tx1"/>
                          </a:solidFill>
                          <a:latin typeface="Microsoft Uighur" pitchFamily="2" charset="-78"/>
                          <a:ea typeface="Calibri"/>
                          <a:cs typeface="Akhbar MT" pitchFamily="2" charset="-78"/>
                        </a:rPr>
                        <a:t>انشاء قسم تنمية الموارد المالية في الجمعية . </a:t>
                      </a:r>
                    </a:p>
                    <a:p>
                      <a:pPr marL="0" marR="0" indent="0" algn="ctr" defTabSz="914400" rtl="1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dirty="0">
                        <a:solidFill>
                          <a:schemeClr val="tx1"/>
                        </a:solidFill>
                        <a:latin typeface="+mn-lt"/>
                        <a:ea typeface="Calibri"/>
                        <a:cs typeface="Akhbar MT" pitchFamily="2" charset="-78"/>
                      </a:endParaRPr>
                    </a:p>
                  </a:txBody>
                  <a:tcPr vert="vert270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اعداد  عرض لمجلس الإدارة حول أهمية</a:t>
                      </a:r>
                      <a:r>
                        <a:rPr lang="ar-SA" sz="1200" baseline="0" dirty="0"/>
                        <a:t> القسم والمهام والاعمال المنوطة به .</a:t>
                      </a:r>
                      <a:endParaRPr lang="ar-SA" sz="1200" dirty="0"/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/>
                        <a:t>المدير</a:t>
                      </a:r>
                      <a:r>
                        <a:rPr lang="ar-SA" sz="1200" baseline="0"/>
                        <a:t> التنفيذي </a:t>
                      </a:r>
                      <a:endParaRPr lang="ar-SA" sz="12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000" dirty="0"/>
                        <a:t>2021/2020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400" dirty="0"/>
                        <a:t>30000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71488"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اجتماع مجلس الإدارة لمناقشة قرار انشاء القسم</a:t>
                      </a:r>
                      <a:r>
                        <a:rPr lang="ar-SA" sz="1200" baseline="0" dirty="0"/>
                        <a:t> </a:t>
                      </a:r>
                      <a:endParaRPr lang="ar-SA" sz="1200" dirty="0"/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/>
                        <a:t>المدير</a:t>
                      </a:r>
                      <a:r>
                        <a:rPr lang="ar-SA" sz="1200" baseline="0"/>
                        <a:t> التنفيذي </a:t>
                      </a:r>
                      <a:endParaRPr lang="ar-SA" sz="12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000" dirty="0"/>
                        <a:t>2021/2020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400" dirty="0"/>
                        <a:t>30000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71488"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صدور  قرار انشاء</a:t>
                      </a:r>
                      <a:r>
                        <a:rPr lang="ar-SA" sz="1200" baseline="0" dirty="0"/>
                        <a:t> قسم تنمية الموارد المالية  للجمعية وعيين موظف فيه .</a:t>
                      </a:r>
                      <a:endParaRPr lang="ar-SA" sz="1200" dirty="0"/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المدير</a:t>
                      </a:r>
                      <a:r>
                        <a:rPr lang="ar-SA" sz="1200" baseline="0" dirty="0"/>
                        <a:t> التنفيذي </a:t>
                      </a:r>
                      <a:endParaRPr lang="ar-SA" sz="12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000" dirty="0"/>
                        <a:t>2021/2020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400" dirty="0"/>
                        <a:t>30000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88061"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اعتماد التوصيف الوظيفي للقسم والمهام</a:t>
                      </a:r>
                      <a:r>
                        <a:rPr lang="ar-SA" sz="1200" baseline="0" dirty="0"/>
                        <a:t> والاعمال والصلاحيات الخاصة به .</a:t>
                      </a:r>
                      <a:endParaRPr lang="ar-SA" sz="1200" dirty="0"/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المواد</a:t>
                      </a:r>
                      <a:r>
                        <a:rPr lang="ar-SA" sz="1200" baseline="0" dirty="0"/>
                        <a:t> البشرية </a:t>
                      </a:r>
                      <a:endParaRPr lang="ar-SA" sz="1200" dirty="0"/>
                    </a:p>
                  </a:txBody>
                  <a:tcPr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000" dirty="0"/>
                        <a:t>2021/2020</a:t>
                      </a:r>
                    </a:p>
                  </a:txBody>
                  <a:tcPr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400" dirty="0"/>
                        <a:t>30000</a:t>
                      </a:r>
                    </a:p>
                  </a:txBody>
                  <a:tcPr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71488"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marL="0" marR="0" lvl="0" indent="0" algn="ctr" defTabSz="914400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1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khbar MT" pitchFamily="2" charset="-78"/>
                        </a:rPr>
                        <a:t>بناء مشاريع </a:t>
                      </a:r>
                      <a:r>
                        <a:rPr lang="ar-SA" sz="1100" b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khbar MT" pitchFamily="2" charset="-78"/>
                        </a:rPr>
                        <a:t> خيرية بطريقة احترافية واعداد ملفات تسويقية متكاملة </a:t>
                      </a:r>
                      <a:r>
                        <a:rPr lang="ar-SA" sz="11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khbar MT" pitchFamily="2" charset="-78"/>
                        </a:rPr>
                        <a:t>لجميع المشاريع الوقفية</a:t>
                      </a:r>
                      <a:r>
                        <a:rPr lang="ar-SA" sz="1100" b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khbar MT" pitchFamily="2" charset="-78"/>
                        </a:rPr>
                        <a:t> .</a:t>
                      </a:r>
                      <a:endParaRPr lang="en-US" sz="11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Akhbar MT" pitchFamily="2" charset="-78"/>
                      </a:endParaRPr>
                    </a:p>
                    <a:p>
                      <a:pPr marL="0" marR="0" lvl="0" indent="0" algn="ctr" defTabSz="914400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Akhbar MT" pitchFamily="2" charset="-78"/>
                      </a:endParaRPr>
                    </a:p>
                  </a:txBody>
                  <a:tcPr vert="vert270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تحديد</a:t>
                      </a:r>
                      <a:r>
                        <a:rPr lang="ar-SA" sz="1200" baseline="0" dirty="0"/>
                        <a:t> المشاريع الخيرية للجمعية بناء على مخرجات الخطة الاستراتيجية .</a:t>
                      </a:r>
                      <a:endParaRPr lang="ar-SA" sz="1200" dirty="0"/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200" dirty="0"/>
                        <a:t>المشاريع</a:t>
                      </a:r>
                      <a:r>
                        <a:rPr lang="ar-SA" sz="1200" baseline="0" dirty="0"/>
                        <a:t> والبرامج </a:t>
                      </a:r>
                      <a:endParaRPr lang="ar-SA" sz="1200" dirty="0"/>
                    </a:p>
                  </a:txBody>
                  <a:tcP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000" dirty="0"/>
                        <a:t>2021/2020</a:t>
                      </a:r>
                    </a:p>
                  </a:txBody>
                  <a:tcP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400" dirty="0"/>
                        <a:t>30000</a:t>
                      </a:r>
                    </a:p>
                  </a:txBody>
                  <a:tcP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71488"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عقد دورة اعداد المشاريع الخيرية للقسم</a:t>
                      </a:r>
                      <a:r>
                        <a:rPr lang="ar-SA" sz="1200" baseline="0" dirty="0"/>
                        <a:t> المختص في الجمعية .</a:t>
                      </a:r>
                      <a:endParaRPr lang="ar-SA" sz="1200" dirty="0"/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200" dirty="0"/>
                        <a:t>الموارد البشرية 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000" dirty="0"/>
                        <a:t>2021/2020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400" dirty="0"/>
                        <a:t>30000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87573"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التعرف على منهجيات المؤسسات المانحة ومعايير</a:t>
                      </a:r>
                      <a:r>
                        <a:rPr lang="ar-SA" sz="1200" baseline="0" dirty="0"/>
                        <a:t> الدعم لديها .</a:t>
                      </a:r>
                      <a:endParaRPr lang="ar-SA" sz="1200" dirty="0"/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200"/>
                        <a:t>تنمية الموارد المالية</a:t>
                      </a:r>
                      <a:endParaRPr lang="ar-SA" sz="12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000" dirty="0"/>
                        <a:t>2021/2020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400" dirty="0"/>
                        <a:t>30000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71488"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صياغة</a:t>
                      </a:r>
                      <a:r>
                        <a:rPr lang="ar-SA" sz="1200" baseline="0" dirty="0"/>
                        <a:t> المشاريع   بناء على مخرجات الدورة ومنهجيات المؤسسات المانحة .</a:t>
                      </a:r>
                      <a:endParaRPr lang="ar-SA" sz="1200" dirty="0"/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200" dirty="0"/>
                        <a:t>تنمية الموارد المالية</a:t>
                      </a:r>
                    </a:p>
                  </a:txBody>
                  <a:tcPr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000" dirty="0"/>
                        <a:t>2021/2020</a:t>
                      </a:r>
                    </a:p>
                  </a:txBody>
                  <a:tcPr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400" dirty="0"/>
                        <a:t>30000</a:t>
                      </a:r>
                    </a:p>
                  </a:txBody>
                  <a:tcPr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71488"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marL="0" marR="0" lvl="0" indent="0" algn="ctr" defTabSz="914400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200" b="0" dirty="0">
                          <a:solidFill>
                            <a:schemeClr val="tx1"/>
                          </a:solidFill>
                          <a:cs typeface="Akhbar MT" pitchFamily="2" charset="-78"/>
                        </a:rPr>
                        <a:t>التعاقد مع مسوقين</a:t>
                      </a:r>
                      <a:r>
                        <a:rPr lang="ar-SA" sz="1200" b="0" baseline="0" dirty="0">
                          <a:solidFill>
                            <a:schemeClr val="tx1"/>
                          </a:solidFill>
                          <a:cs typeface="Akhbar MT" pitchFamily="2" charset="-78"/>
                        </a:rPr>
                        <a:t> / منظمات  تسويقية لتسويق مشاريع الجمعية بنظام النسب أو المكافئات .</a:t>
                      </a:r>
                    </a:p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Akhbar MT" pitchFamily="2" charset="-78"/>
                      </a:endParaRPr>
                    </a:p>
                  </a:txBody>
                  <a:tcPr vert="vert270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البحث عن مسوقين ومؤسسات تسويقية تعمل في تنمية</a:t>
                      </a:r>
                      <a:r>
                        <a:rPr lang="ar-SA" sz="1200" baseline="0" dirty="0"/>
                        <a:t> الموارد المالية .</a:t>
                      </a:r>
                      <a:endParaRPr lang="ar-SA" sz="1200" dirty="0"/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200"/>
                        <a:t>تنمية الموارد المالية</a:t>
                      </a:r>
                      <a:endParaRPr lang="ar-SA" sz="1200" dirty="0"/>
                    </a:p>
                  </a:txBody>
                  <a:tcP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000" dirty="0"/>
                        <a:t>2021/2020</a:t>
                      </a:r>
                    </a:p>
                  </a:txBody>
                  <a:tcP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400" dirty="0"/>
                        <a:t>30000</a:t>
                      </a:r>
                    </a:p>
                  </a:txBody>
                  <a:tcP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71488"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اخذ عروض الأسعار من الجهات والافراد</a:t>
                      </a:r>
                      <a:r>
                        <a:rPr lang="ar-SA" sz="1200" baseline="0" dirty="0"/>
                        <a:t> .</a:t>
                      </a:r>
                      <a:endParaRPr lang="ar-SA" sz="1200" dirty="0"/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200" dirty="0"/>
                        <a:t>تنمية الموارد المالية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000" dirty="0"/>
                        <a:t>2021/2020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400" dirty="0"/>
                        <a:t>30000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71488"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تحليل العروض والمقارنة بينها والرفع بها الى</a:t>
                      </a:r>
                      <a:r>
                        <a:rPr lang="ar-SA" sz="1200" baseline="0" dirty="0"/>
                        <a:t> المجلس .</a:t>
                      </a:r>
                      <a:endParaRPr lang="ar-SA" sz="1200" dirty="0"/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200"/>
                        <a:t>تنمية الموارد المالية</a:t>
                      </a:r>
                      <a:endParaRPr lang="ar-SA" sz="12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000" dirty="0"/>
                        <a:t>2021/2020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400" dirty="0"/>
                        <a:t>30000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471488"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اختيار الجهات المرشحة والتعاقد معها وفق قرار المجلس </a:t>
                      </a:r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200" dirty="0"/>
                        <a:t>المدير التنفيذي </a:t>
                      </a:r>
                    </a:p>
                  </a:txBody>
                  <a:tcPr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000" dirty="0"/>
                        <a:t>2021/2020</a:t>
                      </a:r>
                    </a:p>
                  </a:txBody>
                  <a:tcPr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400" dirty="0"/>
                        <a:t>30000</a:t>
                      </a:r>
                    </a:p>
                  </a:txBody>
                  <a:tcPr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  <p:graphicFrame>
        <p:nvGraphicFramePr>
          <p:cNvPr id="4" name="جدول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13067038"/>
              </p:ext>
            </p:extLst>
          </p:nvPr>
        </p:nvGraphicFramePr>
        <p:xfrm>
          <a:off x="17585" y="476672"/>
          <a:ext cx="9161584" cy="365760"/>
        </p:xfrm>
        <a:graphic>
          <a:graphicData uri="http://schemas.openxmlformats.org/drawingml/2006/table">
            <a:tbl>
              <a:tblPr rtl="1"/>
              <a:tblGrid>
                <a:gridCol w="91615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60039"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12700" cmpd="sng">
                      <a:solidFill>
                        <a:srgbClr val="C00000"/>
                      </a:solidFill>
                      <a:prstDash val="solid"/>
                    </a:lnL>
                    <a:lnR w="12700" cmpd="sng">
                      <a:solidFill>
                        <a:srgbClr val="C00000"/>
                      </a:solidFill>
                      <a:prstDash val="solid"/>
                    </a:lnR>
                    <a:lnT w="12700" cmpd="sng">
                      <a:solidFill>
                        <a:srgbClr val="C00000"/>
                      </a:solidFill>
                      <a:prstDash val="solid"/>
                    </a:lnT>
                    <a:lnB w="12700" cmpd="sng">
                      <a:solidFill>
                        <a:srgbClr val="C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1279862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جدول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63189072"/>
              </p:ext>
            </p:extLst>
          </p:nvPr>
        </p:nvGraphicFramePr>
        <p:xfrm>
          <a:off x="-1" y="1"/>
          <a:ext cx="9144001" cy="6857998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5858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553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17427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3387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4523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2018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2920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611191">
                <a:tc gridSpan="2">
                  <a:txBody>
                    <a:bodyPr/>
                    <a:lstStyle/>
                    <a:p>
                      <a:pPr rtl="1"/>
                      <a:r>
                        <a:rPr lang="ar-SA" sz="1400" dirty="0">
                          <a:solidFill>
                            <a:schemeClr val="tx1"/>
                          </a:solidFill>
                        </a:rPr>
                        <a:t>الهدف الاستراتيجي</a:t>
                      </a:r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ar-SA" sz="1600" dirty="0">
                          <a:solidFill>
                            <a:schemeClr val="tx1"/>
                          </a:solidFill>
                          <a:cs typeface="Akhbar MT" pitchFamily="2" charset="-78"/>
                        </a:rPr>
                        <a:t> </a:t>
                      </a:r>
                      <a:r>
                        <a:rPr lang="ar-SA" sz="1600" b="0" dirty="0">
                          <a:solidFill>
                            <a:schemeClr val="tx1"/>
                          </a:solidFill>
                          <a:latin typeface="ae_AlMohanad" pitchFamily="18" charset="-78"/>
                          <a:cs typeface="Akhbar MT" pitchFamily="2" charset="-78"/>
                        </a:rPr>
                        <a:t>تحقيق استقرار  مالي بنسبة </a:t>
                      </a:r>
                      <a:r>
                        <a:rPr lang="ar-SA" sz="1600" b="0" baseline="0" dirty="0">
                          <a:solidFill>
                            <a:schemeClr val="tx1"/>
                          </a:solidFill>
                          <a:latin typeface="ae_AlMohanad" pitchFamily="18" charset="-78"/>
                          <a:cs typeface="Akhbar MT" pitchFamily="2" charset="-78"/>
                        </a:rPr>
                        <a:t>30% من مصروفات الجمعية  . </a:t>
                      </a:r>
                      <a:endParaRPr lang="ar-SA" sz="1600" b="0" dirty="0">
                        <a:solidFill>
                          <a:schemeClr val="tx1"/>
                        </a:solidFill>
                        <a:latin typeface="ae_AlMohanad" pitchFamily="18" charset="-78"/>
                        <a:cs typeface="Akhbar MT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400" dirty="0">
                          <a:solidFill>
                            <a:schemeClr val="tx1"/>
                          </a:solidFill>
                        </a:rPr>
                        <a:t>المجال </a:t>
                      </a:r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rtl="1"/>
                      <a:r>
                        <a:rPr lang="ar-SA" dirty="0">
                          <a:solidFill>
                            <a:schemeClr val="tx1"/>
                          </a:solidFill>
                        </a:rPr>
                        <a:t>الاستدامة المالية</a:t>
                      </a: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03943">
                <a:tc>
                  <a:txBody>
                    <a:bodyPr/>
                    <a:lstStyle/>
                    <a:p>
                      <a:pPr rtl="1"/>
                      <a:r>
                        <a:rPr lang="ar-SA" sz="1200" dirty="0"/>
                        <a:t>الهدف التشغيلي</a:t>
                      </a:r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400" dirty="0"/>
                        <a:t>المبادرة</a:t>
                      </a:r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400" dirty="0"/>
                        <a:t>الاجراءات </a:t>
                      </a:r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400" dirty="0"/>
                        <a:t>المنفذ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400" dirty="0"/>
                        <a:t>التنفيذ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400" dirty="0"/>
                        <a:t>التكلفة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400" dirty="0"/>
                        <a:t>ملاحظات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62303">
                <a:tc rowSpan="8"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800" b="0" dirty="0">
                          <a:latin typeface="+mn-lt"/>
                          <a:ea typeface="Calibri"/>
                          <a:cs typeface="Akhbar MT" pitchFamily="2" charset="-78"/>
                        </a:rPr>
                        <a:t>التوجه نحو الاستثمارات ذات المخاطر المنخفضة  </a:t>
                      </a:r>
                      <a:endParaRPr lang="en-US" sz="1800" b="0" dirty="0">
                        <a:latin typeface="+mn-lt"/>
                        <a:ea typeface="Calibri"/>
                        <a:cs typeface="Akhbar MT" pitchFamily="2" charset="-78"/>
                      </a:endParaRPr>
                    </a:p>
                  </a:txBody>
                  <a:tcPr vert="vert270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200" dirty="0">
                          <a:solidFill>
                            <a:schemeClr val="tx1"/>
                          </a:solidFill>
                          <a:cs typeface="Akhbar MT" pitchFamily="2" charset="-78"/>
                        </a:rPr>
                        <a:t>اعداد  دراسات جدوى لعدد من المشاريع الاستثمارية المميزة .</a:t>
                      </a:r>
                      <a:endParaRPr lang="en-US" sz="1200" dirty="0">
                        <a:solidFill>
                          <a:schemeClr val="tx1"/>
                        </a:solidFill>
                        <a:cs typeface="Akhbar MT" pitchFamily="2" charset="-78"/>
                      </a:endParaRPr>
                    </a:p>
                    <a:p>
                      <a:pPr marL="0" marR="0" indent="0" algn="ctr" defTabSz="914400" rtl="1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dirty="0">
                        <a:solidFill>
                          <a:schemeClr val="tx1"/>
                        </a:solidFill>
                        <a:latin typeface="+mn-lt"/>
                        <a:ea typeface="Calibri"/>
                        <a:cs typeface="Akhbar MT" pitchFamily="2" charset="-78"/>
                      </a:endParaRPr>
                    </a:p>
                  </a:txBody>
                  <a:tcPr vert="vert270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SA" sz="1200" dirty="0"/>
                    </a:p>
                    <a:p>
                      <a:pPr algn="ctr" rtl="1"/>
                      <a:r>
                        <a:rPr lang="ar-SA" sz="1200" dirty="0"/>
                        <a:t>عقد ورشة عمل مع الإداريين ومجلس الإدارة عن اهم المشاريع التي يمكن ان تستثمر الجمعية فيها .</a:t>
                      </a:r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الجودة</a:t>
                      </a:r>
                      <a:r>
                        <a:rPr lang="ar-SA" sz="1200" baseline="0" dirty="0"/>
                        <a:t> والتطوير </a:t>
                      </a:r>
                    </a:p>
                    <a:p>
                      <a:pPr algn="ctr" rtl="1"/>
                      <a:r>
                        <a:rPr lang="ar-SA" sz="1200" baseline="0" dirty="0"/>
                        <a:t>العلاقات والاعلام </a:t>
                      </a:r>
                      <a:endParaRPr lang="ar-SA" sz="12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000" dirty="0"/>
                        <a:t>2020/2021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400" dirty="0"/>
                        <a:t>30000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11191"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 ترشيح عدد لا يقل عن خمسة مشاريع والتواصل  مع مراكز استشارية </a:t>
                      </a:r>
                      <a:r>
                        <a:rPr lang="ar-SA" sz="1200" dirty="0" err="1"/>
                        <a:t>لاعداد</a:t>
                      </a:r>
                      <a:r>
                        <a:rPr lang="ar-SA" sz="1200" dirty="0"/>
                        <a:t> دراسات الجدوى  </a:t>
                      </a:r>
                      <a:r>
                        <a:rPr lang="ar-SA" sz="1200" baseline="0" dirty="0"/>
                        <a:t>.</a:t>
                      </a:r>
                      <a:endParaRPr lang="ar-SA" sz="1200" dirty="0"/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/>
                        <a:t>الإدارة المالية </a:t>
                      </a:r>
                      <a:endParaRPr lang="ar-SA" sz="12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000" dirty="0"/>
                        <a:t>2020/2021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400" dirty="0"/>
                        <a:t>30000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11191"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اخذ العروض ودراسة </a:t>
                      </a:r>
                      <a:r>
                        <a:rPr lang="ar-SA" sz="1200" dirty="0" err="1"/>
                        <a:t>لاعرض</a:t>
                      </a:r>
                      <a:r>
                        <a:rPr lang="ar-SA" sz="1200" dirty="0"/>
                        <a:t> الأنسب وترشيحه لمجلس الإدارة .</a:t>
                      </a:r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/>
                        <a:t>الإدارة المالية </a:t>
                      </a:r>
                      <a:endParaRPr lang="ar-SA" sz="12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000" dirty="0"/>
                        <a:t>2020/2021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400" dirty="0"/>
                        <a:t>30000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62303"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التعاقد مع المكتب الاستشاري لتنفيذ  ثلاث دراسات جدوى لاهم المشاريع المحددة</a:t>
                      </a:r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الإدارة المالية </a:t>
                      </a:r>
                    </a:p>
                    <a:p>
                      <a:pPr algn="ctr" rtl="1"/>
                      <a:r>
                        <a:rPr lang="ar-SA" sz="1200" dirty="0"/>
                        <a:t>المدير التنفيذي </a:t>
                      </a:r>
                    </a:p>
                  </a:txBody>
                  <a:tcPr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000" dirty="0"/>
                        <a:t>2020/2021</a:t>
                      </a:r>
                    </a:p>
                  </a:txBody>
                  <a:tcPr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400" dirty="0"/>
                        <a:t>30000</a:t>
                      </a:r>
                    </a:p>
                  </a:txBody>
                  <a:tcPr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11191"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100" b="0" dirty="0">
                          <a:latin typeface="Microsoft Uighur" pitchFamily="2" charset="-78"/>
                          <a:ea typeface="Calibri"/>
                          <a:cs typeface="Akhbar MT" pitchFamily="2" charset="-78"/>
                        </a:rPr>
                        <a:t>التعاقد مع  مكاتب تسويقية واستشارية لتطوير </a:t>
                      </a:r>
                      <a:r>
                        <a:rPr lang="ar-SA" sz="1100" b="0" baseline="0" dirty="0">
                          <a:latin typeface="Microsoft Uighur" pitchFamily="2" charset="-78"/>
                          <a:ea typeface="Calibri"/>
                          <a:cs typeface="Akhbar MT" pitchFamily="2" charset="-78"/>
                        </a:rPr>
                        <a:t>المشاريع </a:t>
                      </a:r>
                      <a:r>
                        <a:rPr lang="ar-SA" sz="1100" b="0" dirty="0">
                          <a:latin typeface="Microsoft Uighur" pitchFamily="2" charset="-78"/>
                          <a:ea typeface="Calibri"/>
                          <a:cs typeface="Akhbar MT" pitchFamily="2" charset="-78"/>
                        </a:rPr>
                        <a:t>وتقديم الدعم اللازم</a:t>
                      </a:r>
                      <a:r>
                        <a:rPr lang="ar-SA" sz="1100" b="0" baseline="0" dirty="0">
                          <a:latin typeface="Microsoft Uighur" pitchFamily="2" charset="-78"/>
                          <a:ea typeface="Calibri"/>
                          <a:cs typeface="Akhbar MT" pitchFamily="2" charset="-78"/>
                        </a:rPr>
                        <a:t>  .</a:t>
                      </a:r>
                      <a:endParaRPr lang="en-US" sz="1100" b="0" dirty="0">
                        <a:latin typeface="Microsoft Uighur" pitchFamily="2" charset="-78"/>
                        <a:ea typeface="Calibri"/>
                        <a:cs typeface="Akhbar MT" pitchFamily="2" charset="-78"/>
                      </a:endParaRPr>
                    </a:p>
                    <a:p>
                      <a:pPr marL="0" marR="0" lvl="0" indent="0" algn="ctr" defTabSz="914400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Akhbar MT" pitchFamily="2" charset="-78"/>
                      </a:endParaRPr>
                    </a:p>
                  </a:txBody>
                  <a:tcPr vert="vert270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البحث عن مراكز</a:t>
                      </a:r>
                      <a:r>
                        <a:rPr lang="ar-SA" sz="1200" baseline="0" dirty="0"/>
                        <a:t> استشارية تقدم استشارات إدارية .</a:t>
                      </a:r>
                      <a:endParaRPr lang="ar-SA" sz="1200" dirty="0"/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/>
                        <a:t>الإدارة المالية </a:t>
                      </a:r>
                      <a:endParaRPr lang="ar-SA" sz="1200" dirty="0"/>
                    </a:p>
                  </a:txBody>
                  <a:tcP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000" dirty="0"/>
                        <a:t>2020/2021</a:t>
                      </a:r>
                    </a:p>
                  </a:txBody>
                  <a:tcP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400" dirty="0"/>
                        <a:t>30000</a:t>
                      </a:r>
                    </a:p>
                  </a:txBody>
                  <a:tcP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11191"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جمع</a:t>
                      </a:r>
                      <a:r>
                        <a:rPr lang="ar-SA" sz="1200" baseline="0" dirty="0"/>
                        <a:t> معلومات الاتصال والتواصل مع مكاتب الاستشارات الإدارية .</a:t>
                      </a:r>
                      <a:endParaRPr lang="ar-SA" sz="1200" dirty="0"/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/>
                        <a:t>الإدارة المالية </a:t>
                      </a:r>
                      <a:endParaRPr lang="ar-SA" sz="12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000" dirty="0"/>
                        <a:t>2020/2021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400" dirty="0"/>
                        <a:t>30000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762303"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اخذ العروض ودراسة </a:t>
                      </a:r>
                      <a:r>
                        <a:rPr lang="ar-SA" sz="1200" baseline="0" dirty="0"/>
                        <a:t> العرض </a:t>
                      </a:r>
                      <a:r>
                        <a:rPr lang="ar-SA" sz="1200" dirty="0"/>
                        <a:t> الأنسب وترشيحه لمجلس الإدارة .</a:t>
                      </a:r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الإدارة المالية </a:t>
                      </a:r>
                    </a:p>
                    <a:p>
                      <a:pPr algn="ctr" rtl="1"/>
                      <a:r>
                        <a:rPr lang="ar-SA" sz="1200" dirty="0"/>
                        <a:t>المدير التنفيذي 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000" dirty="0"/>
                        <a:t>2020/2021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400" dirty="0"/>
                        <a:t>30000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611191"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التعاقد مع المكتب الاستشاري لتنفيذ  استشارات</a:t>
                      </a:r>
                      <a:r>
                        <a:rPr lang="ar-SA" sz="1200" baseline="0" dirty="0"/>
                        <a:t> إدارية </a:t>
                      </a:r>
                      <a:endParaRPr lang="ar-SA" sz="1200" dirty="0"/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الإدارة المالية </a:t>
                      </a:r>
                    </a:p>
                  </a:txBody>
                  <a:tcPr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000" dirty="0"/>
                        <a:t>2020/2021</a:t>
                      </a:r>
                    </a:p>
                  </a:txBody>
                  <a:tcPr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400" dirty="0"/>
                        <a:t>30000</a:t>
                      </a:r>
                    </a:p>
                  </a:txBody>
                  <a:tcPr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graphicFrame>
        <p:nvGraphicFramePr>
          <p:cNvPr id="4" name="جدول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55307073"/>
              </p:ext>
            </p:extLst>
          </p:nvPr>
        </p:nvGraphicFramePr>
        <p:xfrm>
          <a:off x="17585" y="620688"/>
          <a:ext cx="9161584" cy="864096"/>
        </p:xfrm>
        <a:graphic>
          <a:graphicData uri="http://schemas.openxmlformats.org/drawingml/2006/table">
            <a:tbl>
              <a:tblPr rtl="1"/>
              <a:tblGrid>
                <a:gridCol w="91615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864096"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12700" cmpd="sng">
                      <a:solidFill>
                        <a:srgbClr val="C00000"/>
                      </a:solidFill>
                      <a:prstDash val="solid"/>
                    </a:lnL>
                    <a:lnR w="12700" cmpd="sng">
                      <a:solidFill>
                        <a:srgbClr val="C00000"/>
                      </a:solidFill>
                      <a:prstDash val="solid"/>
                    </a:lnR>
                    <a:lnT w="12700" cmpd="sng">
                      <a:solidFill>
                        <a:srgbClr val="C00000"/>
                      </a:solidFill>
                      <a:prstDash val="solid"/>
                    </a:lnT>
                    <a:lnB w="12700" cmpd="sng">
                      <a:solidFill>
                        <a:srgbClr val="C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0528174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جدول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33266348"/>
              </p:ext>
            </p:extLst>
          </p:nvPr>
        </p:nvGraphicFramePr>
        <p:xfrm>
          <a:off x="-1" y="2"/>
          <a:ext cx="9144001" cy="6857999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5858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553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17427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3387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4523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2018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2920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464680">
                <a:tc gridSpan="2">
                  <a:txBody>
                    <a:bodyPr/>
                    <a:lstStyle/>
                    <a:p>
                      <a:pPr rtl="1"/>
                      <a:r>
                        <a:rPr lang="ar-SA" sz="1400" dirty="0">
                          <a:solidFill>
                            <a:schemeClr val="tx1"/>
                          </a:solidFill>
                        </a:rPr>
                        <a:t>الهدف الاستراتيجي</a:t>
                      </a:r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ar-SA" sz="1600" dirty="0">
                          <a:solidFill>
                            <a:schemeClr val="tx1"/>
                          </a:solidFill>
                          <a:cs typeface="Akhbar MT" pitchFamily="2" charset="-78"/>
                        </a:rPr>
                        <a:t> </a:t>
                      </a:r>
                      <a:r>
                        <a:rPr lang="ar-SA" sz="1600" b="0" dirty="0">
                          <a:solidFill>
                            <a:schemeClr val="tx1"/>
                          </a:solidFill>
                          <a:latin typeface="ae_AlMohanad" pitchFamily="18" charset="-78"/>
                          <a:cs typeface="Akhbar MT" pitchFamily="2" charset="-78"/>
                        </a:rPr>
                        <a:t>تحقيق استقرار  مالي بنسبة </a:t>
                      </a:r>
                      <a:r>
                        <a:rPr lang="ar-SA" sz="1600" b="0" baseline="0" dirty="0">
                          <a:solidFill>
                            <a:schemeClr val="tx1"/>
                          </a:solidFill>
                          <a:latin typeface="ae_AlMohanad" pitchFamily="18" charset="-78"/>
                          <a:cs typeface="Akhbar MT" pitchFamily="2" charset="-78"/>
                        </a:rPr>
                        <a:t>30% من مصروفات الجمعية  . </a:t>
                      </a:r>
                      <a:endParaRPr lang="ar-SA" sz="1600" b="0" dirty="0">
                        <a:solidFill>
                          <a:schemeClr val="tx1"/>
                        </a:solidFill>
                        <a:latin typeface="ae_AlMohanad" pitchFamily="18" charset="-78"/>
                        <a:cs typeface="Akhbar MT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400" dirty="0">
                          <a:solidFill>
                            <a:schemeClr val="tx1"/>
                          </a:solidFill>
                        </a:rPr>
                        <a:t>المجال </a:t>
                      </a:r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rtl="1"/>
                      <a:r>
                        <a:rPr lang="ar-SA" dirty="0">
                          <a:solidFill>
                            <a:schemeClr val="tx1"/>
                          </a:solidFill>
                        </a:rPr>
                        <a:t>الاستدامة المالية</a:t>
                      </a: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2495">
                <a:tc>
                  <a:txBody>
                    <a:bodyPr/>
                    <a:lstStyle/>
                    <a:p>
                      <a:pPr rtl="1"/>
                      <a:r>
                        <a:rPr lang="ar-SA" sz="1200" dirty="0"/>
                        <a:t>الهدف التشغيلي</a:t>
                      </a:r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400" dirty="0"/>
                        <a:t>المبادرة</a:t>
                      </a:r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400" dirty="0"/>
                        <a:t>الاجراءات </a:t>
                      </a:r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400" dirty="0"/>
                        <a:t>المنفذ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400" dirty="0"/>
                        <a:t>التنفيذ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400" dirty="0"/>
                        <a:t>التكلفة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400" dirty="0"/>
                        <a:t>ملاحظات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79568">
                <a:tc rowSpan="12"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Akhbar MT" pitchFamily="2" charset="-78"/>
                        </a:rPr>
                        <a:t>الاستفادة من الجانب الحكومي والمؤسسات المانحة في ما يتعلق  بالاستقرار  المالي </a:t>
                      </a:r>
                      <a:endParaRPr lang="en-US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Akhbar MT" pitchFamily="2" charset="-78"/>
                      </a:endParaRPr>
                    </a:p>
                  </a:txBody>
                  <a:tcPr vert="vert270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100" b="0" dirty="0">
                          <a:solidFill>
                            <a:schemeClr val="tx1"/>
                          </a:solidFill>
                          <a:latin typeface="Microsoft Uighur" pitchFamily="2" charset="-78"/>
                          <a:ea typeface="Calibri"/>
                          <a:cs typeface="Akhbar MT" pitchFamily="2" charset="-78"/>
                        </a:rPr>
                        <a:t>استهداف الشركات والمؤسسات ذات المسئولية الاجتماعية بمشاريع تتناسب</a:t>
                      </a:r>
                      <a:r>
                        <a:rPr lang="ar-SA" sz="1100" b="0" baseline="0" dirty="0">
                          <a:solidFill>
                            <a:schemeClr val="tx1"/>
                          </a:solidFill>
                          <a:latin typeface="Microsoft Uighur" pitchFamily="2" charset="-78"/>
                          <a:ea typeface="Calibri"/>
                          <a:cs typeface="Akhbar MT" pitchFamily="2" charset="-78"/>
                        </a:rPr>
                        <a:t> </a:t>
                      </a:r>
                      <a:r>
                        <a:rPr lang="ar-SA" sz="1100" b="0" dirty="0">
                          <a:solidFill>
                            <a:schemeClr val="tx1"/>
                          </a:solidFill>
                          <a:latin typeface="Microsoft Uighur" pitchFamily="2" charset="-78"/>
                          <a:ea typeface="Calibri"/>
                          <a:cs typeface="Akhbar MT" pitchFamily="2" charset="-78"/>
                        </a:rPr>
                        <a:t>مع توجهاتها .</a:t>
                      </a:r>
                      <a:endParaRPr lang="en-US" sz="1100" b="0" dirty="0">
                        <a:solidFill>
                          <a:schemeClr val="tx1"/>
                        </a:solidFill>
                        <a:latin typeface="Microsoft Uighur" pitchFamily="2" charset="-78"/>
                        <a:ea typeface="Calibri"/>
                        <a:cs typeface="Akhbar MT" pitchFamily="2" charset="-78"/>
                      </a:endParaRPr>
                    </a:p>
                    <a:p>
                      <a:pPr marL="0" marR="0" indent="0" algn="ctr" defTabSz="914400" rtl="1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dirty="0">
                        <a:solidFill>
                          <a:schemeClr val="tx1"/>
                        </a:solidFill>
                        <a:latin typeface="+mn-lt"/>
                        <a:ea typeface="Calibri"/>
                        <a:cs typeface="Akhbar MT" pitchFamily="2" charset="-78"/>
                      </a:endParaRPr>
                    </a:p>
                  </a:txBody>
                  <a:tcPr vert="vert270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 تحديد ما</a:t>
                      </a:r>
                      <a:r>
                        <a:rPr lang="ar-SA" sz="1200" baseline="0" dirty="0"/>
                        <a:t> لا يقل عن 30 من </a:t>
                      </a:r>
                      <a:r>
                        <a:rPr lang="ar-SA" sz="1200" dirty="0"/>
                        <a:t> الشركات ذات المسئولية الاجتماعية </a:t>
                      </a:r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baseline="0" dirty="0"/>
                        <a:t>العلاقات والاعلام </a:t>
                      </a:r>
                      <a:endParaRPr lang="ar-SA" sz="12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000" dirty="0"/>
                        <a:t>2020/2021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400" dirty="0"/>
                        <a:t>30000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4680"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التعرف على توجهات الشركات المستهدفة في تقديم المنح والتبرعات .</a:t>
                      </a:r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/>
                        <a:t>الإدارة المالية </a:t>
                      </a:r>
                      <a:endParaRPr lang="ar-SA" sz="12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000" dirty="0"/>
                        <a:t>2020/2021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400" dirty="0"/>
                        <a:t>30000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64680"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اختيار المشاريع الخيرية المتناسبة مع توجهات الشركات ذات المسئولية الاجتماعية </a:t>
                      </a:r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/>
                        <a:t>الإدارة المالية </a:t>
                      </a:r>
                      <a:endParaRPr lang="ar-SA" sz="12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000" dirty="0"/>
                        <a:t>2020/2021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400" dirty="0"/>
                        <a:t>30000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79568"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اعتماد المشاريع الخيرية المتناسبة مع توجهات الشركات ذات المسئولية الاجتماعية </a:t>
                      </a:r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الإدارة المالية </a:t>
                      </a:r>
                    </a:p>
                    <a:p>
                      <a:pPr algn="ctr" rtl="1"/>
                      <a:r>
                        <a:rPr lang="ar-SA" sz="1200" dirty="0"/>
                        <a:t>المدير التنفيذي </a:t>
                      </a:r>
                    </a:p>
                  </a:txBody>
                  <a:tcPr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000" dirty="0"/>
                        <a:t>2020/2021</a:t>
                      </a:r>
                    </a:p>
                  </a:txBody>
                  <a:tcPr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400" dirty="0"/>
                        <a:t>30000</a:t>
                      </a:r>
                    </a:p>
                  </a:txBody>
                  <a:tcPr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64680"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100" b="0" dirty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Akhbar MT" pitchFamily="2" charset="-78"/>
                        </a:rPr>
                        <a:t>إعداد</a:t>
                      </a:r>
                      <a:r>
                        <a:rPr lang="ar-SA" sz="1100" b="0" baseline="0" dirty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Akhbar MT" pitchFamily="2" charset="-78"/>
                        </a:rPr>
                        <a:t> ما لا يقل عن 10 مشاريع نوعية  لتسويقها على الداعمين والمانحين .</a:t>
                      </a:r>
                      <a:endParaRPr lang="en-US" sz="1100" b="0" dirty="0">
                        <a:solidFill>
                          <a:schemeClr val="tx1"/>
                        </a:solidFill>
                        <a:latin typeface="+mn-lt"/>
                        <a:ea typeface="Calibri"/>
                        <a:cs typeface="Akhbar MT" pitchFamily="2" charset="-78"/>
                      </a:endParaRPr>
                    </a:p>
                    <a:p>
                      <a:pPr marL="0" marR="0" lvl="0" indent="0" algn="ctr" defTabSz="914400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Akhbar MT" pitchFamily="2" charset="-78"/>
                      </a:endParaRPr>
                    </a:p>
                  </a:txBody>
                  <a:tcPr vert="vert270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تحديد المشاريع الخيرية المناسبة لتوجهات الشركات المستهدفة </a:t>
                      </a:r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/>
                        <a:t>الإدارة المالية </a:t>
                      </a:r>
                      <a:endParaRPr lang="ar-SA" sz="1200" dirty="0"/>
                    </a:p>
                  </a:txBody>
                  <a:tcP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000" dirty="0"/>
                        <a:t>2020/2021</a:t>
                      </a:r>
                    </a:p>
                  </a:txBody>
                  <a:tcP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400" dirty="0"/>
                        <a:t>30000</a:t>
                      </a:r>
                    </a:p>
                  </a:txBody>
                  <a:tcP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64680"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صياغة المشاريع المستهدفة بناء على توجهات المانحين والداعمين </a:t>
                      </a:r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/>
                        <a:t>الإدارة المالية </a:t>
                      </a:r>
                      <a:endParaRPr lang="ar-SA" sz="12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000" dirty="0"/>
                        <a:t>2020/2021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400" dirty="0"/>
                        <a:t>30000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79568"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اعداد الملفات التسويقية لكل مشروع من المشاريع المحددة .</a:t>
                      </a:r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الإدارة المالية </a:t>
                      </a:r>
                    </a:p>
                    <a:p>
                      <a:pPr algn="ctr" rtl="1"/>
                      <a:r>
                        <a:rPr lang="ar-SA" sz="1200" dirty="0"/>
                        <a:t>المدير التنفيذي 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000" dirty="0"/>
                        <a:t>2020/2021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400" dirty="0"/>
                        <a:t>30000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64680"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التسويق للجهات حسب المشاريع المناسبة لها </a:t>
                      </a:r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الإدارة المالية </a:t>
                      </a:r>
                    </a:p>
                  </a:txBody>
                  <a:tcPr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000" dirty="0"/>
                        <a:t>2020/2021</a:t>
                      </a:r>
                    </a:p>
                  </a:txBody>
                  <a:tcPr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400" dirty="0"/>
                        <a:t>30000</a:t>
                      </a:r>
                    </a:p>
                  </a:txBody>
                  <a:tcPr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64680"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2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khbar MT" pitchFamily="2" charset="-78"/>
                        </a:rPr>
                        <a:t>وضع جدول زيارات للشركات الكبرى والمؤسسات المانحة وبعض رجال الأعمال .</a:t>
                      </a:r>
                      <a:endParaRPr lang="en-US" sz="12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Akhbar MT" pitchFamily="2" charset="-78"/>
                      </a:endParaRPr>
                    </a:p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Akhbar MT" pitchFamily="2" charset="-78"/>
                      </a:endParaRPr>
                    </a:p>
                  </a:txBody>
                  <a:tcPr vert="vert270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 تحديد ما</a:t>
                      </a:r>
                      <a:r>
                        <a:rPr lang="ar-SA" sz="1200" baseline="0" dirty="0"/>
                        <a:t> لا يقل عن 30 من </a:t>
                      </a:r>
                      <a:r>
                        <a:rPr lang="ar-SA" sz="1200" dirty="0"/>
                        <a:t> الشركات ذات المسئولية الاجتماعية </a:t>
                      </a:r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العلاقات والاعلام</a:t>
                      </a:r>
                    </a:p>
                  </a:txBody>
                  <a:tcP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000" dirty="0"/>
                        <a:t>2020/2021</a:t>
                      </a:r>
                    </a:p>
                  </a:txBody>
                  <a:tcP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400" dirty="0"/>
                        <a:t>30000</a:t>
                      </a:r>
                    </a:p>
                  </a:txBody>
                  <a:tcP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64680"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جمع بيانات</a:t>
                      </a:r>
                      <a:r>
                        <a:rPr lang="ar-SA" sz="1200" baseline="0" dirty="0"/>
                        <a:t> الاتصال والتواصل مع الشركات ذات المسئولية الاجتماعية .</a:t>
                      </a:r>
                      <a:endParaRPr lang="ar-SA" sz="1200" dirty="0"/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العلاقات والاعلام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000" dirty="0"/>
                        <a:t>2020/2021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400" dirty="0"/>
                        <a:t>30000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64680"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اعداد مشاريع خيرية تتناسب مع توجهات الشركات ذات المسئولية الاجتماعية </a:t>
                      </a:r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السكرتاريا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000" dirty="0"/>
                        <a:t>2020/2021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400" dirty="0"/>
                        <a:t>30000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464680"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بناء جدول زمني لزيارة</a:t>
                      </a:r>
                      <a:r>
                        <a:rPr lang="ar-SA" sz="1200" baseline="0" dirty="0"/>
                        <a:t> الشركات ذات المسئولية الاجتماعية والبدء بتنفيذه</a:t>
                      </a:r>
                      <a:endParaRPr lang="ar-SA" sz="1200" dirty="0"/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لجنة المقابلات </a:t>
                      </a:r>
                    </a:p>
                  </a:txBody>
                  <a:tcPr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000" dirty="0"/>
                        <a:t>2020/2021</a:t>
                      </a:r>
                    </a:p>
                  </a:txBody>
                  <a:tcPr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400" dirty="0"/>
                        <a:t>30000</a:t>
                      </a:r>
                    </a:p>
                  </a:txBody>
                  <a:tcPr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  <p:graphicFrame>
        <p:nvGraphicFramePr>
          <p:cNvPr id="4" name="جدول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3270934"/>
              </p:ext>
            </p:extLst>
          </p:nvPr>
        </p:nvGraphicFramePr>
        <p:xfrm>
          <a:off x="17585" y="476671"/>
          <a:ext cx="9161584" cy="432047"/>
        </p:xfrm>
        <a:graphic>
          <a:graphicData uri="http://schemas.openxmlformats.org/drawingml/2006/table">
            <a:tbl>
              <a:tblPr rtl="1"/>
              <a:tblGrid>
                <a:gridCol w="91615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32047"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12700" cmpd="sng">
                      <a:solidFill>
                        <a:srgbClr val="C00000"/>
                      </a:solidFill>
                      <a:prstDash val="solid"/>
                    </a:lnL>
                    <a:lnR w="12700" cmpd="sng">
                      <a:solidFill>
                        <a:srgbClr val="C00000"/>
                      </a:solidFill>
                      <a:prstDash val="solid"/>
                    </a:lnR>
                    <a:lnT w="12700" cmpd="sng">
                      <a:solidFill>
                        <a:srgbClr val="C00000"/>
                      </a:solidFill>
                      <a:prstDash val="solid"/>
                    </a:lnT>
                    <a:lnB w="12700" cmpd="sng">
                      <a:solidFill>
                        <a:srgbClr val="C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8664499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جدول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69151773"/>
              </p:ext>
            </p:extLst>
          </p:nvPr>
        </p:nvGraphicFramePr>
        <p:xfrm>
          <a:off x="-1" y="1"/>
          <a:ext cx="9144001" cy="6773823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5858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553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17427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3387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4523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2018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2920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66569">
                <a:tc gridSpan="2">
                  <a:txBody>
                    <a:bodyPr/>
                    <a:lstStyle/>
                    <a:p>
                      <a:pPr rtl="1"/>
                      <a:r>
                        <a:rPr lang="ar-SA" sz="1400" dirty="0">
                          <a:solidFill>
                            <a:schemeClr val="tx1"/>
                          </a:solidFill>
                        </a:rPr>
                        <a:t>الهدف الاستراتيجي</a:t>
                      </a:r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600" b="0" dirty="0">
                          <a:solidFill>
                            <a:schemeClr val="tx1"/>
                          </a:solidFill>
                          <a:latin typeface="ae_AlMohanad" pitchFamily="18" charset="-78"/>
                          <a:cs typeface="Akhbar MT" pitchFamily="2" charset="-78"/>
                        </a:rPr>
                        <a:t>زيادة  الايرادات المالية  للجمعية بنسبة  70%</a:t>
                      </a:r>
                      <a:r>
                        <a:rPr lang="ar-SA" sz="1600" b="0" baseline="0" dirty="0">
                          <a:solidFill>
                            <a:schemeClr val="tx1"/>
                          </a:solidFill>
                          <a:latin typeface="ae_AlMohanad" pitchFamily="18" charset="-78"/>
                          <a:cs typeface="Akhbar MT" pitchFamily="2" charset="-78"/>
                        </a:rPr>
                        <a:t> .</a:t>
                      </a:r>
                      <a:endParaRPr lang="ar-SA" sz="1600" b="0" dirty="0">
                        <a:solidFill>
                          <a:schemeClr val="tx1"/>
                        </a:solidFill>
                        <a:latin typeface="ae_AlMohanad" pitchFamily="18" charset="-78"/>
                        <a:cs typeface="Akhbar MT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400" dirty="0">
                          <a:solidFill>
                            <a:schemeClr val="tx1"/>
                          </a:solidFill>
                        </a:rPr>
                        <a:t>المجال </a:t>
                      </a:r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rtl="1"/>
                      <a:r>
                        <a:rPr lang="ar-SA" dirty="0">
                          <a:solidFill>
                            <a:schemeClr val="tx1"/>
                          </a:solidFill>
                        </a:rPr>
                        <a:t>الاستدامة المالية</a:t>
                      </a: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2150">
                <a:tc>
                  <a:txBody>
                    <a:bodyPr/>
                    <a:lstStyle/>
                    <a:p>
                      <a:pPr rtl="1"/>
                      <a:r>
                        <a:rPr lang="ar-SA" sz="1200" dirty="0"/>
                        <a:t>الهدف التشغيلي</a:t>
                      </a:r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400" dirty="0"/>
                        <a:t>المبادرة</a:t>
                      </a:r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400" dirty="0"/>
                        <a:t>الاجراءات </a:t>
                      </a:r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400" dirty="0"/>
                        <a:t>المنفذ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400" dirty="0"/>
                        <a:t>التنفيذ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400" dirty="0"/>
                        <a:t>التكلفة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400" dirty="0"/>
                        <a:t>ملاحظات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6569">
                <a:tc rowSpan="16"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800" b="0" dirty="0">
                          <a:latin typeface="+mn-lt"/>
                          <a:ea typeface="Calibri"/>
                          <a:cs typeface="Akhbar MT" pitchFamily="2" charset="-78"/>
                        </a:rPr>
                        <a:t> تحقيق الشفافية المالية للمتبرعين والمانحين  وعموم  المجتمع .</a:t>
                      </a:r>
                    </a:p>
                  </a:txBody>
                  <a:tcPr vert="vert270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100" b="0" dirty="0">
                          <a:latin typeface="+mn-lt"/>
                          <a:ea typeface="Calibri"/>
                          <a:cs typeface="Akhbar MT" pitchFamily="2" charset="-78"/>
                        </a:rPr>
                        <a:t>نشر القوائم المالية كل عام  وتضمينها في التقرير السنوي للجمعية . </a:t>
                      </a:r>
                    </a:p>
                    <a:p>
                      <a:pPr marL="0" marR="0" indent="0" algn="ctr" defTabSz="914400" rtl="1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dirty="0">
                        <a:solidFill>
                          <a:schemeClr val="tx1"/>
                        </a:solidFill>
                        <a:latin typeface="+mn-lt"/>
                        <a:ea typeface="Calibri"/>
                        <a:cs typeface="Akhbar MT" pitchFamily="2" charset="-78"/>
                      </a:endParaRPr>
                    </a:p>
                  </a:txBody>
                  <a:tcPr vert="vert270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حصر المتبرعين للجمعية وتحديد وسائل التواصل بهم .</a:t>
                      </a:r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تنمية الموارد المالية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000" dirty="0"/>
                        <a:t>2020/2021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400" dirty="0"/>
                        <a:t>30000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6569"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انشاء قوائم بوسائل</a:t>
                      </a:r>
                      <a:r>
                        <a:rPr lang="ar-SA" sz="1200" baseline="0" dirty="0"/>
                        <a:t> التواصل مع الداعمين تمهيدا لإرسال التقارير المالية وغيرها.</a:t>
                      </a:r>
                      <a:endParaRPr lang="ar-SA" sz="1200" dirty="0"/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تنمية الموارد المالية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000" dirty="0"/>
                        <a:t>2020/2021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400" dirty="0"/>
                        <a:t>30000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6569"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200" dirty="0"/>
                        <a:t>ارسال القوائم المالية للمتبرعين والداعمين بشكل فصلي .</a:t>
                      </a:r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تنمية الموارد المالية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000" dirty="0"/>
                        <a:t>2020/2021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400" dirty="0"/>
                        <a:t>30000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6569"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قياس النتائج والاثار من المتبرعين بناء على رفع التقارير المالية وغيرها .</a:t>
                      </a:r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تنمية الموارد المالية</a:t>
                      </a:r>
                    </a:p>
                  </a:txBody>
                  <a:tcPr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000" dirty="0"/>
                        <a:t>2020/2021</a:t>
                      </a:r>
                    </a:p>
                  </a:txBody>
                  <a:tcPr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400" dirty="0"/>
                        <a:t>30000</a:t>
                      </a:r>
                    </a:p>
                  </a:txBody>
                  <a:tcPr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6569"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100" dirty="0">
                          <a:cs typeface="Akhbar MT" pitchFamily="2" charset="-78"/>
                        </a:rPr>
                        <a:t>نشر التقارير  المالية بشكل ربعي  </a:t>
                      </a:r>
                      <a:r>
                        <a:rPr lang="ar-SA" sz="1100" baseline="0" dirty="0">
                          <a:cs typeface="Akhbar MT" pitchFamily="2" charset="-78"/>
                        </a:rPr>
                        <a:t> الايرادات والمصروفات  .</a:t>
                      </a:r>
                      <a:endParaRPr lang="ar-SA" sz="1100" dirty="0">
                        <a:cs typeface="Akhbar MT" pitchFamily="2" charset="-78"/>
                      </a:endParaRPr>
                    </a:p>
                    <a:p>
                      <a:pPr marL="0" marR="0" lvl="0" indent="0" algn="ctr" defTabSz="914400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Akhbar MT" pitchFamily="2" charset="-78"/>
                      </a:endParaRPr>
                    </a:p>
                  </a:txBody>
                  <a:tcPr vert="vert270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حصر المتبرعين للجمعية وتحديد وسائل التواصل بهم .</a:t>
                      </a:r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تنمية الموارد المالية</a:t>
                      </a:r>
                    </a:p>
                  </a:txBody>
                  <a:tcP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000" dirty="0"/>
                        <a:t>2020/2021</a:t>
                      </a:r>
                    </a:p>
                  </a:txBody>
                  <a:tcP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400" dirty="0"/>
                        <a:t>30000</a:t>
                      </a:r>
                    </a:p>
                  </a:txBody>
                  <a:tcP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6569"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انشاء قوائم بوسائل</a:t>
                      </a:r>
                      <a:r>
                        <a:rPr lang="ar-SA" sz="1200" baseline="0" dirty="0"/>
                        <a:t> التواصل مع الداعمين تمهيدا لإرسال تقارير الإنجازات وغيرها.</a:t>
                      </a:r>
                      <a:endParaRPr lang="ar-SA" sz="1200" dirty="0"/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تنمية الموارد المالية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000" dirty="0"/>
                        <a:t>2020/2021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400" dirty="0"/>
                        <a:t>30000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6569"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200" dirty="0"/>
                        <a:t>ارسال التقارير للمتبرعين والداعمين بشكل فصلي ( ورقي – الكتروني )  .</a:t>
                      </a:r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تنمية الموارد المالية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000" dirty="0"/>
                        <a:t>2020/2021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400" dirty="0"/>
                        <a:t>30000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66569"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قياس النتائج والاثار من المتبرعين بناء على رفع التقارير  وغيرها .</a:t>
                      </a:r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تنمية الموارد المالية</a:t>
                      </a:r>
                    </a:p>
                  </a:txBody>
                  <a:tcPr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000" dirty="0"/>
                        <a:t>2020/2021</a:t>
                      </a:r>
                    </a:p>
                  </a:txBody>
                  <a:tcPr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400" dirty="0"/>
                        <a:t>30000</a:t>
                      </a:r>
                    </a:p>
                  </a:txBody>
                  <a:tcPr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66569"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marL="0" marR="0" indent="0" algn="ctr" defTabSz="914400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200" b="0" dirty="0">
                          <a:solidFill>
                            <a:schemeClr val="tx1"/>
                          </a:solidFill>
                          <a:latin typeface="Microsoft Uighur" pitchFamily="2" charset="-78"/>
                          <a:ea typeface="Calibri"/>
                          <a:cs typeface="Akhbar MT" pitchFamily="2" charset="-78"/>
                        </a:rPr>
                        <a:t>ضبط العمليات المالية واستحقاقات المشاريع  بناء على تبرعات فاعلي الخير  . </a:t>
                      </a:r>
                      <a:endParaRPr lang="en-US" sz="1200" b="0" dirty="0">
                        <a:solidFill>
                          <a:schemeClr val="tx1"/>
                        </a:solidFill>
                        <a:latin typeface="Microsoft Uighur" pitchFamily="2" charset="-78"/>
                        <a:ea typeface="Calibri"/>
                        <a:cs typeface="Akhbar MT" pitchFamily="2" charset="-78"/>
                      </a:endParaRPr>
                    </a:p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Akhbar MT" pitchFamily="2" charset="-78"/>
                      </a:endParaRPr>
                    </a:p>
                  </a:txBody>
                  <a:tcPr vert="vert270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تحليل </a:t>
                      </a:r>
                      <a:r>
                        <a:rPr lang="ar-SA" sz="1200" dirty="0" err="1"/>
                        <a:t>الاختلات</a:t>
                      </a:r>
                      <a:r>
                        <a:rPr lang="ar-SA" sz="1200" dirty="0"/>
                        <a:t> المحاسبية</a:t>
                      </a:r>
                      <a:r>
                        <a:rPr lang="ar-SA" sz="1200" baseline="0" dirty="0"/>
                        <a:t> في ما يتعلق بالتبرعات الخاصة بالمشاريع .</a:t>
                      </a:r>
                      <a:endParaRPr lang="ar-SA" sz="1200" dirty="0"/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/>
                        <a:t>الإدارة المالية </a:t>
                      </a:r>
                      <a:endParaRPr lang="ar-SA" sz="1200" dirty="0"/>
                    </a:p>
                  </a:txBody>
                  <a:tcP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000" dirty="0"/>
                        <a:t>2020/2021</a:t>
                      </a:r>
                    </a:p>
                  </a:txBody>
                  <a:tcP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400" dirty="0"/>
                        <a:t>30000</a:t>
                      </a:r>
                    </a:p>
                  </a:txBody>
                  <a:tcP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66569"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وضع الحلول المناسبة بما يتوافق مع العرف المحاسبي ورغبات الداعمين .</a:t>
                      </a:r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/>
                        <a:t>الإدارة المالية </a:t>
                      </a:r>
                      <a:endParaRPr lang="ar-SA" sz="12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000" dirty="0"/>
                        <a:t>2020/2021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400" dirty="0"/>
                        <a:t>30000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66569"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تحويل الحلول والمقترحات الى خطة عمل واعتماد المجلس</a:t>
                      </a:r>
                      <a:r>
                        <a:rPr lang="ar-SA" sz="1200" baseline="0" dirty="0"/>
                        <a:t> لها .</a:t>
                      </a:r>
                      <a:endParaRPr lang="ar-SA" sz="1200" dirty="0"/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الإدارة المالية 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000" dirty="0"/>
                        <a:t>2020/2021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400" dirty="0"/>
                        <a:t>30000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66569"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تنفيذ قرارات المجلس في ما يتعلق بضبط العمليات</a:t>
                      </a:r>
                      <a:r>
                        <a:rPr lang="ar-SA" sz="1200" baseline="0" dirty="0"/>
                        <a:t> المحاسبية .</a:t>
                      </a:r>
                      <a:endParaRPr lang="ar-SA" sz="1200" dirty="0"/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الإدارة المالية </a:t>
                      </a:r>
                    </a:p>
                  </a:txBody>
                  <a:tcPr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000" dirty="0"/>
                        <a:t>2020/2021</a:t>
                      </a:r>
                    </a:p>
                  </a:txBody>
                  <a:tcPr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400" dirty="0"/>
                        <a:t>30000</a:t>
                      </a:r>
                    </a:p>
                  </a:txBody>
                  <a:tcPr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66569"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200" b="0" dirty="0">
                          <a:latin typeface="Microsoft Uighur" pitchFamily="2" charset="-78"/>
                          <a:ea typeface="Calibri"/>
                          <a:cs typeface="Akhbar MT" pitchFamily="2" charset="-78"/>
                        </a:rPr>
                        <a:t>اضافة مبلغ  مالي كمصروفات تشغيلية  ادارية واشعار المتبرعين بذلك وادراج ذلك في سياسة</a:t>
                      </a:r>
                      <a:r>
                        <a:rPr lang="ar-SA" sz="1200" b="0" baseline="0" dirty="0">
                          <a:latin typeface="Microsoft Uighur" pitchFamily="2" charset="-78"/>
                          <a:ea typeface="Calibri"/>
                          <a:cs typeface="Akhbar MT" pitchFamily="2" charset="-78"/>
                        </a:rPr>
                        <a:t> التبرع </a:t>
                      </a:r>
                      <a:endParaRPr lang="en-US" sz="1200" b="0" dirty="0">
                        <a:latin typeface="Microsoft Uighur" pitchFamily="2" charset="-78"/>
                        <a:ea typeface="Calibri"/>
                        <a:cs typeface="Akhbar MT" pitchFamily="2" charset="-78"/>
                      </a:endParaRPr>
                    </a:p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SA" sz="1200" b="0" dirty="0">
                        <a:solidFill>
                          <a:schemeClr val="tx1"/>
                        </a:solidFill>
                        <a:latin typeface="+mn-lt"/>
                        <a:ea typeface="Calibri"/>
                        <a:cs typeface="Akhbar MT" pitchFamily="2" charset="-78"/>
                      </a:endParaRPr>
                    </a:p>
                  </a:txBody>
                  <a:tcPr vert="vert270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تحديد النسبة التشغيلية من الإدارة المالية واعتمادها</a:t>
                      </a:r>
                      <a:r>
                        <a:rPr lang="ar-SA" sz="1200" baseline="0" dirty="0"/>
                        <a:t> من المجلس .</a:t>
                      </a:r>
                      <a:endParaRPr lang="ar-SA" sz="1200" dirty="0"/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/>
                        <a:t>الإدارة المالية </a:t>
                      </a:r>
                      <a:endParaRPr lang="ar-SA" sz="1200" dirty="0"/>
                    </a:p>
                  </a:txBody>
                  <a:tcP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000" dirty="0"/>
                        <a:t>2020/2021</a:t>
                      </a:r>
                    </a:p>
                  </a:txBody>
                  <a:tcP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400" dirty="0"/>
                        <a:t>30000</a:t>
                      </a:r>
                    </a:p>
                  </a:txBody>
                  <a:tcP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366569"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 إضافة النسبة التشغيلية في التكاليف المالية لجميع المشاريع التي يتم تسويقها .</a:t>
                      </a:r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/>
                        <a:t>الإدارة المالية </a:t>
                      </a:r>
                      <a:endParaRPr lang="ar-SA" sz="12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000" dirty="0"/>
                        <a:t>2020/2021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400" dirty="0"/>
                        <a:t>30000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366569"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إضافة تنويه في كل الإعلانات والمطبوعات الى النسبة التشغيلية للجمعية .</a:t>
                      </a:r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الإدارة المالية 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000" dirty="0"/>
                        <a:t>2020/2021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400" dirty="0"/>
                        <a:t>30000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366569"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التنفيذ العملي وتحويل</a:t>
                      </a:r>
                      <a:r>
                        <a:rPr lang="ar-SA" sz="1200" baseline="0" dirty="0"/>
                        <a:t> نسبة التشغيل الى الحساب العام .</a:t>
                      </a:r>
                      <a:endParaRPr lang="ar-SA" sz="1200" dirty="0"/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الإدارة المالية </a:t>
                      </a:r>
                    </a:p>
                  </a:txBody>
                  <a:tcPr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000" dirty="0"/>
                        <a:t>2020/2021</a:t>
                      </a:r>
                    </a:p>
                  </a:txBody>
                  <a:tcPr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400" dirty="0"/>
                        <a:t>30000</a:t>
                      </a:r>
                    </a:p>
                  </a:txBody>
                  <a:tcPr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</a:tbl>
          </a:graphicData>
        </a:graphic>
      </p:graphicFrame>
      <p:graphicFrame>
        <p:nvGraphicFramePr>
          <p:cNvPr id="4" name="جدول 3"/>
          <p:cNvGraphicFramePr>
            <a:graphicFrameLocks noGrp="1"/>
          </p:cNvGraphicFramePr>
          <p:nvPr/>
        </p:nvGraphicFramePr>
        <p:xfrm>
          <a:off x="17585" y="369276"/>
          <a:ext cx="9161584" cy="539443"/>
        </p:xfrm>
        <a:graphic>
          <a:graphicData uri="http://schemas.openxmlformats.org/drawingml/2006/table">
            <a:tbl>
              <a:tblPr rtl="1"/>
              <a:tblGrid>
                <a:gridCol w="91615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39443"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12700" cmpd="sng">
                      <a:solidFill>
                        <a:srgbClr val="C00000"/>
                      </a:solidFill>
                      <a:prstDash val="solid"/>
                    </a:lnL>
                    <a:lnR w="12700" cmpd="sng">
                      <a:solidFill>
                        <a:srgbClr val="C00000"/>
                      </a:solidFill>
                      <a:prstDash val="solid"/>
                    </a:lnR>
                    <a:lnT w="12700" cmpd="sng">
                      <a:solidFill>
                        <a:srgbClr val="C00000"/>
                      </a:solidFill>
                      <a:prstDash val="solid"/>
                    </a:lnT>
                    <a:lnB w="12700" cmpd="sng">
                      <a:solidFill>
                        <a:srgbClr val="C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9923320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جدول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83717612"/>
              </p:ext>
            </p:extLst>
          </p:nvPr>
        </p:nvGraphicFramePr>
        <p:xfrm>
          <a:off x="-1" y="1"/>
          <a:ext cx="9144001" cy="6864454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5858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553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17427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3387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4523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2018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2920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66569">
                <a:tc gridSpan="2">
                  <a:txBody>
                    <a:bodyPr/>
                    <a:lstStyle/>
                    <a:p>
                      <a:pPr rtl="1"/>
                      <a:r>
                        <a:rPr lang="ar-SA" sz="1400" dirty="0">
                          <a:solidFill>
                            <a:schemeClr val="tx1"/>
                          </a:solidFill>
                        </a:rPr>
                        <a:t>الهدف الاستراتيجي</a:t>
                      </a:r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600" b="0" dirty="0">
                          <a:solidFill>
                            <a:schemeClr val="tx1"/>
                          </a:solidFill>
                          <a:latin typeface="ae_AlMohanad" pitchFamily="18" charset="-78"/>
                          <a:cs typeface="Akhbar MT" pitchFamily="2" charset="-78"/>
                        </a:rPr>
                        <a:t>زيادة  الايرادات المالية  للجمعية بنسبة  70%</a:t>
                      </a:r>
                      <a:r>
                        <a:rPr lang="ar-SA" sz="1600" b="0" baseline="0" dirty="0">
                          <a:solidFill>
                            <a:schemeClr val="tx1"/>
                          </a:solidFill>
                          <a:latin typeface="ae_AlMohanad" pitchFamily="18" charset="-78"/>
                          <a:cs typeface="Akhbar MT" pitchFamily="2" charset="-78"/>
                        </a:rPr>
                        <a:t> .</a:t>
                      </a:r>
                      <a:endParaRPr lang="ar-SA" sz="1600" b="0" dirty="0">
                        <a:solidFill>
                          <a:schemeClr val="tx1"/>
                        </a:solidFill>
                        <a:latin typeface="ae_AlMohanad" pitchFamily="18" charset="-78"/>
                        <a:cs typeface="Akhbar MT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400" dirty="0">
                          <a:solidFill>
                            <a:schemeClr val="tx1"/>
                          </a:solidFill>
                        </a:rPr>
                        <a:t>المجال </a:t>
                      </a:r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rtl="1"/>
                      <a:r>
                        <a:rPr lang="ar-SA" dirty="0">
                          <a:solidFill>
                            <a:schemeClr val="tx1"/>
                          </a:solidFill>
                        </a:rPr>
                        <a:t>الاستدامة المالية</a:t>
                      </a: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2150">
                <a:tc>
                  <a:txBody>
                    <a:bodyPr/>
                    <a:lstStyle/>
                    <a:p>
                      <a:pPr rtl="1"/>
                      <a:r>
                        <a:rPr lang="ar-SA" sz="1200" dirty="0"/>
                        <a:t>الهدف التشغيلي</a:t>
                      </a:r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400" dirty="0"/>
                        <a:t>المبادرة</a:t>
                      </a:r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400" dirty="0"/>
                        <a:t>الاجراءات </a:t>
                      </a:r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400" dirty="0"/>
                        <a:t>المنفذ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400" dirty="0"/>
                        <a:t>التنفيذ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400" dirty="0"/>
                        <a:t>التكلفة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400" dirty="0"/>
                        <a:t>ملاحظات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6569">
                <a:tc rowSpan="16"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800" b="0" dirty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Akhbar MT" pitchFamily="2" charset="-78"/>
                        </a:rPr>
                        <a:t>تحقيق رضا المتبرعين والداعمين والمانحين 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+mn-lt"/>
                        <a:ea typeface="Calibri"/>
                        <a:cs typeface="Akhbar MT" pitchFamily="2" charset="-78"/>
                      </a:endParaRPr>
                    </a:p>
                  </a:txBody>
                  <a:tcPr vert="vert270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algn="ctr"/>
                      <a:r>
                        <a:rPr lang="ar-SA" sz="1100" dirty="0">
                          <a:solidFill>
                            <a:schemeClr val="tx1"/>
                          </a:solidFill>
                          <a:cs typeface="Akhbar MT" pitchFamily="2" charset="-78"/>
                        </a:rPr>
                        <a:t> تسليم القوائم المالية والتقرير الربعية الى المتبرعين والمانحين .</a:t>
                      </a:r>
                      <a:endParaRPr lang="en-US" sz="1100" dirty="0">
                        <a:solidFill>
                          <a:schemeClr val="tx1"/>
                        </a:solidFill>
                        <a:cs typeface="Akhbar MT" pitchFamily="2" charset="-78"/>
                      </a:endParaRPr>
                    </a:p>
                    <a:p>
                      <a:pPr marL="0" marR="0" indent="0" algn="ctr" defTabSz="914400" rtl="1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dirty="0">
                        <a:solidFill>
                          <a:schemeClr val="tx1"/>
                        </a:solidFill>
                        <a:latin typeface="+mn-lt"/>
                        <a:ea typeface="Calibri"/>
                        <a:cs typeface="Akhbar MT" pitchFamily="2" charset="-78"/>
                      </a:endParaRPr>
                    </a:p>
                  </a:txBody>
                  <a:tcPr vert="vert270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حصر المتبرعين للجمعية وتحديد وسائل التواصل بهم .</a:t>
                      </a:r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تنمية الموارد المالية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000" dirty="0"/>
                        <a:t>2020/2021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400" dirty="0"/>
                        <a:t>30000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6569"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انشاء قوائم بوسائل</a:t>
                      </a:r>
                      <a:r>
                        <a:rPr lang="ar-SA" sz="1200" baseline="0" dirty="0"/>
                        <a:t> التواصل مع الداعمين تمهيدا لإرسال التقارير المالية وغيرها.</a:t>
                      </a:r>
                      <a:endParaRPr lang="ar-SA" sz="1200" dirty="0"/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تنمية الموارد المالية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000" dirty="0"/>
                        <a:t>2020/2021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400" dirty="0"/>
                        <a:t>30000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6569"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200" dirty="0"/>
                        <a:t>ارسال القوائم المالية للمتبرعين والداعمين بشكل فصلي .</a:t>
                      </a:r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تنمية الموارد المالية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000" dirty="0"/>
                        <a:t>2020/2021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400" dirty="0"/>
                        <a:t>30000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6569"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قياس النتائج والاثار من المتبرعين بناء على رفع التقارير المالية وغيرها .</a:t>
                      </a:r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تنمية الموارد المالية</a:t>
                      </a:r>
                    </a:p>
                  </a:txBody>
                  <a:tcPr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000" dirty="0"/>
                        <a:t>2020/2021</a:t>
                      </a:r>
                    </a:p>
                  </a:txBody>
                  <a:tcPr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400" dirty="0"/>
                        <a:t>30000</a:t>
                      </a:r>
                    </a:p>
                  </a:txBody>
                  <a:tcPr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6569"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1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Akhbar MT" pitchFamily="2" charset="-78"/>
                        </a:rPr>
                        <a:t>رفع التقارير النهائي للمتبرعين  والمانحين</a:t>
                      </a:r>
                      <a:r>
                        <a:rPr lang="ar-SA" sz="1100" b="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Akhbar MT" pitchFamily="2" charset="-78"/>
                        </a:rPr>
                        <a:t> ( نسخة مقروءة ونسخة مرئية ) .</a:t>
                      </a:r>
                      <a:endParaRPr lang="en-US" sz="11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Akhbar MT" pitchFamily="2" charset="-78"/>
                      </a:endParaRPr>
                    </a:p>
                    <a:p>
                      <a:pPr marL="0" marR="0" lvl="0" indent="0" algn="ctr" defTabSz="914400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Akhbar MT" pitchFamily="2" charset="-78"/>
                      </a:endParaRPr>
                    </a:p>
                  </a:txBody>
                  <a:tcPr vert="vert270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حصر المتبرعين للجمعية وتحديد وسائل التواصل بهم .</a:t>
                      </a:r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تنمية الموارد المالية</a:t>
                      </a:r>
                    </a:p>
                  </a:txBody>
                  <a:tcP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000" dirty="0"/>
                        <a:t>2020/2021</a:t>
                      </a:r>
                    </a:p>
                  </a:txBody>
                  <a:tcP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400" dirty="0"/>
                        <a:t>30000</a:t>
                      </a:r>
                    </a:p>
                  </a:txBody>
                  <a:tcP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6569"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انشاء قوائم بوسائل</a:t>
                      </a:r>
                      <a:r>
                        <a:rPr lang="ar-SA" sz="1200" baseline="0" dirty="0"/>
                        <a:t> التواصل مع الداعمين تمهيدا لإرسال تقارير الإنجازات وغيرها.</a:t>
                      </a:r>
                      <a:endParaRPr lang="ar-SA" sz="1200" dirty="0"/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تنمية الموارد المالية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000" dirty="0"/>
                        <a:t>2020/2021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400" dirty="0"/>
                        <a:t>30000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6569"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200" dirty="0"/>
                        <a:t>ارسال التقارير للمتبرعين والداعمين بشكل فصلي ( ورقي – الكتروني )  .</a:t>
                      </a:r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تنمية الموارد المالية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000" dirty="0"/>
                        <a:t>2020/2021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400" dirty="0"/>
                        <a:t>30000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66569"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قياس النتائج والاثار من المتبرعين بناء على رفع التقارير  وغيرها .</a:t>
                      </a:r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تنمية الموارد المالية</a:t>
                      </a:r>
                    </a:p>
                  </a:txBody>
                  <a:tcPr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000" dirty="0"/>
                        <a:t>2020/2021</a:t>
                      </a:r>
                    </a:p>
                  </a:txBody>
                  <a:tcPr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400" dirty="0"/>
                        <a:t>30000</a:t>
                      </a:r>
                    </a:p>
                  </a:txBody>
                  <a:tcPr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66569"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2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Akhbar MT" pitchFamily="2" charset="-78"/>
                        </a:rPr>
                        <a:t>تكريم المتبرعين والمانحين  في الفعاليات  الخاصة بالجمعية  .</a:t>
                      </a:r>
                      <a:endParaRPr lang="en-US" sz="12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Akhbar MT" pitchFamily="2" charset="-78"/>
                      </a:endParaRPr>
                    </a:p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Akhbar MT" pitchFamily="2" charset="-78"/>
                      </a:endParaRPr>
                    </a:p>
                  </a:txBody>
                  <a:tcPr vert="vert270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 وضع معايير للمكرمين في الاحتفالات  من المتبرعين وطريقة تكريمهم</a:t>
                      </a:r>
                      <a:r>
                        <a:rPr lang="ar-SA" sz="1200" baseline="0" dirty="0"/>
                        <a:t> .</a:t>
                      </a:r>
                      <a:endParaRPr lang="ar-SA" sz="1200" dirty="0"/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تنمية الموارد المالية</a:t>
                      </a:r>
                    </a:p>
                    <a:p>
                      <a:pPr algn="ctr" rtl="1"/>
                      <a:r>
                        <a:rPr lang="ar-SA" sz="1200" dirty="0"/>
                        <a:t>المدير التنفيذي </a:t>
                      </a:r>
                    </a:p>
                  </a:txBody>
                  <a:tcP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000" dirty="0"/>
                        <a:t>2020/2021</a:t>
                      </a:r>
                    </a:p>
                  </a:txBody>
                  <a:tcP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400" dirty="0"/>
                        <a:t>30000</a:t>
                      </a:r>
                    </a:p>
                  </a:txBody>
                  <a:tcP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66569"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اعداد</a:t>
                      </a:r>
                      <a:r>
                        <a:rPr lang="ar-SA" sz="1200" baseline="0" dirty="0"/>
                        <a:t> قائمة بالمتبرعين المزمع تكريمهم في الجمعية .</a:t>
                      </a:r>
                      <a:endParaRPr lang="ar-SA" sz="1200" dirty="0"/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تنمية الموارد المالية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000" dirty="0"/>
                        <a:t>2020/2021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400" dirty="0"/>
                        <a:t>30000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66569"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تحديد موعد التكريم </a:t>
                      </a:r>
                      <a:r>
                        <a:rPr lang="ar-SA" sz="1200" baseline="0" dirty="0"/>
                        <a:t> والتواصل مع المكرمين من المتبرعين .</a:t>
                      </a:r>
                      <a:endParaRPr lang="ar-SA" sz="1200" dirty="0"/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تنمية الموارد المالية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000" dirty="0"/>
                        <a:t>2020/2021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400" dirty="0"/>
                        <a:t>30000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66569"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تنفيذ الفعالية وتكريم المتبرعين للجمعية .</a:t>
                      </a:r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تنمية الموارد المالية</a:t>
                      </a:r>
                    </a:p>
                  </a:txBody>
                  <a:tcPr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000" dirty="0"/>
                        <a:t>2020/2021</a:t>
                      </a:r>
                    </a:p>
                  </a:txBody>
                  <a:tcPr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400" dirty="0"/>
                        <a:t>30000</a:t>
                      </a:r>
                    </a:p>
                  </a:txBody>
                  <a:tcPr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66569"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2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Akhbar MT" pitchFamily="2" charset="-78"/>
                        </a:rPr>
                        <a:t>توثيق المشاريع  بمموليها  ورفعها  الى  المتبرعين والداعمين </a:t>
                      </a:r>
                    </a:p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SA" sz="1200" b="0" dirty="0">
                        <a:solidFill>
                          <a:schemeClr val="tx1"/>
                        </a:solidFill>
                        <a:latin typeface="+mn-lt"/>
                        <a:ea typeface="Calibri"/>
                        <a:cs typeface="Akhbar MT" pitchFamily="2" charset="-78"/>
                      </a:endParaRPr>
                    </a:p>
                  </a:txBody>
                  <a:tcPr vert="vert270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 وضع معايير  للمشاريع التي يتم توثيقها بأسماء المتبرعين والمانحين </a:t>
                      </a:r>
                      <a:r>
                        <a:rPr lang="ar-SA" sz="1200" baseline="0" dirty="0"/>
                        <a:t>.</a:t>
                      </a:r>
                      <a:endParaRPr lang="ar-SA" sz="1200" dirty="0"/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تنمية الموارد المالية</a:t>
                      </a:r>
                    </a:p>
                  </a:txBody>
                  <a:tcP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000" dirty="0"/>
                        <a:t>2020/2021</a:t>
                      </a:r>
                    </a:p>
                  </a:txBody>
                  <a:tcP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400" dirty="0"/>
                        <a:t>30000</a:t>
                      </a:r>
                    </a:p>
                  </a:txBody>
                  <a:tcP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366569"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اعتماد الالية لتوثيق المشاريع بأسماء المانحين من مجلس</a:t>
                      </a:r>
                      <a:r>
                        <a:rPr lang="ar-SA" sz="1200" baseline="0" dirty="0"/>
                        <a:t> الإدارة </a:t>
                      </a:r>
                      <a:endParaRPr lang="ar-SA" sz="1200" dirty="0"/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تنمية الموارد المالية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000" dirty="0"/>
                        <a:t>2020/2021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400" dirty="0"/>
                        <a:t>30000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366569"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التنفيذ </a:t>
                      </a:r>
                      <a:r>
                        <a:rPr lang="ar-SA" sz="1200" dirty="0" err="1"/>
                        <a:t>للالية</a:t>
                      </a:r>
                      <a:r>
                        <a:rPr lang="ar-SA" sz="1200" dirty="0"/>
                        <a:t>  المعتمدة للتوثيق وطريقة التوثيق .</a:t>
                      </a:r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تنمية الموارد المالية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000" dirty="0"/>
                        <a:t>2020/2021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400" dirty="0"/>
                        <a:t>30000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366569"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اعتماد الية </a:t>
                      </a:r>
                      <a:r>
                        <a:rPr lang="ar-SA" sz="1200" dirty="0" err="1"/>
                        <a:t>لاخذ</a:t>
                      </a:r>
                      <a:r>
                        <a:rPr lang="ar-SA" sz="1200" dirty="0"/>
                        <a:t> وجهات نظر المتبرعين في المشاريع المتبرع لها .</a:t>
                      </a:r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تنمية الموارد المالية</a:t>
                      </a:r>
                    </a:p>
                  </a:txBody>
                  <a:tcPr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000" dirty="0"/>
                        <a:t>2020/2021</a:t>
                      </a:r>
                    </a:p>
                  </a:txBody>
                  <a:tcPr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400" dirty="0"/>
                        <a:t>30000</a:t>
                      </a:r>
                    </a:p>
                  </a:txBody>
                  <a:tcPr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</a:tbl>
          </a:graphicData>
        </a:graphic>
      </p:graphicFrame>
      <p:graphicFrame>
        <p:nvGraphicFramePr>
          <p:cNvPr id="4" name="جدول 3"/>
          <p:cNvGraphicFramePr>
            <a:graphicFrameLocks noGrp="1"/>
          </p:cNvGraphicFramePr>
          <p:nvPr/>
        </p:nvGraphicFramePr>
        <p:xfrm>
          <a:off x="17585" y="369276"/>
          <a:ext cx="9161584" cy="539443"/>
        </p:xfrm>
        <a:graphic>
          <a:graphicData uri="http://schemas.openxmlformats.org/drawingml/2006/table">
            <a:tbl>
              <a:tblPr rtl="1"/>
              <a:tblGrid>
                <a:gridCol w="91615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39443"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12700" cmpd="sng">
                      <a:solidFill>
                        <a:srgbClr val="C00000"/>
                      </a:solidFill>
                      <a:prstDash val="solid"/>
                    </a:lnL>
                    <a:lnR w="12700" cmpd="sng">
                      <a:solidFill>
                        <a:srgbClr val="C00000"/>
                      </a:solidFill>
                      <a:prstDash val="solid"/>
                    </a:lnR>
                    <a:lnT w="12700" cmpd="sng">
                      <a:solidFill>
                        <a:srgbClr val="C00000"/>
                      </a:solidFill>
                      <a:prstDash val="solid"/>
                    </a:lnT>
                    <a:lnB w="12700" cmpd="sng">
                      <a:solidFill>
                        <a:srgbClr val="C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7517639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جدول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4075787"/>
              </p:ext>
            </p:extLst>
          </p:nvPr>
        </p:nvGraphicFramePr>
        <p:xfrm>
          <a:off x="-1" y="2"/>
          <a:ext cx="9144001" cy="6781858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5858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553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17427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3387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4523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2018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2920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450570">
                <a:tc gridSpan="2">
                  <a:txBody>
                    <a:bodyPr/>
                    <a:lstStyle/>
                    <a:p>
                      <a:pPr rtl="1"/>
                      <a:r>
                        <a:rPr lang="ar-SA" sz="1400" dirty="0">
                          <a:solidFill>
                            <a:schemeClr val="tx1"/>
                          </a:solidFill>
                        </a:rPr>
                        <a:t>الهدف الاستراتيجي</a:t>
                      </a:r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600" b="0" dirty="0">
                          <a:solidFill>
                            <a:schemeClr val="tx1"/>
                          </a:solidFill>
                          <a:latin typeface="ae_AlMohanad" pitchFamily="18" charset="-78"/>
                          <a:cs typeface="Akhbar MT" pitchFamily="2" charset="-78"/>
                        </a:rPr>
                        <a:t>زيادة  الايرادات المالية  للجمعية بنسبة  70%</a:t>
                      </a:r>
                      <a:r>
                        <a:rPr lang="ar-SA" sz="1600" b="0" baseline="0" dirty="0">
                          <a:solidFill>
                            <a:schemeClr val="tx1"/>
                          </a:solidFill>
                          <a:latin typeface="ae_AlMohanad" pitchFamily="18" charset="-78"/>
                          <a:cs typeface="Akhbar MT" pitchFamily="2" charset="-78"/>
                        </a:rPr>
                        <a:t> .</a:t>
                      </a:r>
                      <a:endParaRPr lang="ar-SA" sz="1600" b="0" dirty="0">
                        <a:solidFill>
                          <a:schemeClr val="tx1"/>
                        </a:solidFill>
                        <a:latin typeface="ae_AlMohanad" pitchFamily="18" charset="-78"/>
                        <a:cs typeface="Akhbar MT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400" dirty="0">
                          <a:solidFill>
                            <a:schemeClr val="tx1"/>
                          </a:solidFill>
                        </a:rPr>
                        <a:t>المجال </a:t>
                      </a:r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rtl="1"/>
                      <a:r>
                        <a:rPr lang="ar-SA" dirty="0">
                          <a:solidFill>
                            <a:schemeClr val="tx1"/>
                          </a:solidFill>
                        </a:rPr>
                        <a:t>الاستدامة المالية</a:t>
                      </a: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66387">
                <a:tc>
                  <a:txBody>
                    <a:bodyPr/>
                    <a:lstStyle/>
                    <a:p>
                      <a:pPr rtl="1"/>
                      <a:r>
                        <a:rPr lang="ar-SA" sz="1200" dirty="0"/>
                        <a:t>الهدف التشغيلي</a:t>
                      </a:r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400" dirty="0"/>
                        <a:t>المبادرة</a:t>
                      </a:r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400" dirty="0"/>
                        <a:t>الاجراءات </a:t>
                      </a:r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400" dirty="0"/>
                        <a:t>المنفذ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400" dirty="0"/>
                        <a:t>التنفيذ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400" dirty="0"/>
                        <a:t>التكلفة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400" dirty="0"/>
                        <a:t>ملاحظات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1970">
                <a:tc rowSpan="12"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800" b="0" dirty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Akhbar MT" pitchFamily="2" charset="-78"/>
                        </a:rPr>
                        <a:t>تطوير الاليات التسويقية  </a:t>
                      </a:r>
                      <a:r>
                        <a:rPr lang="ar-SA" sz="1800" b="0" baseline="0" dirty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Akhbar MT" pitchFamily="2" charset="-78"/>
                        </a:rPr>
                        <a:t>لزيادة الموارد  المالية 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+mn-lt"/>
                        <a:ea typeface="Calibri"/>
                        <a:cs typeface="Akhbar MT" pitchFamily="2" charset="-78"/>
                      </a:endParaRPr>
                    </a:p>
                  </a:txBody>
                  <a:tcPr vert="vert270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100" b="0" dirty="0">
                          <a:solidFill>
                            <a:schemeClr val="tx1"/>
                          </a:solidFill>
                          <a:cs typeface="Akhbar MT" pitchFamily="2" charset="-78"/>
                        </a:rPr>
                        <a:t>بناء خطة تسويقية </a:t>
                      </a:r>
                      <a:r>
                        <a:rPr lang="ar-SA" sz="1100" b="0" baseline="0" dirty="0">
                          <a:solidFill>
                            <a:schemeClr val="tx1"/>
                          </a:solidFill>
                          <a:cs typeface="Akhbar MT" pitchFamily="2" charset="-78"/>
                        </a:rPr>
                        <a:t> لتنمية الموارد المالية في الجمعية . </a:t>
                      </a:r>
                      <a:endParaRPr lang="en-US" sz="1100" b="0" dirty="0">
                        <a:solidFill>
                          <a:schemeClr val="tx1"/>
                        </a:solidFill>
                        <a:cs typeface="Akhbar MT" pitchFamily="2" charset="-78"/>
                      </a:endParaRPr>
                    </a:p>
                    <a:p>
                      <a:pPr marL="0" marR="0" indent="0" algn="ctr" defTabSz="914400" rtl="1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dirty="0">
                        <a:solidFill>
                          <a:schemeClr val="tx1"/>
                        </a:solidFill>
                        <a:latin typeface="+mn-lt"/>
                        <a:ea typeface="Calibri"/>
                        <a:cs typeface="Akhbar MT" pitchFamily="2" charset="-78"/>
                      </a:endParaRPr>
                    </a:p>
                  </a:txBody>
                  <a:tcPr vert="vert270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اخذ </a:t>
                      </a:r>
                      <a:r>
                        <a:rPr lang="ar-SA" sz="1200" baseline="0" dirty="0"/>
                        <a:t> عروض أسعار من مراكز تدريبية لبناء خطة تسويقية لتنمية الموارد .</a:t>
                      </a:r>
                      <a:endParaRPr lang="ar-SA" sz="1200" dirty="0"/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تنمية الموارد المالية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000" dirty="0"/>
                        <a:t>2020/2021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400" dirty="0"/>
                        <a:t>30000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0570"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مقارنة عروض الأسعار واعتماد</a:t>
                      </a:r>
                      <a:r>
                        <a:rPr lang="ar-SA" sz="1200" baseline="0" dirty="0"/>
                        <a:t> العرض المناسب </a:t>
                      </a:r>
                      <a:endParaRPr lang="ar-SA" sz="1200" dirty="0"/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تنمية الموارد المالية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000" dirty="0"/>
                        <a:t>2020/2021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400" dirty="0"/>
                        <a:t>30000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0570"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التعاقد مع المركز وبناء الخطة التسويقية</a:t>
                      </a:r>
                      <a:r>
                        <a:rPr lang="ar-SA" sz="1200" baseline="0" dirty="0"/>
                        <a:t> لتنمية الموارد المالية للجمعية </a:t>
                      </a:r>
                      <a:endParaRPr lang="ar-SA" sz="1200" dirty="0"/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تنمية الموارد المالية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000" dirty="0"/>
                        <a:t>2020/2021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400" dirty="0"/>
                        <a:t>30000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61970"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الانتهاء من بناء الخطة التسويقية واعتمادها من الإدارة التنفيذية والمجلس .</a:t>
                      </a:r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تنمية الموارد المالية</a:t>
                      </a:r>
                    </a:p>
                  </a:txBody>
                  <a:tcPr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000" dirty="0"/>
                        <a:t>2020/2021</a:t>
                      </a:r>
                    </a:p>
                  </a:txBody>
                  <a:tcPr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400" dirty="0"/>
                        <a:t>30000</a:t>
                      </a:r>
                    </a:p>
                  </a:txBody>
                  <a:tcPr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50570"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100" b="0" dirty="0">
                          <a:solidFill>
                            <a:schemeClr val="tx1"/>
                          </a:solidFill>
                          <a:latin typeface="Microsoft Uighur" pitchFamily="2" charset="-78"/>
                          <a:ea typeface="Calibri"/>
                          <a:cs typeface="Akhbar MT" pitchFamily="2" charset="-78"/>
                        </a:rPr>
                        <a:t>استقبال التبرعات </a:t>
                      </a:r>
                      <a:r>
                        <a:rPr lang="ar-SA" sz="1100" b="0" baseline="0" dirty="0">
                          <a:solidFill>
                            <a:schemeClr val="tx1"/>
                          </a:solidFill>
                          <a:latin typeface="Microsoft Uighur" pitchFamily="2" charset="-78"/>
                          <a:ea typeface="Calibri"/>
                          <a:cs typeface="Akhbar MT" pitchFamily="2" charset="-78"/>
                        </a:rPr>
                        <a:t> في مبنى الجمعية  يدويا واجهزة الصراف </a:t>
                      </a:r>
                    </a:p>
                    <a:p>
                      <a:pPr marL="0" marR="0" lvl="0" indent="0" algn="ctr" defTabSz="914400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Akhbar MT" pitchFamily="2" charset="-78"/>
                      </a:endParaRPr>
                    </a:p>
                  </a:txBody>
                  <a:tcPr vert="vert270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200" dirty="0"/>
                        <a:t>تحديد</a:t>
                      </a:r>
                      <a:r>
                        <a:rPr lang="ar-SA" sz="1200" baseline="0" dirty="0"/>
                        <a:t> الأماكن التي يمكن ان يتم استقبال التبرعات فيها </a:t>
                      </a:r>
                      <a:r>
                        <a:rPr lang="ar-SA" sz="500" baseline="0" dirty="0"/>
                        <a:t>( المقر – الفروع – حفظ النعمة – المستودع - ..)</a:t>
                      </a:r>
                      <a:r>
                        <a:rPr lang="ar-SA" sz="1200" baseline="0" dirty="0"/>
                        <a:t> </a:t>
                      </a:r>
                      <a:endParaRPr lang="ar-SA" sz="1200" dirty="0"/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تنمية الموارد المالية</a:t>
                      </a:r>
                    </a:p>
                  </a:txBody>
                  <a:tcP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000" dirty="0"/>
                        <a:t>2020/2021</a:t>
                      </a:r>
                    </a:p>
                  </a:txBody>
                  <a:tcP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400" dirty="0"/>
                        <a:t>30000</a:t>
                      </a:r>
                    </a:p>
                  </a:txBody>
                  <a:tcP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50570"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تجهيز</a:t>
                      </a:r>
                      <a:r>
                        <a:rPr lang="ar-SA" sz="1200" baseline="0" dirty="0"/>
                        <a:t> المتطلبات </a:t>
                      </a:r>
                      <a:r>
                        <a:rPr lang="ar-SA" sz="1200" baseline="0" dirty="0" err="1"/>
                        <a:t>لادخال</a:t>
                      </a:r>
                      <a:r>
                        <a:rPr lang="ar-SA" sz="1200" baseline="0" dirty="0"/>
                        <a:t> خطوط لشبكة الصراف .</a:t>
                      </a:r>
                      <a:endParaRPr lang="ar-SA" sz="1200" dirty="0"/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تنمية الموارد المالية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000" dirty="0"/>
                        <a:t>2020/2021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400" dirty="0"/>
                        <a:t>30000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65941"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تجهيز أماكن استقبال التبرعات</a:t>
                      </a:r>
                      <a:r>
                        <a:rPr lang="ar-SA" sz="1200" baseline="0" dirty="0"/>
                        <a:t> بكل الاحتياجات .</a:t>
                      </a:r>
                      <a:endParaRPr lang="ar-SA" sz="1200" dirty="0"/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الإدارة المالية 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000" dirty="0"/>
                        <a:t>2020/2021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400" dirty="0"/>
                        <a:t>30000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50570"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البدء باستقبال</a:t>
                      </a:r>
                      <a:r>
                        <a:rPr lang="ar-SA" sz="1200" baseline="0" dirty="0"/>
                        <a:t> التبرعات وإعلان مناطق استقبال التبرعات في ادبيات الجمعية ومواقعها الرسمية .</a:t>
                      </a:r>
                      <a:endParaRPr lang="ar-SA" sz="1200" dirty="0"/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تنمية الموارد المالية</a:t>
                      </a:r>
                    </a:p>
                    <a:p>
                      <a:pPr algn="ctr" rtl="1"/>
                      <a:r>
                        <a:rPr lang="ar-SA" sz="1200" dirty="0"/>
                        <a:t>العلاقات والاعلام </a:t>
                      </a:r>
                    </a:p>
                  </a:txBody>
                  <a:tcPr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000" dirty="0"/>
                        <a:t>2020/2021</a:t>
                      </a:r>
                    </a:p>
                  </a:txBody>
                  <a:tcPr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400" dirty="0"/>
                        <a:t>30000</a:t>
                      </a:r>
                    </a:p>
                  </a:txBody>
                  <a:tcPr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50570"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algn="ctr"/>
                      <a:r>
                        <a:rPr lang="ar-SA" sz="1100" dirty="0">
                          <a:solidFill>
                            <a:schemeClr val="tx1"/>
                          </a:solidFill>
                          <a:cs typeface="Akhbar MT" pitchFamily="2" charset="-78"/>
                        </a:rPr>
                        <a:t>استهداف</a:t>
                      </a:r>
                      <a:r>
                        <a:rPr lang="ar-SA" sz="1100" baseline="0" dirty="0">
                          <a:solidFill>
                            <a:schemeClr val="tx1"/>
                          </a:solidFill>
                          <a:cs typeface="Akhbar MT" pitchFamily="2" charset="-78"/>
                        </a:rPr>
                        <a:t> المراكز </a:t>
                      </a:r>
                      <a:r>
                        <a:rPr lang="ar-SA" sz="1100" baseline="0" dirty="0" err="1">
                          <a:solidFill>
                            <a:schemeClr val="tx1"/>
                          </a:solidFill>
                          <a:cs typeface="Akhbar MT" pitchFamily="2" charset="-78"/>
                        </a:rPr>
                        <a:t>التارية</a:t>
                      </a:r>
                      <a:r>
                        <a:rPr lang="ar-SA" sz="1100" baseline="0" dirty="0">
                          <a:solidFill>
                            <a:schemeClr val="tx1"/>
                          </a:solidFill>
                          <a:cs typeface="Akhbar MT" pitchFamily="2" charset="-78"/>
                        </a:rPr>
                        <a:t> للتبرع ببواقي الهلل لصالح الجمعية( </a:t>
                      </a:r>
                      <a:r>
                        <a:rPr lang="ar-SA" sz="1100" baseline="0" dirty="0" err="1">
                          <a:solidFill>
                            <a:schemeClr val="tx1"/>
                          </a:solidFill>
                          <a:cs typeface="Akhbar MT" pitchFamily="2" charset="-78"/>
                        </a:rPr>
                        <a:t>التموينات</a:t>
                      </a:r>
                      <a:r>
                        <a:rPr lang="ar-SA" sz="1100" baseline="0" dirty="0">
                          <a:solidFill>
                            <a:schemeClr val="tx1"/>
                          </a:solidFill>
                          <a:cs typeface="Akhbar MT" pitchFamily="2" charset="-78"/>
                        </a:rPr>
                        <a:t> – الصيدليات – المراكز التجارية - ....الخ ) . </a:t>
                      </a:r>
                    </a:p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Akhbar MT" pitchFamily="2" charset="-78"/>
                      </a:endParaRPr>
                    </a:p>
                  </a:txBody>
                  <a:tcPr vert="vert270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اعداد قائمة بالجهات التي يمكن الاستفادة منها في جمع بواقي الهلل .</a:t>
                      </a:r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تنمية الموارد المالية</a:t>
                      </a:r>
                    </a:p>
                    <a:p>
                      <a:pPr algn="ctr" rtl="1"/>
                      <a:r>
                        <a:rPr lang="ar-SA" sz="1200" dirty="0"/>
                        <a:t>العلاقات</a:t>
                      </a:r>
                      <a:r>
                        <a:rPr lang="ar-SA" sz="1200" baseline="0" dirty="0"/>
                        <a:t> والاعلام</a:t>
                      </a:r>
                      <a:endParaRPr lang="ar-SA" sz="1200" dirty="0"/>
                    </a:p>
                  </a:txBody>
                  <a:tcP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000" dirty="0"/>
                        <a:t>2020/2021</a:t>
                      </a:r>
                    </a:p>
                  </a:txBody>
                  <a:tcP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400" dirty="0"/>
                        <a:t>30000</a:t>
                      </a:r>
                    </a:p>
                  </a:txBody>
                  <a:tcP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50570"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تجميع قاعدة بيانات عن الجهات المستهدفة لجمع بواقي الهلل .</a:t>
                      </a:r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تنمية الموارد المالية</a:t>
                      </a:r>
                    </a:p>
                    <a:p>
                      <a:pPr algn="ctr" rtl="1"/>
                      <a:r>
                        <a:rPr lang="ar-SA" sz="1200" dirty="0"/>
                        <a:t>العلاقات والاعلام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000" dirty="0"/>
                        <a:t>2020/2021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400" dirty="0"/>
                        <a:t>30000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50570"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وضع جدول تنفيذي لزيارة الجهات</a:t>
                      </a:r>
                      <a:r>
                        <a:rPr lang="ar-SA" sz="1200" baseline="0" dirty="0"/>
                        <a:t> المستهدفة من جمع بواقي الهلل</a:t>
                      </a:r>
                      <a:endParaRPr lang="ar-SA" sz="1200" dirty="0"/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تنمية الموارد المالية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000" dirty="0"/>
                        <a:t>2020/2021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400" dirty="0"/>
                        <a:t>30000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450570"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توقيع عقود شراكات مع الجهات التي رحبت</a:t>
                      </a:r>
                      <a:r>
                        <a:rPr lang="ar-SA" sz="1200" baseline="0" dirty="0"/>
                        <a:t> بالفكرة وأبدت استعدادها .</a:t>
                      </a:r>
                      <a:endParaRPr lang="ar-SA" sz="1200" dirty="0"/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تنمية الموارد المالية</a:t>
                      </a:r>
                    </a:p>
                  </a:txBody>
                  <a:tcPr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000" dirty="0"/>
                        <a:t>2020/2021</a:t>
                      </a:r>
                    </a:p>
                  </a:txBody>
                  <a:tcPr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400" dirty="0"/>
                        <a:t>30000</a:t>
                      </a:r>
                    </a:p>
                  </a:txBody>
                  <a:tcPr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  <p:graphicFrame>
        <p:nvGraphicFramePr>
          <p:cNvPr id="4" name="جدول 3"/>
          <p:cNvGraphicFramePr>
            <a:graphicFrameLocks noGrp="1"/>
          </p:cNvGraphicFramePr>
          <p:nvPr/>
        </p:nvGraphicFramePr>
        <p:xfrm>
          <a:off x="17585" y="369276"/>
          <a:ext cx="9161584" cy="539443"/>
        </p:xfrm>
        <a:graphic>
          <a:graphicData uri="http://schemas.openxmlformats.org/drawingml/2006/table">
            <a:tbl>
              <a:tblPr rtl="1"/>
              <a:tblGrid>
                <a:gridCol w="91615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39443"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12700" cmpd="sng">
                      <a:solidFill>
                        <a:srgbClr val="C00000"/>
                      </a:solidFill>
                      <a:prstDash val="solid"/>
                    </a:lnL>
                    <a:lnR w="12700" cmpd="sng">
                      <a:solidFill>
                        <a:srgbClr val="C00000"/>
                      </a:solidFill>
                      <a:prstDash val="solid"/>
                    </a:lnR>
                    <a:lnT w="12700" cmpd="sng">
                      <a:solidFill>
                        <a:srgbClr val="C00000"/>
                      </a:solidFill>
                      <a:prstDash val="solid"/>
                    </a:lnT>
                    <a:lnB w="12700" cmpd="sng">
                      <a:solidFill>
                        <a:srgbClr val="C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9014516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جدول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64622105"/>
              </p:ext>
            </p:extLst>
          </p:nvPr>
        </p:nvGraphicFramePr>
        <p:xfrm>
          <a:off x="-1" y="2"/>
          <a:ext cx="9144001" cy="6891147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5858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553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17427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3387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4523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2018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2920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450570">
                <a:tc gridSpan="2">
                  <a:txBody>
                    <a:bodyPr/>
                    <a:lstStyle/>
                    <a:p>
                      <a:pPr rtl="1"/>
                      <a:r>
                        <a:rPr lang="ar-SA" sz="1400" dirty="0">
                          <a:solidFill>
                            <a:schemeClr val="tx1"/>
                          </a:solidFill>
                        </a:rPr>
                        <a:t>الهدف الاستراتيجي</a:t>
                      </a:r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600" b="0" dirty="0">
                          <a:solidFill>
                            <a:schemeClr val="tx1"/>
                          </a:solidFill>
                          <a:latin typeface="ae_AlMohanad" pitchFamily="18" charset="-78"/>
                          <a:cs typeface="Akhbar MT" pitchFamily="2" charset="-78"/>
                        </a:rPr>
                        <a:t>زيادة  الايرادات المالية  للجمعية بنسبة  70%</a:t>
                      </a:r>
                      <a:r>
                        <a:rPr lang="ar-SA" sz="1600" b="0" baseline="0" dirty="0">
                          <a:solidFill>
                            <a:schemeClr val="tx1"/>
                          </a:solidFill>
                          <a:latin typeface="ae_AlMohanad" pitchFamily="18" charset="-78"/>
                          <a:cs typeface="Akhbar MT" pitchFamily="2" charset="-78"/>
                        </a:rPr>
                        <a:t> .</a:t>
                      </a:r>
                      <a:endParaRPr lang="ar-SA" sz="1600" b="0" dirty="0">
                        <a:solidFill>
                          <a:schemeClr val="tx1"/>
                        </a:solidFill>
                        <a:latin typeface="ae_AlMohanad" pitchFamily="18" charset="-78"/>
                        <a:cs typeface="Akhbar MT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400" dirty="0">
                          <a:solidFill>
                            <a:schemeClr val="tx1"/>
                          </a:solidFill>
                        </a:rPr>
                        <a:t>المجال </a:t>
                      </a:r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rtl="1"/>
                      <a:r>
                        <a:rPr lang="ar-SA" dirty="0">
                          <a:solidFill>
                            <a:schemeClr val="tx1"/>
                          </a:solidFill>
                        </a:rPr>
                        <a:t>الاستدامة المالية</a:t>
                      </a: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66387">
                <a:tc>
                  <a:txBody>
                    <a:bodyPr/>
                    <a:lstStyle/>
                    <a:p>
                      <a:pPr rtl="1"/>
                      <a:r>
                        <a:rPr lang="ar-SA" sz="1200" dirty="0"/>
                        <a:t>الهدف التشغيلي</a:t>
                      </a:r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400" dirty="0"/>
                        <a:t>المبادرة</a:t>
                      </a:r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400" dirty="0"/>
                        <a:t>الاجراءات </a:t>
                      </a:r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400" dirty="0"/>
                        <a:t>المنفذ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400" dirty="0"/>
                        <a:t>التنفيذ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400" dirty="0"/>
                        <a:t>التكلفة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400" dirty="0"/>
                        <a:t>ملاحظات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1970">
                <a:tc rowSpan="12"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800" dirty="0">
                          <a:cs typeface="Akhbar MT" pitchFamily="2" charset="-78"/>
                        </a:rPr>
                        <a:t>الاستفادة من التقنية </a:t>
                      </a:r>
                      <a:r>
                        <a:rPr lang="ar-SA" sz="1800" baseline="0" dirty="0">
                          <a:cs typeface="Akhbar MT" pitchFamily="2" charset="-78"/>
                        </a:rPr>
                        <a:t> في نشر وتسويق مشاريع الجمعية  </a:t>
                      </a:r>
                      <a:endParaRPr lang="en-US" sz="1800" dirty="0">
                        <a:cs typeface="Akhbar MT" pitchFamily="2" charset="-78"/>
                      </a:endParaRPr>
                    </a:p>
                  </a:txBody>
                  <a:tcPr vert="vert270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100" b="0" dirty="0">
                          <a:solidFill>
                            <a:schemeClr val="tx1"/>
                          </a:solidFill>
                          <a:latin typeface="Microsoft Uighur" pitchFamily="2" charset="-78"/>
                          <a:ea typeface="Calibri"/>
                          <a:cs typeface="Akhbar MT" pitchFamily="2" charset="-78"/>
                        </a:rPr>
                        <a:t>الاستفادة من  مشاهير الإعلام  ووسائل التواصل الاجتماعي </a:t>
                      </a:r>
                      <a:r>
                        <a:rPr lang="ar-SA" sz="1100" b="0" baseline="0" dirty="0">
                          <a:solidFill>
                            <a:schemeClr val="tx1"/>
                          </a:solidFill>
                          <a:latin typeface="Microsoft Uighur" pitchFamily="2" charset="-78"/>
                          <a:ea typeface="Calibri"/>
                          <a:cs typeface="Akhbar MT" pitchFamily="2" charset="-78"/>
                        </a:rPr>
                        <a:t>في التعريف بالجمعية والترويج لمشاريعها . </a:t>
                      </a:r>
                      <a:endParaRPr lang="en-US" sz="1100" b="0" dirty="0">
                        <a:solidFill>
                          <a:schemeClr val="tx1"/>
                        </a:solidFill>
                        <a:latin typeface="Microsoft Uighur" pitchFamily="2" charset="-78"/>
                        <a:ea typeface="Calibri"/>
                        <a:cs typeface="Akhbar MT" pitchFamily="2" charset="-78"/>
                      </a:endParaRPr>
                    </a:p>
                    <a:p>
                      <a:pPr marL="0" marR="0" indent="0" algn="ctr" defTabSz="914400" rtl="1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dirty="0">
                        <a:solidFill>
                          <a:schemeClr val="tx1"/>
                        </a:solidFill>
                        <a:latin typeface="+mn-lt"/>
                        <a:ea typeface="Calibri"/>
                        <a:cs typeface="Akhbar MT" pitchFamily="2" charset="-78"/>
                      </a:endParaRPr>
                    </a:p>
                  </a:txBody>
                  <a:tcPr vert="vert270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بناء تصور واضح لكيفية الاستفادة من مشاهير الاعلام الجديد .</a:t>
                      </a:r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تنمية الموارد المالية</a:t>
                      </a:r>
                    </a:p>
                    <a:p>
                      <a:pPr algn="ctr" rtl="1"/>
                      <a:r>
                        <a:rPr lang="ar-SA" sz="1200" dirty="0"/>
                        <a:t>العلاقات والاعلام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000" dirty="0"/>
                        <a:t>2020/2021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400" dirty="0"/>
                        <a:t>30000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0570"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جميع قاعدة بيانات عن مشاهير الاعلام الجديد المستهدفين .</a:t>
                      </a:r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العلاقات والاعلام 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000" dirty="0"/>
                        <a:t>2020/2021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400" dirty="0"/>
                        <a:t>30000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0570"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اعتماد</a:t>
                      </a:r>
                      <a:r>
                        <a:rPr lang="ar-SA" sz="1200" baseline="0" dirty="0"/>
                        <a:t> الية الاستفادة من مشاهير الاعلام الجديد والتواصل بهم والتعاقد / التعاون معهم .</a:t>
                      </a:r>
                      <a:endParaRPr lang="ar-SA" sz="1200" dirty="0"/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تنمية الموارد المالية</a:t>
                      </a:r>
                    </a:p>
                    <a:p>
                      <a:pPr algn="ctr" rtl="1"/>
                      <a:r>
                        <a:rPr lang="ar-SA" sz="1200" dirty="0"/>
                        <a:t>العلاقات والاعلام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000" dirty="0"/>
                        <a:t>2020/2021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400" dirty="0"/>
                        <a:t>30000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61970"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تنفيذ  الإعلان والتسويق عبر مشاهير</a:t>
                      </a:r>
                      <a:r>
                        <a:rPr lang="ar-SA" sz="1200" baseline="0" dirty="0"/>
                        <a:t> الاعلام الجديد </a:t>
                      </a:r>
                      <a:r>
                        <a:rPr lang="ar-SA" sz="1200" dirty="0"/>
                        <a:t> </a:t>
                      </a:r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تنمية الموارد المالية</a:t>
                      </a:r>
                    </a:p>
                  </a:txBody>
                  <a:tcPr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000" dirty="0"/>
                        <a:t>2020/2021</a:t>
                      </a:r>
                    </a:p>
                  </a:txBody>
                  <a:tcPr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400" dirty="0"/>
                        <a:t>30000</a:t>
                      </a:r>
                    </a:p>
                  </a:txBody>
                  <a:tcPr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50570"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100" b="0" baseline="0" dirty="0">
                          <a:solidFill>
                            <a:schemeClr val="tx1"/>
                          </a:solidFill>
                          <a:cs typeface="Akhbar MT" pitchFamily="2" charset="-78"/>
                        </a:rPr>
                        <a:t> الاستفادة من الاعلانات الممولة والمدفوعة على مواقع التواصل الاجتماعي ومحركات البحث  . </a:t>
                      </a:r>
                    </a:p>
                    <a:p>
                      <a:pPr marL="0" marR="0" lvl="0" indent="0" algn="ctr" defTabSz="914400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Akhbar MT" pitchFamily="2" charset="-78"/>
                      </a:endParaRPr>
                    </a:p>
                  </a:txBody>
                  <a:tcPr vert="vert270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تحديد موازنة</a:t>
                      </a:r>
                      <a:r>
                        <a:rPr lang="ar-SA" sz="1200" baseline="0" dirty="0"/>
                        <a:t> معتمدة للإعلانات عبر مواقع التواصل ومحركات البحث .</a:t>
                      </a:r>
                      <a:endParaRPr lang="ar-SA" sz="1200" dirty="0"/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تنمية الموارد المالية</a:t>
                      </a:r>
                    </a:p>
                    <a:p>
                      <a:pPr algn="ctr" rtl="1"/>
                      <a:r>
                        <a:rPr lang="ar-SA" sz="1200" dirty="0"/>
                        <a:t>المدير التنفيذي </a:t>
                      </a:r>
                    </a:p>
                  </a:txBody>
                  <a:tcP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000" dirty="0"/>
                        <a:t>2020/2021</a:t>
                      </a:r>
                    </a:p>
                  </a:txBody>
                  <a:tcP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400" dirty="0"/>
                        <a:t>30000</a:t>
                      </a:r>
                    </a:p>
                  </a:txBody>
                  <a:tcP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50570"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تدريب الموظف على طريقة التسويق الممول عبر مواقع التواصل ومحركات</a:t>
                      </a:r>
                      <a:r>
                        <a:rPr lang="ar-SA" sz="1200" baseline="0" dirty="0"/>
                        <a:t> البحث .</a:t>
                      </a:r>
                      <a:endParaRPr lang="ar-SA" sz="1200" dirty="0"/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تنمية الموارد المالية</a:t>
                      </a:r>
                    </a:p>
                    <a:p>
                      <a:pPr algn="ctr" rtl="1"/>
                      <a:r>
                        <a:rPr lang="ar-SA" sz="1200" dirty="0"/>
                        <a:t>الموارد البشرية 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000" dirty="0"/>
                        <a:t>2020/2021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400" dirty="0"/>
                        <a:t>30000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61970"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150" dirty="0"/>
                        <a:t>تجهيز المحتوى الإعلاني</a:t>
                      </a:r>
                      <a:r>
                        <a:rPr lang="ar-SA" sz="1150" baseline="0" dirty="0"/>
                        <a:t> واعتماد توقيت للتسويق يتناسب مع توجهات الداعمين .</a:t>
                      </a:r>
                      <a:endParaRPr lang="ar-SA" sz="1150" dirty="0"/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تنمية الموارد المالية</a:t>
                      </a:r>
                    </a:p>
                    <a:p>
                      <a:pPr algn="ctr" rtl="1"/>
                      <a:r>
                        <a:rPr lang="ar-SA" sz="1200" dirty="0"/>
                        <a:t>العلاقات والاعلام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000" dirty="0"/>
                        <a:t>2020/2021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400" dirty="0"/>
                        <a:t>30000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50570"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200" dirty="0"/>
                        <a:t>بدء التنفيذ حسب الخطة المعتمدة </a:t>
                      </a:r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تنمية الموارد المالية</a:t>
                      </a:r>
                    </a:p>
                  </a:txBody>
                  <a:tcPr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000" dirty="0"/>
                        <a:t>2020/2021</a:t>
                      </a:r>
                    </a:p>
                  </a:txBody>
                  <a:tcPr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400" dirty="0"/>
                        <a:t>30000</a:t>
                      </a:r>
                    </a:p>
                  </a:txBody>
                  <a:tcPr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50570"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200" b="0" dirty="0">
                          <a:latin typeface="Microsoft Uighur" pitchFamily="2" charset="-78"/>
                          <a:ea typeface="Calibri"/>
                          <a:cs typeface="Akhbar MT" pitchFamily="2" charset="-78"/>
                        </a:rPr>
                        <a:t>الاستفادة من المواسم السياحية في  منطقة الباحة وتهامة الباحة  . </a:t>
                      </a:r>
                      <a:endParaRPr lang="en-US" sz="1200" b="0" dirty="0">
                        <a:latin typeface="Microsoft Uighur" pitchFamily="2" charset="-78"/>
                        <a:ea typeface="Calibri"/>
                        <a:cs typeface="Akhbar MT" pitchFamily="2" charset="-78"/>
                      </a:endParaRPr>
                    </a:p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Akhbar MT" pitchFamily="2" charset="-78"/>
                      </a:endParaRPr>
                    </a:p>
                  </a:txBody>
                  <a:tcPr vert="vert270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150" dirty="0"/>
                        <a:t>تحديد المواسم السياحية التي يمكن ان تستفيد</a:t>
                      </a:r>
                      <a:r>
                        <a:rPr lang="ar-SA" sz="1150" baseline="0" dirty="0"/>
                        <a:t> منها الجمعية </a:t>
                      </a:r>
                      <a:endParaRPr lang="ar-SA" sz="1150" dirty="0"/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200" dirty="0"/>
                        <a:t>العلاقات والاعلام</a:t>
                      </a:r>
                    </a:p>
                    <a:p>
                      <a:pPr algn="ctr" rtl="1"/>
                      <a:r>
                        <a:rPr lang="ar-SA" sz="1200" dirty="0"/>
                        <a:t>الموارد البشرية</a:t>
                      </a:r>
                    </a:p>
                  </a:txBody>
                  <a:tcP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000" dirty="0"/>
                        <a:t>2020/2021</a:t>
                      </a:r>
                    </a:p>
                  </a:txBody>
                  <a:tcP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400" dirty="0"/>
                        <a:t>30000</a:t>
                      </a:r>
                    </a:p>
                  </a:txBody>
                  <a:tcP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50570"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زيارة</a:t>
                      </a:r>
                      <a:r>
                        <a:rPr lang="ar-SA" sz="1200" baseline="0" dirty="0"/>
                        <a:t> الجهات </a:t>
                      </a:r>
                      <a:r>
                        <a:rPr lang="ar-SA" sz="1200" baseline="0" dirty="0" err="1"/>
                        <a:t>الاشرافية</a:t>
                      </a:r>
                      <a:r>
                        <a:rPr lang="ar-SA" sz="1200" baseline="0" dirty="0"/>
                        <a:t> على المواسم والأماكن السياحية والتعرف على كيفية الاستفادة .</a:t>
                      </a:r>
                      <a:endParaRPr lang="ar-SA" sz="1200" dirty="0"/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العلاقات والاعلام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000" dirty="0"/>
                        <a:t>2020/2021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400" dirty="0"/>
                        <a:t>30000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50570"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بناء</a:t>
                      </a:r>
                      <a:r>
                        <a:rPr lang="ar-SA" sz="1200" baseline="0" dirty="0"/>
                        <a:t> جدول زمني للاستفادة من الأماكن والمهرجانات السياحية . </a:t>
                      </a:r>
                      <a:endParaRPr lang="ar-SA" sz="1200" dirty="0"/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العلاقات والاعلام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000" dirty="0"/>
                        <a:t>2020/2021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400" dirty="0"/>
                        <a:t>30000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450570"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المشاركة</a:t>
                      </a:r>
                      <a:r>
                        <a:rPr lang="ar-SA" sz="1200" baseline="0" dirty="0"/>
                        <a:t> في الفعاليات والمهرجانات السياحية حسب الجدول الزمني .</a:t>
                      </a:r>
                      <a:endParaRPr lang="ar-SA" sz="1200" dirty="0"/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العلاقات والاعلام</a:t>
                      </a:r>
                    </a:p>
                  </a:txBody>
                  <a:tcPr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000" dirty="0"/>
                        <a:t>2020/2021</a:t>
                      </a:r>
                    </a:p>
                  </a:txBody>
                  <a:tcPr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400" dirty="0"/>
                        <a:t>30000</a:t>
                      </a:r>
                    </a:p>
                  </a:txBody>
                  <a:tcPr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  <p:graphicFrame>
        <p:nvGraphicFramePr>
          <p:cNvPr id="4" name="جدول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25756055"/>
              </p:ext>
            </p:extLst>
          </p:nvPr>
        </p:nvGraphicFramePr>
        <p:xfrm>
          <a:off x="17585" y="441285"/>
          <a:ext cx="9161584" cy="611451"/>
        </p:xfrm>
        <a:graphic>
          <a:graphicData uri="http://schemas.openxmlformats.org/drawingml/2006/table">
            <a:tbl>
              <a:tblPr rtl="1"/>
              <a:tblGrid>
                <a:gridCol w="91615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611451"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12700" cmpd="sng">
                      <a:solidFill>
                        <a:srgbClr val="C00000"/>
                      </a:solidFill>
                      <a:prstDash val="solid"/>
                    </a:lnL>
                    <a:lnR w="12700" cmpd="sng">
                      <a:solidFill>
                        <a:srgbClr val="C00000"/>
                      </a:solidFill>
                      <a:prstDash val="solid"/>
                    </a:lnR>
                    <a:lnT w="12700" cmpd="sng">
                      <a:solidFill>
                        <a:srgbClr val="C00000"/>
                      </a:solidFill>
                      <a:prstDash val="solid"/>
                    </a:lnT>
                    <a:lnB w="12700" cmpd="sng">
                      <a:solidFill>
                        <a:srgbClr val="C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9616640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جدول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60248785"/>
              </p:ext>
            </p:extLst>
          </p:nvPr>
        </p:nvGraphicFramePr>
        <p:xfrm>
          <a:off x="-1" y="1"/>
          <a:ext cx="9144001" cy="7005322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5858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553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17427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3387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4523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2018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2920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611191">
                <a:tc gridSpan="2">
                  <a:txBody>
                    <a:bodyPr/>
                    <a:lstStyle/>
                    <a:p>
                      <a:pPr rtl="1"/>
                      <a:r>
                        <a:rPr lang="ar-SA" sz="1400" dirty="0">
                          <a:solidFill>
                            <a:schemeClr val="tx1"/>
                          </a:solidFill>
                        </a:rPr>
                        <a:t>الهدف الاستراتيجي</a:t>
                      </a:r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600" dirty="0">
                          <a:solidFill>
                            <a:schemeClr val="tx1"/>
                          </a:solidFill>
                          <a:cs typeface="Akhbar MT" pitchFamily="2" charset="-78"/>
                        </a:rPr>
                        <a:t> </a:t>
                      </a:r>
                      <a:r>
                        <a:rPr lang="ar-SA" sz="1600" b="0" kern="1200" dirty="0">
                          <a:solidFill>
                            <a:schemeClr val="tx1"/>
                          </a:solidFill>
                          <a:latin typeface="ae_AlMohanad" pitchFamily="18" charset="-78"/>
                          <a:ea typeface="Tahoma" pitchFamily="34" charset="0"/>
                          <a:cs typeface="Akhbar MT" pitchFamily="2" charset="-78"/>
                        </a:rPr>
                        <a:t>تغطية  كامل نطاق خدمات الجمعية</a:t>
                      </a:r>
                      <a:r>
                        <a:rPr lang="ar-SA" sz="1600" b="0" kern="1200" baseline="0" dirty="0">
                          <a:solidFill>
                            <a:schemeClr val="tx1"/>
                          </a:solidFill>
                          <a:latin typeface="ae_AlMohanad" pitchFamily="18" charset="-78"/>
                          <a:ea typeface="Tahoma" pitchFamily="34" charset="0"/>
                          <a:cs typeface="Akhbar MT" pitchFamily="2" charset="-78"/>
                        </a:rPr>
                        <a:t> في منطقة الباحة </a:t>
                      </a:r>
                      <a:r>
                        <a:rPr lang="ar-SA" sz="1600" b="0" kern="1200" dirty="0">
                          <a:solidFill>
                            <a:schemeClr val="tx1"/>
                          </a:solidFill>
                          <a:latin typeface="ae_AlMohanad" pitchFamily="18" charset="-78"/>
                          <a:ea typeface="Tahoma" pitchFamily="34" charset="0"/>
                          <a:cs typeface="Akhbar MT" pitchFamily="2" charset="-78"/>
                        </a:rPr>
                        <a:t>.</a:t>
                      </a:r>
                      <a:endParaRPr lang="en-US" sz="1600" b="0" kern="1200" dirty="0">
                        <a:solidFill>
                          <a:schemeClr val="tx1"/>
                        </a:solidFill>
                        <a:latin typeface="ae_AlMohanad" pitchFamily="18" charset="-78"/>
                        <a:ea typeface="Tahoma" pitchFamily="34" charset="0"/>
                        <a:cs typeface="Akhbar MT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400" dirty="0">
                          <a:solidFill>
                            <a:schemeClr val="tx1"/>
                          </a:solidFill>
                        </a:rPr>
                        <a:t>المجال </a:t>
                      </a:r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rtl="1"/>
                      <a:r>
                        <a:rPr lang="ar-SA" dirty="0">
                          <a:solidFill>
                            <a:schemeClr val="tx1"/>
                          </a:solidFill>
                        </a:rPr>
                        <a:t>التوسع والانتشار </a:t>
                      </a: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03943">
                <a:tc>
                  <a:txBody>
                    <a:bodyPr/>
                    <a:lstStyle/>
                    <a:p>
                      <a:pPr rtl="1"/>
                      <a:r>
                        <a:rPr lang="ar-SA" sz="1200" dirty="0"/>
                        <a:t>الهدف التشغيلي</a:t>
                      </a:r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400" dirty="0"/>
                        <a:t>المبادرة</a:t>
                      </a:r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400" dirty="0"/>
                        <a:t>الاجراءات </a:t>
                      </a:r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400" dirty="0"/>
                        <a:t>المنفذ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400" dirty="0"/>
                        <a:t>التنفيذ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400" dirty="0"/>
                        <a:t>التكلفة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400" dirty="0"/>
                        <a:t>ملاحظات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62303">
                <a:tc rowSpan="8"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800" b="0" dirty="0">
                          <a:latin typeface="Microsoft Uighur" pitchFamily="2" charset="-78"/>
                          <a:ea typeface="Calibri"/>
                          <a:cs typeface="Akhbar MT" pitchFamily="2" charset="-78"/>
                        </a:rPr>
                        <a:t>تقديم خدمات استشارية وتثقيفية عن بعد ( اونلاين مواقع التواصل الاجتماعي </a:t>
                      </a:r>
                      <a:r>
                        <a:rPr lang="ar-SA" sz="1800" b="0" baseline="0" dirty="0">
                          <a:latin typeface="Microsoft Uighur" pitchFamily="2" charset="-78"/>
                          <a:ea typeface="Calibri"/>
                          <a:cs typeface="Akhbar MT" pitchFamily="2" charset="-78"/>
                        </a:rPr>
                        <a:t>) . </a:t>
                      </a:r>
                      <a:r>
                        <a:rPr lang="ar-SA" sz="1800" b="0" dirty="0">
                          <a:latin typeface="Microsoft Uighur" pitchFamily="2" charset="-78"/>
                          <a:ea typeface="Calibri"/>
                          <a:cs typeface="Akhbar MT" pitchFamily="2" charset="-78"/>
                        </a:rPr>
                        <a:t> </a:t>
                      </a:r>
                      <a:endParaRPr lang="ar-SA" sz="1800" b="0" dirty="0">
                        <a:latin typeface="+mn-lt"/>
                        <a:ea typeface="Calibri"/>
                        <a:cs typeface="Akhbar MT" pitchFamily="2" charset="-78"/>
                      </a:endParaRPr>
                    </a:p>
                  </a:txBody>
                  <a:tcPr vert="vert270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100" dirty="0">
                          <a:cs typeface="Akhbar MT" pitchFamily="2" charset="-78"/>
                        </a:rPr>
                        <a:t>إنشاء قاعدة بيانات  متكاملة   عن  مرضى المستهدفين في جميع مناطق الباحة .</a:t>
                      </a:r>
                      <a:endParaRPr lang="en-US" sz="1100" dirty="0">
                        <a:cs typeface="Akhbar MT" pitchFamily="2" charset="-78"/>
                      </a:endParaRPr>
                    </a:p>
                    <a:p>
                      <a:pPr marL="0" marR="0" indent="0" algn="ctr" defTabSz="914400" rtl="1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dirty="0">
                        <a:solidFill>
                          <a:schemeClr val="tx1"/>
                        </a:solidFill>
                        <a:latin typeface="+mn-lt"/>
                        <a:ea typeface="Calibri"/>
                        <a:cs typeface="Akhbar MT" pitchFamily="2" charset="-78"/>
                      </a:endParaRPr>
                    </a:p>
                  </a:txBody>
                  <a:tcPr vert="vert270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التنسيق مع المستشفيات والجهات </a:t>
                      </a:r>
                      <a:r>
                        <a:rPr lang="ar-SA" sz="1200" baseline="0" dirty="0"/>
                        <a:t> </a:t>
                      </a:r>
                      <a:r>
                        <a:rPr lang="ar-SA" sz="1200" baseline="0" dirty="0" err="1"/>
                        <a:t>الاشرافية</a:t>
                      </a:r>
                      <a:r>
                        <a:rPr lang="ar-SA" sz="1200" baseline="0" dirty="0"/>
                        <a:t>  </a:t>
                      </a:r>
                      <a:r>
                        <a:rPr lang="ar-SA" sz="1200" baseline="0" dirty="0" err="1"/>
                        <a:t>لاخذ</a:t>
                      </a:r>
                      <a:r>
                        <a:rPr lang="ar-SA" sz="1200" baseline="0" dirty="0"/>
                        <a:t> بيانات المرضى بناء على نوع المرض .</a:t>
                      </a:r>
                      <a:endParaRPr lang="ar-SA" sz="1200" dirty="0"/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الجودة</a:t>
                      </a:r>
                      <a:r>
                        <a:rPr lang="ar-SA" sz="1200" baseline="0" dirty="0"/>
                        <a:t> والتطوير </a:t>
                      </a:r>
                    </a:p>
                    <a:p>
                      <a:pPr algn="ctr" rtl="1"/>
                      <a:r>
                        <a:rPr lang="ar-SA" sz="1200" baseline="0" dirty="0"/>
                        <a:t>العلاقات والاعلام </a:t>
                      </a:r>
                      <a:endParaRPr lang="ar-SA" sz="12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000" dirty="0"/>
                        <a:t>2020/2021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400" dirty="0"/>
                        <a:t>30000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11191"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دمج قاعدة البيانات </a:t>
                      </a:r>
                      <a:r>
                        <a:rPr lang="ar-SA" sz="1200" baseline="0" dirty="0"/>
                        <a:t> من الجهات مع قاعدة البيانات الموجودة لدى الجمعية .</a:t>
                      </a:r>
                      <a:r>
                        <a:rPr lang="ar-SA" sz="1200" dirty="0"/>
                        <a:t> </a:t>
                      </a:r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العلاقات</a:t>
                      </a:r>
                      <a:r>
                        <a:rPr lang="ar-SA" sz="1200" baseline="0" dirty="0"/>
                        <a:t> والاعلام</a:t>
                      </a:r>
                      <a:endParaRPr lang="ar-SA" sz="12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000" dirty="0"/>
                        <a:t>2020/2021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400" dirty="0"/>
                        <a:t>30000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11191"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بناء قاعدة بيانات للمرضى وفق تصنيفات المرض ووفق نشاط الجمعية </a:t>
                      </a:r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اللجنة الصحية</a:t>
                      </a:r>
                    </a:p>
                    <a:p>
                      <a:pPr algn="ctr" rtl="1"/>
                      <a:r>
                        <a:rPr lang="ar-SA" sz="1200" dirty="0"/>
                        <a:t>الجودة والتطوير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000" dirty="0"/>
                        <a:t>2020/2021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400" dirty="0"/>
                        <a:t>30000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62303"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وضع اليه للتواصل مع المرضى ( تثقيفيا وتوعويا ) بناء</a:t>
                      </a:r>
                      <a:r>
                        <a:rPr lang="ar-SA" sz="1200" baseline="0" dirty="0"/>
                        <a:t> على نوع الامراض التي يحملونها.</a:t>
                      </a:r>
                      <a:endParaRPr lang="ar-SA" sz="1200" dirty="0"/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اللجنة الصحية</a:t>
                      </a:r>
                    </a:p>
                    <a:p>
                      <a:pPr algn="ctr" rtl="1"/>
                      <a:r>
                        <a:rPr lang="ar-SA" sz="1200" dirty="0"/>
                        <a:t>التوعية</a:t>
                      </a:r>
                      <a:r>
                        <a:rPr lang="ar-SA" sz="1200" baseline="0" dirty="0"/>
                        <a:t> الصحية</a:t>
                      </a:r>
                    </a:p>
                    <a:p>
                      <a:pPr algn="ctr" rtl="1"/>
                      <a:r>
                        <a:rPr lang="ar-SA" sz="1200" baseline="0" dirty="0"/>
                        <a:t>الجودة والتطوير</a:t>
                      </a:r>
                      <a:endParaRPr lang="ar-SA" sz="1200" dirty="0"/>
                    </a:p>
                  </a:txBody>
                  <a:tcPr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000" dirty="0"/>
                        <a:t>2020/2021</a:t>
                      </a:r>
                    </a:p>
                  </a:txBody>
                  <a:tcPr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400" dirty="0"/>
                        <a:t>30000</a:t>
                      </a:r>
                    </a:p>
                  </a:txBody>
                  <a:tcPr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11191"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100" dirty="0">
                          <a:cs typeface="Akhbar MT" pitchFamily="2" charset="-78"/>
                        </a:rPr>
                        <a:t>بناء جدول  للاستشارات ونوعيتها واوقات التواصل  وجدولة الاطباء</a:t>
                      </a:r>
                      <a:r>
                        <a:rPr lang="ar-SA" sz="1100" baseline="0" dirty="0">
                          <a:cs typeface="Akhbar MT" pitchFamily="2" charset="-78"/>
                        </a:rPr>
                        <a:t> كذلك  .</a:t>
                      </a:r>
                      <a:endParaRPr lang="en-US" sz="1100" dirty="0">
                        <a:cs typeface="Akhbar MT" pitchFamily="2" charset="-78"/>
                      </a:endParaRPr>
                    </a:p>
                    <a:p>
                      <a:pPr marL="0" marR="0" lvl="0" indent="0" algn="ctr" defTabSz="914400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Akhbar MT" pitchFamily="2" charset="-78"/>
                      </a:endParaRPr>
                    </a:p>
                  </a:txBody>
                  <a:tcPr vert="vert270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تحديد الاستشارات التي</a:t>
                      </a:r>
                      <a:r>
                        <a:rPr lang="ar-SA" sz="1200" baseline="0" dirty="0"/>
                        <a:t> يمكن ان تقدم للمرضى او المجتمع عموما </a:t>
                      </a:r>
                      <a:endParaRPr lang="ar-SA" sz="1200" dirty="0"/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اللجنة الصحية</a:t>
                      </a:r>
                    </a:p>
                    <a:p>
                      <a:pPr algn="ctr" rtl="1"/>
                      <a:r>
                        <a:rPr lang="ar-SA" sz="1200" dirty="0"/>
                        <a:t>التوعية</a:t>
                      </a:r>
                      <a:r>
                        <a:rPr lang="ar-SA" sz="1200" baseline="0" dirty="0"/>
                        <a:t> الصحية</a:t>
                      </a:r>
                    </a:p>
                    <a:p>
                      <a:pPr algn="ctr" rtl="1"/>
                      <a:r>
                        <a:rPr lang="ar-SA" sz="1200" baseline="0" dirty="0"/>
                        <a:t>الجودة والتطوير</a:t>
                      </a:r>
                      <a:endParaRPr lang="ar-SA" sz="1200" dirty="0"/>
                    </a:p>
                  </a:txBody>
                  <a:tcP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000" dirty="0"/>
                        <a:t>2020/2021</a:t>
                      </a:r>
                    </a:p>
                  </a:txBody>
                  <a:tcP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400" dirty="0"/>
                        <a:t>30000</a:t>
                      </a:r>
                    </a:p>
                  </a:txBody>
                  <a:tcP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11191"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بناء اليه للاستشارات بطريقة سهلة وبسيطة ومرنة </a:t>
                      </a:r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اللجنة الصحية</a:t>
                      </a:r>
                    </a:p>
                    <a:p>
                      <a:pPr algn="ctr" rtl="1"/>
                      <a:r>
                        <a:rPr lang="ar-SA" sz="1200" dirty="0"/>
                        <a:t>التوعية</a:t>
                      </a:r>
                      <a:r>
                        <a:rPr lang="ar-SA" sz="1200" baseline="0" dirty="0"/>
                        <a:t> الصحية</a:t>
                      </a:r>
                    </a:p>
                    <a:p>
                      <a:pPr algn="ctr" rtl="1"/>
                      <a:r>
                        <a:rPr lang="ar-SA" sz="1200" baseline="0" dirty="0"/>
                        <a:t>الجودة والتطوير</a:t>
                      </a:r>
                      <a:endParaRPr lang="ar-SA" sz="12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000" dirty="0"/>
                        <a:t>2020/2021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400" dirty="0"/>
                        <a:t>30000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762303"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بناء جدول </a:t>
                      </a:r>
                      <a:r>
                        <a:rPr lang="ar-SA" sz="1200" dirty="0" err="1"/>
                        <a:t>للاطباع</a:t>
                      </a:r>
                      <a:r>
                        <a:rPr lang="ar-SA" sz="1200" dirty="0"/>
                        <a:t> وجدول زمني لتقديم</a:t>
                      </a:r>
                      <a:r>
                        <a:rPr lang="ar-SA" sz="1200" baseline="0" dirty="0"/>
                        <a:t> الاستشارات بشكل عام</a:t>
                      </a:r>
                      <a:endParaRPr lang="ar-SA" sz="1200" dirty="0"/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اللجنة الصحية</a:t>
                      </a:r>
                    </a:p>
                    <a:p>
                      <a:pPr algn="ctr" rtl="1"/>
                      <a:r>
                        <a:rPr lang="ar-SA" sz="1200" dirty="0"/>
                        <a:t>التوعية</a:t>
                      </a:r>
                      <a:r>
                        <a:rPr lang="ar-SA" sz="1200" baseline="0" dirty="0"/>
                        <a:t> الصحية</a:t>
                      </a:r>
                    </a:p>
                    <a:p>
                      <a:pPr algn="ctr" rtl="1"/>
                      <a:r>
                        <a:rPr lang="ar-SA" sz="1200" baseline="0" dirty="0"/>
                        <a:t>الجودة والتطوير</a:t>
                      </a:r>
                      <a:endParaRPr lang="ar-SA" sz="1200" dirty="0"/>
                    </a:p>
                    <a:p>
                      <a:pPr algn="ctr" rtl="1"/>
                      <a:r>
                        <a:rPr lang="ar-SA" sz="1200" dirty="0"/>
                        <a:t> 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000" dirty="0"/>
                        <a:t>2020/2021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400" dirty="0"/>
                        <a:t>30000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611191"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تنفيذ الجدول الخاص بالاستشارات وفق الالية المعتمدة </a:t>
                      </a:r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اللجنة الصحية</a:t>
                      </a:r>
                    </a:p>
                    <a:p>
                      <a:pPr algn="ctr" rtl="1"/>
                      <a:r>
                        <a:rPr lang="ar-SA" sz="1200" dirty="0"/>
                        <a:t>التوعية</a:t>
                      </a:r>
                      <a:r>
                        <a:rPr lang="ar-SA" sz="1200" baseline="0" dirty="0"/>
                        <a:t> الصحية</a:t>
                      </a:r>
                    </a:p>
                    <a:p>
                      <a:pPr algn="ctr" rtl="1"/>
                      <a:r>
                        <a:rPr lang="ar-SA" sz="1200" baseline="0" dirty="0"/>
                        <a:t>الجودة والتطوير</a:t>
                      </a:r>
                      <a:endParaRPr lang="ar-SA" sz="1200" dirty="0"/>
                    </a:p>
                  </a:txBody>
                  <a:tcPr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000" dirty="0"/>
                        <a:t>2020/2021</a:t>
                      </a:r>
                    </a:p>
                  </a:txBody>
                  <a:tcPr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400" dirty="0"/>
                        <a:t>30000</a:t>
                      </a:r>
                    </a:p>
                  </a:txBody>
                  <a:tcPr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graphicFrame>
        <p:nvGraphicFramePr>
          <p:cNvPr id="4" name="جدول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47892124"/>
              </p:ext>
            </p:extLst>
          </p:nvPr>
        </p:nvGraphicFramePr>
        <p:xfrm>
          <a:off x="17585" y="585301"/>
          <a:ext cx="9161584" cy="899483"/>
        </p:xfrm>
        <a:graphic>
          <a:graphicData uri="http://schemas.openxmlformats.org/drawingml/2006/table">
            <a:tbl>
              <a:tblPr rtl="1"/>
              <a:tblGrid>
                <a:gridCol w="91615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899483"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12700" cmpd="sng">
                      <a:solidFill>
                        <a:srgbClr val="C00000"/>
                      </a:solidFill>
                      <a:prstDash val="solid"/>
                    </a:lnL>
                    <a:lnR w="12700" cmpd="sng">
                      <a:solidFill>
                        <a:srgbClr val="C00000"/>
                      </a:solidFill>
                      <a:prstDash val="solid"/>
                    </a:lnR>
                    <a:lnT w="12700" cmpd="sng">
                      <a:solidFill>
                        <a:srgbClr val="C00000"/>
                      </a:solidFill>
                      <a:prstDash val="solid"/>
                    </a:lnT>
                    <a:lnB w="12700" cmpd="sng">
                      <a:solidFill>
                        <a:srgbClr val="C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2080502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جدول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75507178"/>
              </p:ext>
            </p:extLst>
          </p:nvPr>
        </p:nvGraphicFramePr>
        <p:xfrm>
          <a:off x="-1" y="1"/>
          <a:ext cx="9144001" cy="6848405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5858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553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17427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3387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4523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2018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2920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66569">
                <a:tc gridSpan="2">
                  <a:txBody>
                    <a:bodyPr/>
                    <a:lstStyle/>
                    <a:p>
                      <a:pPr rtl="1"/>
                      <a:r>
                        <a:rPr lang="ar-SA" sz="1400" dirty="0">
                          <a:solidFill>
                            <a:schemeClr val="tx1"/>
                          </a:solidFill>
                        </a:rPr>
                        <a:t>الهدف الاستراتيجي</a:t>
                      </a:r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600" dirty="0">
                          <a:solidFill>
                            <a:schemeClr val="tx1"/>
                          </a:solidFill>
                          <a:cs typeface="Akhbar MT" pitchFamily="2" charset="-78"/>
                        </a:rPr>
                        <a:t> </a:t>
                      </a:r>
                      <a:r>
                        <a:rPr lang="ar-SA" sz="1600" b="0" kern="1200" dirty="0">
                          <a:solidFill>
                            <a:schemeClr val="tx1"/>
                          </a:solidFill>
                          <a:latin typeface="ae_AlMohanad" pitchFamily="18" charset="-78"/>
                          <a:ea typeface="Tahoma" pitchFamily="34" charset="0"/>
                          <a:cs typeface="Akhbar MT" pitchFamily="2" charset="-78"/>
                        </a:rPr>
                        <a:t>تغطية  كامل نطاق خدمات الجمعية</a:t>
                      </a:r>
                      <a:r>
                        <a:rPr lang="ar-SA" sz="1600" b="0" kern="1200" baseline="0" dirty="0">
                          <a:solidFill>
                            <a:schemeClr val="tx1"/>
                          </a:solidFill>
                          <a:latin typeface="ae_AlMohanad" pitchFamily="18" charset="-78"/>
                          <a:ea typeface="Tahoma" pitchFamily="34" charset="0"/>
                          <a:cs typeface="Akhbar MT" pitchFamily="2" charset="-78"/>
                        </a:rPr>
                        <a:t> في منطقة الباحة </a:t>
                      </a:r>
                      <a:r>
                        <a:rPr lang="ar-SA" sz="1600" b="0" kern="1200" dirty="0">
                          <a:solidFill>
                            <a:schemeClr val="tx1"/>
                          </a:solidFill>
                          <a:latin typeface="ae_AlMohanad" pitchFamily="18" charset="-78"/>
                          <a:ea typeface="Tahoma" pitchFamily="34" charset="0"/>
                          <a:cs typeface="Akhbar MT" pitchFamily="2" charset="-78"/>
                        </a:rPr>
                        <a:t>.</a:t>
                      </a:r>
                      <a:endParaRPr lang="en-US" sz="1600" b="0" kern="1200" dirty="0">
                        <a:solidFill>
                          <a:schemeClr val="tx1"/>
                        </a:solidFill>
                        <a:latin typeface="ae_AlMohanad" pitchFamily="18" charset="-78"/>
                        <a:ea typeface="Tahoma" pitchFamily="34" charset="0"/>
                        <a:cs typeface="Akhbar MT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400" dirty="0">
                          <a:solidFill>
                            <a:schemeClr val="tx1"/>
                          </a:solidFill>
                        </a:rPr>
                        <a:t>المجال </a:t>
                      </a:r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rtl="1"/>
                      <a:r>
                        <a:rPr lang="ar-SA" dirty="0">
                          <a:solidFill>
                            <a:schemeClr val="tx1"/>
                          </a:solidFill>
                        </a:rPr>
                        <a:t>التوسع والانتشار </a:t>
                      </a: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2150">
                <a:tc>
                  <a:txBody>
                    <a:bodyPr/>
                    <a:lstStyle/>
                    <a:p>
                      <a:pPr rtl="1"/>
                      <a:r>
                        <a:rPr lang="ar-SA" sz="1200" dirty="0"/>
                        <a:t>الهدف التشغيلي</a:t>
                      </a:r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400" dirty="0"/>
                        <a:t>المبادرة</a:t>
                      </a:r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400" dirty="0"/>
                        <a:t>الاجراءات </a:t>
                      </a:r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400" dirty="0"/>
                        <a:t>المنفذ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400" dirty="0"/>
                        <a:t>التنفيذ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400" dirty="0"/>
                        <a:t>التكلفة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400" dirty="0"/>
                        <a:t>ملاحظات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6569">
                <a:tc rowSpan="8"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4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khbar MT" pitchFamily="2" charset="-78"/>
                        </a:rPr>
                        <a:t>تنظيم العيادات الاستشارية والعلاجية المتنقلة في عموم مناطق الباحة . </a:t>
                      </a:r>
                    </a:p>
                  </a:txBody>
                  <a:tcPr vert="vert270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8">
                  <a:txBody>
                    <a:bodyPr/>
                    <a:lstStyle/>
                    <a:p>
                      <a:pPr algn="ctr"/>
                      <a:r>
                        <a:rPr lang="ar-SA" sz="1400" dirty="0">
                          <a:cs typeface="Akhbar MT" pitchFamily="2" charset="-78"/>
                        </a:rPr>
                        <a:t>الاستفادة من الفرق </a:t>
                      </a:r>
                      <a:r>
                        <a:rPr lang="ar-SA" sz="1400" dirty="0" err="1">
                          <a:cs typeface="Akhbar MT" pitchFamily="2" charset="-78"/>
                        </a:rPr>
                        <a:t>التطوعوية</a:t>
                      </a:r>
                      <a:r>
                        <a:rPr lang="ar-SA" sz="1400" dirty="0">
                          <a:cs typeface="Akhbar MT" pitchFamily="2" charset="-78"/>
                        </a:rPr>
                        <a:t> في المناطق في تنظيم العيادات .</a:t>
                      </a:r>
                    </a:p>
                    <a:p>
                      <a:pPr marL="0" marR="0" indent="0" algn="ctr" defTabSz="914400" rtl="1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dirty="0">
                        <a:solidFill>
                          <a:schemeClr val="tx1"/>
                        </a:solidFill>
                        <a:latin typeface="+mn-lt"/>
                        <a:ea typeface="Calibri"/>
                        <a:cs typeface="Akhbar MT" pitchFamily="2" charset="-78"/>
                      </a:endParaRPr>
                    </a:p>
                  </a:txBody>
                  <a:tcPr vert="vert270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تجميع</a:t>
                      </a:r>
                      <a:r>
                        <a:rPr lang="ar-SA" sz="1200" baseline="0" dirty="0"/>
                        <a:t> قاعدة بيانات عن الفرق التطوعية في منطقة الباحة بشكل عام </a:t>
                      </a:r>
                      <a:endParaRPr lang="ar-SA" sz="1200" dirty="0"/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baseline="0" dirty="0"/>
                        <a:t>العلاقات والاعلام </a:t>
                      </a:r>
                      <a:endParaRPr lang="ar-SA" sz="12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000" dirty="0"/>
                        <a:t>2020/2021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400" dirty="0"/>
                        <a:t>30000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6569"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التواصل</a:t>
                      </a:r>
                      <a:r>
                        <a:rPr lang="ar-SA" sz="1200" baseline="0" dirty="0"/>
                        <a:t> مع الفرق التطوعية والتعرف على قدراتها وإمكانية الاستفادة منها </a:t>
                      </a:r>
                      <a:endParaRPr lang="ar-SA" sz="1200" dirty="0"/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العلاقات والاعلام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000" dirty="0"/>
                        <a:t>2020/2021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400" dirty="0"/>
                        <a:t>30000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6569"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توقيع</a:t>
                      </a:r>
                      <a:r>
                        <a:rPr lang="ar-SA" sz="1200" baseline="0" dirty="0"/>
                        <a:t> عقود شراكة مع الفرق التطوعية المميزة وبما يتناسب مع الاحتياج</a:t>
                      </a:r>
                      <a:endParaRPr lang="ar-SA" sz="1200" dirty="0"/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العلاقات</a:t>
                      </a:r>
                      <a:r>
                        <a:rPr lang="ar-SA" sz="1200" baseline="0" dirty="0"/>
                        <a:t> والاعلام</a:t>
                      </a:r>
                      <a:endParaRPr lang="ar-SA" sz="12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000" dirty="0"/>
                        <a:t>2020/2021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400" dirty="0"/>
                        <a:t>30000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6569"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بناء جدول للفعاليات والعيادات التي يمكن ان تساهم فيها الفرق التطوعية </a:t>
                      </a:r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اللجنة الصحية </a:t>
                      </a:r>
                    </a:p>
                  </a:txBody>
                  <a:tcPr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000" dirty="0"/>
                        <a:t>2020/2021</a:t>
                      </a:r>
                    </a:p>
                  </a:txBody>
                  <a:tcPr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400" dirty="0"/>
                        <a:t>30000</a:t>
                      </a:r>
                    </a:p>
                  </a:txBody>
                  <a:tcPr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6569"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Akhbar MT" pitchFamily="2" charset="-78"/>
                      </a:endParaRPr>
                    </a:p>
                  </a:txBody>
                  <a:tcPr vert="vert270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اعتماد الجداول الزمانية والمكانية من الجمعية والفرق التطوعية المحددة </a:t>
                      </a:r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المدير التنفيذي</a:t>
                      </a:r>
                    </a:p>
                  </a:txBody>
                  <a:tcP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000" dirty="0"/>
                        <a:t>2020/2021</a:t>
                      </a:r>
                    </a:p>
                  </a:txBody>
                  <a:tcP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400" dirty="0"/>
                        <a:t>30000</a:t>
                      </a:r>
                    </a:p>
                  </a:txBody>
                  <a:tcP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6569"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تطبيق الية التعاون والشراكة وفق احتياجات الجمعية </a:t>
                      </a:r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المدير التنفيذي 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000" dirty="0"/>
                        <a:t>2020/2021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400" dirty="0"/>
                        <a:t>30000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6569"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تقييم أداء</a:t>
                      </a:r>
                      <a:r>
                        <a:rPr lang="ar-SA" sz="1200" baseline="0" dirty="0"/>
                        <a:t> الفرق التطوعية وفق اتفاقية الشراكة الموقعة .</a:t>
                      </a:r>
                      <a:endParaRPr lang="ar-SA" sz="1200" dirty="0"/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المدير التنفيذي 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000" dirty="0"/>
                        <a:t>2020/2021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400" dirty="0"/>
                        <a:t>30000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75938"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قياس</a:t>
                      </a:r>
                      <a:r>
                        <a:rPr lang="ar-SA" sz="1200" baseline="0" dirty="0"/>
                        <a:t> أداء الخدمات المقدمة للمستفيدين من الفرق التطوعية .</a:t>
                      </a:r>
                      <a:endParaRPr lang="ar-SA" sz="1200" dirty="0"/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الجودة والتطوير</a:t>
                      </a:r>
                    </a:p>
                  </a:txBody>
                  <a:tcPr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000" dirty="0"/>
                        <a:t>2020/2021</a:t>
                      </a:r>
                    </a:p>
                  </a:txBody>
                  <a:tcPr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400" dirty="0"/>
                        <a:t>30000</a:t>
                      </a:r>
                    </a:p>
                  </a:txBody>
                  <a:tcPr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66569">
                <a:tc rowSpan="8"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400" dirty="0">
                          <a:cs typeface="Akhbar MT" pitchFamily="2" charset="-78"/>
                        </a:rPr>
                        <a:t> تسهيل التسجيل للمرضى الراغبين في الاستفادة من خدمات الجمعية </a:t>
                      </a:r>
                      <a:endParaRPr lang="en-US" sz="1400" dirty="0">
                        <a:cs typeface="Akhbar MT" pitchFamily="2" charset="-78"/>
                      </a:endParaRPr>
                    </a:p>
                    <a:p>
                      <a:pPr rtl="1"/>
                      <a:endParaRPr lang="ar-SA" dirty="0"/>
                    </a:p>
                  </a:txBody>
                  <a:tcPr vert="vert270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200" baseline="0" dirty="0">
                          <a:cs typeface="Akhbar MT" pitchFamily="2" charset="-78"/>
                        </a:rPr>
                        <a:t> التسجيل الكترونيا عبر رابط تفاعلي او موقع الجمعية .</a:t>
                      </a:r>
                      <a:endParaRPr lang="ar-SA" sz="1200" dirty="0">
                        <a:cs typeface="Akhbar MT" pitchFamily="2" charset="-78"/>
                      </a:endParaRPr>
                    </a:p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Akhbar MT" pitchFamily="2" charset="-78"/>
                      </a:endParaRPr>
                    </a:p>
                  </a:txBody>
                  <a:tcPr vert="vert270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150" dirty="0"/>
                        <a:t>اعتماد</a:t>
                      </a:r>
                      <a:r>
                        <a:rPr lang="ar-SA" sz="1150" baseline="0" dirty="0"/>
                        <a:t> البيانات المطلوبة في رابط التسجيل للمرضى او الراغبين في الاستفادة من الخدمات التثقيفية والتوعوية .</a:t>
                      </a:r>
                      <a:endParaRPr lang="ar-SA" sz="1150" dirty="0"/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اللجنة الصحية</a:t>
                      </a:r>
                    </a:p>
                  </a:txBody>
                  <a:tcP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000" dirty="0"/>
                        <a:t>2020/2021</a:t>
                      </a:r>
                    </a:p>
                  </a:txBody>
                  <a:tcP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400" dirty="0"/>
                        <a:t>30000</a:t>
                      </a:r>
                    </a:p>
                  </a:txBody>
                  <a:tcP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66569"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تحويل البيانات</a:t>
                      </a:r>
                      <a:r>
                        <a:rPr lang="ar-SA" sz="1200" baseline="0" dirty="0"/>
                        <a:t> المطلوبة الى استمارة الكترونية عبر الموقع الرسمي </a:t>
                      </a:r>
                      <a:endParaRPr lang="ar-SA" sz="1200" dirty="0"/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العلاقات والاعلام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000" dirty="0"/>
                        <a:t>2020/2021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400" dirty="0"/>
                        <a:t>30000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66569"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نشر الاستمارة في الموقع الالكترونية وارسالها على مواقع التواصل الاجتماعي </a:t>
                      </a:r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العلاقات والاعلام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000" dirty="0"/>
                        <a:t>2020/2021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400" dirty="0"/>
                        <a:t>30000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66569"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البدء بالتسجيل وفق الرابط الالكتروني .</a:t>
                      </a:r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السكرتارية</a:t>
                      </a:r>
                    </a:p>
                  </a:txBody>
                  <a:tcPr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000" dirty="0"/>
                        <a:t>2020/2021</a:t>
                      </a:r>
                    </a:p>
                  </a:txBody>
                  <a:tcPr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400" dirty="0"/>
                        <a:t>30000</a:t>
                      </a:r>
                    </a:p>
                  </a:txBody>
                  <a:tcPr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66569"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200" dirty="0">
                          <a:cs typeface="Akhbar MT" pitchFamily="2" charset="-78"/>
                        </a:rPr>
                        <a:t>الاستفادة من الجمعيات الخيرية الاخرى للقيام بالبحث الاجتماعي.</a:t>
                      </a:r>
                    </a:p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SA" sz="1200" b="0" dirty="0">
                        <a:solidFill>
                          <a:schemeClr val="tx1"/>
                        </a:solidFill>
                        <a:latin typeface="+mn-lt"/>
                        <a:ea typeface="Calibri"/>
                        <a:cs typeface="Akhbar MT" pitchFamily="2" charset="-78"/>
                      </a:endParaRPr>
                    </a:p>
                  </a:txBody>
                  <a:tcPr vert="vert270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تحديد الجمعيات الخيرية التي يمكن ان</a:t>
                      </a:r>
                      <a:r>
                        <a:rPr lang="ar-SA" sz="1200" baseline="0" dirty="0"/>
                        <a:t> تحتاجها الجمعية .</a:t>
                      </a:r>
                      <a:endParaRPr lang="ar-SA" sz="1200" dirty="0"/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العلاقات</a:t>
                      </a:r>
                      <a:r>
                        <a:rPr lang="ar-SA" sz="1200" baseline="0" dirty="0"/>
                        <a:t> والاعلام</a:t>
                      </a:r>
                      <a:endParaRPr lang="ar-SA" sz="1200" dirty="0"/>
                    </a:p>
                  </a:txBody>
                  <a:tcP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000" dirty="0"/>
                        <a:t>2020/2021</a:t>
                      </a:r>
                    </a:p>
                  </a:txBody>
                  <a:tcP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400" dirty="0"/>
                        <a:t>30000</a:t>
                      </a:r>
                    </a:p>
                  </a:txBody>
                  <a:tcP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366569"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التواصل مع الجهات المستهدفة واخذ اراءهم حول</a:t>
                      </a:r>
                      <a:r>
                        <a:rPr lang="ar-SA" sz="1200" baseline="0" dirty="0"/>
                        <a:t> التعاون .</a:t>
                      </a:r>
                      <a:endParaRPr lang="ar-SA" sz="1200" dirty="0"/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الجودة والتطوير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000" dirty="0"/>
                        <a:t>2020/2021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400" dirty="0"/>
                        <a:t>30000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366569"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توقيع عقود شراكات </a:t>
                      </a:r>
                      <a:r>
                        <a:rPr lang="ar-SA" sz="1200" baseline="0" dirty="0"/>
                        <a:t> مع الجهات الراغبة في التعاون مع الجمعية .</a:t>
                      </a:r>
                      <a:endParaRPr lang="ar-SA" sz="1200" dirty="0"/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المدير التنفيذي 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000" dirty="0"/>
                        <a:t>2020/2021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400" dirty="0"/>
                        <a:t>30000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366569"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بدء تنفيذ الشراكة والبحث الاجتماعي في المناطق المحددة </a:t>
                      </a:r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الإدارة المالية </a:t>
                      </a:r>
                    </a:p>
                  </a:txBody>
                  <a:tcPr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000" dirty="0"/>
                        <a:t>2020/2021</a:t>
                      </a:r>
                    </a:p>
                  </a:txBody>
                  <a:tcPr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400" dirty="0"/>
                        <a:t>30000</a:t>
                      </a:r>
                    </a:p>
                  </a:txBody>
                  <a:tcPr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</a:tbl>
          </a:graphicData>
        </a:graphic>
      </p:graphicFrame>
      <p:graphicFrame>
        <p:nvGraphicFramePr>
          <p:cNvPr id="4" name="جدول 3"/>
          <p:cNvGraphicFramePr>
            <a:graphicFrameLocks noGrp="1"/>
          </p:cNvGraphicFramePr>
          <p:nvPr/>
        </p:nvGraphicFramePr>
        <p:xfrm>
          <a:off x="17585" y="369276"/>
          <a:ext cx="9161584" cy="539443"/>
        </p:xfrm>
        <a:graphic>
          <a:graphicData uri="http://schemas.openxmlformats.org/drawingml/2006/table">
            <a:tbl>
              <a:tblPr rtl="1"/>
              <a:tblGrid>
                <a:gridCol w="91615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39443"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12700" cmpd="sng">
                      <a:solidFill>
                        <a:srgbClr val="C00000"/>
                      </a:solidFill>
                      <a:prstDash val="solid"/>
                    </a:lnL>
                    <a:lnR w="12700" cmpd="sng">
                      <a:solidFill>
                        <a:srgbClr val="C00000"/>
                      </a:solidFill>
                      <a:prstDash val="solid"/>
                    </a:lnR>
                    <a:lnT w="12700" cmpd="sng">
                      <a:solidFill>
                        <a:srgbClr val="C00000"/>
                      </a:solidFill>
                      <a:prstDash val="solid"/>
                    </a:lnT>
                    <a:lnB w="12700" cmpd="sng">
                      <a:solidFill>
                        <a:srgbClr val="C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6645467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جدول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3267932"/>
              </p:ext>
            </p:extLst>
          </p:nvPr>
        </p:nvGraphicFramePr>
        <p:xfrm>
          <a:off x="-1" y="-5"/>
          <a:ext cx="9144001" cy="6867876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5858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553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17427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3387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4523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2018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2920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447328">
                <a:tc gridSpan="2">
                  <a:txBody>
                    <a:bodyPr/>
                    <a:lstStyle/>
                    <a:p>
                      <a:pPr rtl="1"/>
                      <a:r>
                        <a:rPr lang="ar-SA" sz="1400" dirty="0">
                          <a:solidFill>
                            <a:schemeClr val="tx1"/>
                          </a:solidFill>
                        </a:rPr>
                        <a:t>الهدف الاستراتيجي</a:t>
                      </a:r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600" b="0" dirty="0">
                          <a:solidFill>
                            <a:schemeClr val="tx1"/>
                          </a:solidFill>
                          <a:latin typeface="Sakkal Majalla" pitchFamily="2" charset="-78"/>
                          <a:cs typeface="Akhbar MT" pitchFamily="2" charset="-78"/>
                        </a:rPr>
                        <a:t>ابراز اعمال الجمعية وانشطتها وتعزيز</a:t>
                      </a:r>
                      <a:r>
                        <a:rPr lang="ar-SA" sz="1600" b="0" baseline="0" dirty="0">
                          <a:solidFill>
                            <a:schemeClr val="tx1"/>
                          </a:solidFill>
                          <a:latin typeface="Sakkal Majalla" pitchFamily="2" charset="-78"/>
                          <a:cs typeface="Akhbar MT" pitchFamily="2" charset="-78"/>
                        </a:rPr>
                        <a:t>  </a:t>
                      </a:r>
                      <a:r>
                        <a:rPr lang="ar-SA" sz="1600" b="0" dirty="0">
                          <a:solidFill>
                            <a:schemeClr val="tx1"/>
                          </a:solidFill>
                          <a:latin typeface="Sakkal Majalla" pitchFamily="2" charset="-78"/>
                          <a:cs typeface="Akhbar MT" pitchFamily="2" charset="-78"/>
                        </a:rPr>
                        <a:t>الص</a:t>
                      </a:r>
                      <a:r>
                        <a:rPr lang="ar-SA" sz="1600" b="0" baseline="0" dirty="0">
                          <a:solidFill>
                            <a:schemeClr val="tx1"/>
                          </a:solidFill>
                          <a:latin typeface="Sakkal Majalla" pitchFamily="2" charset="-78"/>
                          <a:cs typeface="Akhbar MT" pitchFamily="2" charset="-78"/>
                        </a:rPr>
                        <a:t>ــــ</a:t>
                      </a:r>
                      <a:r>
                        <a:rPr lang="ar-SA" sz="1600" b="0" dirty="0">
                          <a:solidFill>
                            <a:schemeClr val="tx1"/>
                          </a:solidFill>
                          <a:latin typeface="Sakkal Majalla" pitchFamily="2" charset="-78"/>
                          <a:cs typeface="Akhbar MT" pitchFamily="2" charset="-78"/>
                        </a:rPr>
                        <a:t>ـورة الايجابية عنها </a:t>
                      </a:r>
                      <a:endParaRPr lang="en-US" sz="1600" b="0" kern="1200" dirty="0">
                        <a:solidFill>
                          <a:schemeClr val="tx1"/>
                        </a:solidFill>
                        <a:latin typeface="ae_AlMohanad" pitchFamily="18" charset="-78"/>
                        <a:ea typeface="Tahoma" pitchFamily="34" charset="0"/>
                        <a:cs typeface="Akhbar MT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400" dirty="0">
                          <a:solidFill>
                            <a:schemeClr val="tx1"/>
                          </a:solidFill>
                        </a:rPr>
                        <a:t>المجال </a:t>
                      </a:r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rtl="1"/>
                      <a:r>
                        <a:rPr lang="ar-SA" sz="1200" dirty="0">
                          <a:solidFill>
                            <a:sysClr val="windowText" lastClr="000000"/>
                          </a:solidFill>
                          <a:latin typeface="Abomsaab" pitchFamily="66" charset="-78"/>
                          <a:cs typeface="Akhbar MT" pitchFamily="2" charset="-78"/>
                        </a:rPr>
                        <a:t>ادارة السمعة والاتصال المجتمعي </a:t>
                      </a:r>
                      <a:endParaRPr lang="ar-SA" sz="1200" dirty="0">
                        <a:solidFill>
                          <a:schemeClr val="tx1"/>
                        </a:solidFill>
                        <a:cs typeface="Akhbar MT" pitchFamily="2" charset="-78"/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4815">
                <a:tc>
                  <a:txBody>
                    <a:bodyPr/>
                    <a:lstStyle/>
                    <a:p>
                      <a:pPr rtl="1"/>
                      <a:r>
                        <a:rPr lang="ar-SA" sz="1200" dirty="0"/>
                        <a:t>الهدف التشغيلي</a:t>
                      </a:r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400" dirty="0"/>
                        <a:t>المبادرة</a:t>
                      </a:r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400" dirty="0"/>
                        <a:t>الاجراءات </a:t>
                      </a:r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400" dirty="0"/>
                        <a:t>المنفذ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400" dirty="0"/>
                        <a:t>التنفيذ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400" dirty="0"/>
                        <a:t>التكلفة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400" dirty="0"/>
                        <a:t>ملاحظات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7328">
                <a:tc rowSpan="13"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800" b="0" dirty="0">
                          <a:latin typeface="+mn-lt"/>
                          <a:ea typeface="Calibri"/>
                          <a:cs typeface="Akhbar MT" pitchFamily="2" charset="-78"/>
                        </a:rPr>
                        <a:t>تعزيز الحضور الذهني  للجمعية   لدى عموم افراد  المجتمع  المحلي  وذو العلاقة  . </a:t>
                      </a:r>
                    </a:p>
                  </a:txBody>
                  <a:tcPr vert="vert270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100" b="0" dirty="0">
                          <a:solidFill>
                            <a:schemeClr val="tx1"/>
                          </a:solidFill>
                          <a:latin typeface="Microsoft Uighur" pitchFamily="2" charset="-78"/>
                          <a:ea typeface="Calibri"/>
                          <a:cs typeface="Akhbar MT" pitchFamily="2" charset="-78"/>
                        </a:rPr>
                        <a:t>تسجيل اسم شهرة للجمعية واعتماده</a:t>
                      </a:r>
                      <a:r>
                        <a:rPr lang="ar-SA" sz="1100" b="0" baseline="0" dirty="0">
                          <a:solidFill>
                            <a:schemeClr val="tx1"/>
                          </a:solidFill>
                          <a:latin typeface="Microsoft Uighur" pitchFamily="2" charset="-78"/>
                          <a:ea typeface="Calibri"/>
                          <a:cs typeface="Akhbar MT" pitchFamily="2" charset="-78"/>
                        </a:rPr>
                        <a:t>  </a:t>
                      </a:r>
                      <a:r>
                        <a:rPr lang="ar-SA" sz="1100" b="0" dirty="0">
                          <a:solidFill>
                            <a:schemeClr val="tx1"/>
                          </a:solidFill>
                          <a:latin typeface="Microsoft Uighur" pitchFamily="2" charset="-78"/>
                          <a:ea typeface="Calibri"/>
                          <a:cs typeface="Akhbar MT" pitchFamily="2" charset="-78"/>
                        </a:rPr>
                        <a:t>وتسجيله</a:t>
                      </a:r>
                      <a:r>
                        <a:rPr lang="ar-SA" sz="1100" b="0" baseline="0" dirty="0">
                          <a:solidFill>
                            <a:schemeClr val="tx1"/>
                          </a:solidFill>
                          <a:latin typeface="Microsoft Uighur" pitchFamily="2" charset="-78"/>
                          <a:ea typeface="Calibri"/>
                          <a:cs typeface="Akhbar MT" pitchFamily="2" charset="-78"/>
                        </a:rPr>
                        <a:t> في  وزارة التجارة . </a:t>
                      </a:r>
                      <a:endParaRPr lang="en-US" sz="1100" b="0" dirty="0">
                        <a:solidFill>
                          <a:schemeClr val="tx1"/>
                        </a:solidFill>
                        <a:latin typeface="Microsoft Uighur" pitchFamily="2" charset="-78"/>
                        <a:ea typeface="Calibri"/>
                        <a:cs typeface="Akhbar MT" pitchFamily="2" charset="-78"/>
                      </a:endParaRPr>
                    </a:p>
                    <a:p>
                      <a:pPr marL="0" marR="0" indent="0" algn="ctr" defTabSz="914400" rtl="1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dirty="0">
                        <a:solidFill>
                          <a:schemeClr val="tx1"/>
                        </a:solidFill>
                        <a:latin typeface="+mn-lt"/>
                        <a:ea typeface="Calibri"/>
                        <a:cs typeface="Akhbar MT" pitchFamily="2" charset="-78"/>
                      </a:endParaRPr>
                    </a:p>
                  </a:txBody>
                  <a:tcPr vert="vert270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>
                          <a:solidFill>
                            <a:schemeClr val="tx1"/>
                          </a:solidFill>
                        </a:rPr>
                        <a:t>زيارة الجهات المعنية للتعرف على طريقة تسجيل الاسم بطريقة رسمية .</a:t>
                      </a:r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/>
                        <a:t>الموارد البشرية </a:t>
                      </a:r>
                      <a:endParaRPr lang="ar-SA" sz="8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000" dirty="0"/>
                        <a:t>2020/2021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400" dirty="0"/>
                        <a:t>30000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47328"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>
                          <a:solidFill>
                            <a:schemeClr val="tx1"/>
                          </a:solidFill>
                        </a:rPr>
                        <a:t>توفير طلبات الجهات المعنية لتسجيل اسم الجمعية </a:t>
                      </a:r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/>
                        <a:t>الموارد البشرية </a:t>
                      </a:r>
                      <a:endParaRPr lang="ar-SA" sz="8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000" dirty="0"/>
                        <a:t>2020/2021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400" dirty="0"/>
                        <a:t>30000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47328"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>
                          <a:solidFill>
                            <a:schemeClr val="tx1"/>
                          </a:solidFill>
                        </a:rPr>
                        <a:t>تسجل اسم الشهرة في وزارة العمل والتنمية الاجتماعية .</a:t>
                      </a:r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dirty="0"/>
                        <a:t>الموارد البشرية 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000" dirty="0"/>
                        <a:t>2020/2021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400" dirty="0"/>
                        <a:t>30000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47328">
                <a:tc v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تسجيل اسم الشهرة في وزارة التجارة .</a:t>
                      </a:r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/>
                        <a:t>الموارد البشرية </a:t>
                      </a:r>
                      <a:endParaRPr lang="ar-SA" sz="8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000" dirty="0"/>
                        <a:t>2020/2021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4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47328"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اعتماد اسم الشهرة الخاص بالجمعية في جميع المطبوعات والمراسلات والادبيات .</a:t>
                      </a:r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dirty="0"/>
                        <a:t>الموارد البشرية </a:t>
                      </a:r>
                    </a:p>
                  </a:txBody>
                  <a:tcPr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000" dirty="0"/>
                        <a:t>2020/2021</a:t>
                      </a:r>
                    </a:p>
                  </a:txBody>
                  <a:tcPr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400" dirty="0"/>
                        <a:t>30000</a:t>
                      </a:r>
                    </a:p>
                  </a:txBody>
                  <a:tcPr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47328"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200" b="0" baseline="0" dirty="0">
                          <a:solidFill>
                            <a:schemeClr val="tx1"/>
                          </a:solidFill>
                          <a:latin typeface="Microsoft Uighur" pitchFamily="2" charset="-78"/>
                          <a:ea typeface="Calibri"/>
                          <a:cs typeface="Akhbar MT" pitchFamily="2" charset="-78"/>
                        </a:rPr>
                        <a:t>تغيير  الهوية البصرية للجمعية وتدشينها  وطباعتها على جميع الممتلكات والمباني .</a:t>
                      </a:r>
                      <a:r>
                        <a:rPr lang="ar-SA" sz="1200" b="0" dirty="0">
                          <a:solidFill>
                            <a:srgbClr val="FF0000"/>
                          </a:solidFill>
                          <a:latin typeface="+mn-lt"/>
                          <a:ea typeface="Calibri"/>
                          <a:cs typeface="Akhbar MT" pitchFamily="2" charset="-78"/>
                        </a:rPr>
                        <a:t> </a:t>
                      </a:r>
                      <a:endParaRPr lang="en-US" sz="1200" b="0" dirty="0">
                        <a:solidFill>
                          <a:srgbClr val="FF0000"/>
                        </a:solidFill>
                        <a:latin typeface="+mn-lt"/>
                        <a:ea typeface="Calibri"/>
                        <a:cs typeface="Akhbar MT" pitchFamily="2" charset="-78"/>
                      </a:endParaRPr>
                    </a:p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Akhbar MT" pitchFamily="2" charset="-78"/>
                      </a:endParaRPr>
                    </a:p>
                  </a:txBody>
                  <a:tcPr vert="vert270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150" dirty="0"/>
                        <a:t>البحث عن مؤسسات دعاية وإعلان </a:t>
                      </a:r>
                      <a:r>
                        <a:rPr lang="ar-SA" sz="1150" dirty="0" err="1"/>
                        <a:t>متيمزة</a:t>
                      </a:r>
                      <a:r>
                        <a:rPr lang="ar-SA" sz="1150" dirty="0"/>
                        <a:t> وتخصصية </a:t>
                      </a:r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العلاقات والاعلام</a:t>
                      </a:r>
                    </a:p>
                  </a:txBody>
                  <a:tcP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000" dirty="0"/>
                        <a:t>2020/2021</a:t>
                      </a:r>
                    </a:p>
                  </a:txBody>
                  <a:tcP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400" dirty="0"/>
                        <a:t>30000</a:t>
                      </a:r>
                    </a:p>
                  </a:txBody>
                  <a:tcP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47328"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اخذ عروض أسعار </a:t>
                      </a:r>
                      <a:r>
                        <a:rPr lang="ar-SA" sz="1200" dirty="0" err="1"/>
                        <a:t>لاعادة</a:t>
                      </a:r>
                      <a:r>
                        <a:rPr lang="ar-SA" sz="1200" dirty="0"/>
                        <a:t> بناء الهوية البصرية بشكل متكامل </a:t>
                      </a:r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العلاقات والاعلام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000" dirty="0"/>
                        <a:t>2020/2021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400" dirty="0"/>
                        <a:t>30000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47328"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مقارنة</a:t>
                      </a:r>
                      <a:r>
                        <a:rPr lang="ar-SA" sz="1200" baseline="0" dirty="0"/>
                        <a:t> عروض الأسعار واختيار العرض الأنسب واعتماده من الإدارة </a:t>
                      </a:r>
                      <a:endParaRPr lang="ar-SA" sz="1200" dirty="0"/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السكرتاريا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000" dirty="0"/>
                        <a:t>2020/2021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400" dirty="0"/>
                        <a:t>30000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47328"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التعاقد</a:t>
                      </a:r>
                      <a:r>
                        <a:rPr lang="ar-SA" sz="1200" baseline="0" dirty="0"/>
                        <a:t> مع المؤسسة المحددة وتنفيذ الهوية البصرية للجمعية .</a:t>
                      </a:r>
                      <a:endParaRPr lang="ar-SA" sz="1200" dirty="0"/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لجنة المقابلات </a:t>
                      </a:r>
                    </a:p>
                  </a:txBody>
                  <a:tcPr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000" dirty="0"/>
                        <a:t>2020/2021</a:t>
                      </a:r>
                    </a:p>
                  </a:txBody>
                  <a:tcPr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400" dirty="0"/>
                        <a:t>30000</a:t>
                      </a:r>
                    </a:p>
                  </a:txBody>
                  <a:tcPr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47328"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200" b="0" dirty="0">
                          <a:solidFill>
                            <a:schemeClr val="tx1"/>
                          </a:solidFill>
                          <a:latin typeface="Microsoft Uighur" pitchFamily="2" charset="-78"/>
                          <a:ea typeface="Calibri"/>
                          <a:cs typeface="Akhbar MT" pitchFamily="2" charset="-78"/>
                        </a:rPr>
                        <a:t>تجديد  اللوحات الاعلانية والارشادية  في مباني الجمعية وممتلكاتها وفق الهوية الجديدة . </a:t>
                      </a:r>
                      <a:endParaRPr lang="en-US" sz="1200" b="0" dirty="0">
                        <a:solidFill>
                          <a:schemeClr val="tx1"/>
                        </a:solidFill>
                        <a:latin typeface="Microsoft Uighur" pitchFamily="2" charset="-78"/>
                        <a:ea typeface="Calibri"/>
                        <a:cs typeface="Akhbar MT" pitchFamily="2" charset="-78"/>
                      </a:endParaRPr>
                    </a:p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SA" sz="1200" b="0" dirty="0">
                        <a:solidFill>
                          <a:schemeClr val="tx1"/>
                        </a:solidFill>
                        <a:latin typeface="+mn-lt"/>
                        <a:ea typeface="Calibri"/>
                        <a:cs typeface="Akhbar MT" pitchFamily="2" charset="-78"/>
                      </a:endParaRPr>
                    </a:p>
                  </a:txBody>
                  <a:tcPr vert="vert270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تحديد اللوحات والممتلكات التي يتم إعادة </a:t>
                      </a:r>
                      <a:r>
                        <a:rPr lang="ar-SA" sz="1200" dirty="0" err="1"/>
                        <a:t>تاهيلها</a:t>
                      </a:r>
                      <a:r>
                        <a:rPr lang="ar-SA" sz="1200" dirty="0"/>
                        <a:t> بناء على الهوية الجديدة </a:t>
                      </a:r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/>
                        <a:t>الإدارة المالية </a:t>
                      </a:r>
                      <a:endParaRPr lang="ar-SA" sz="1200" dirty="0"/>
                    </a:p>
                  </a:txBody>
                  <a:tcP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000" dirty="0"/>
                        <a:t>2020/2021</a:t>
                      </a:r>
                    </a:p>
                  </a:txBody>
                  <a:tcP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400" dirty="0"/>
                        <a:t>30000</a:t>
                      </a:r>
                    </a:p>
                  </a:txBody>
                  <a:tcP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47328"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دراسة التكاليف المالية للوحات والممتلكات </a:t>
                      </a:r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/>
                        <a:t>الإدارة المالية </a:t>
                      </a:r>
                      <a:endParaRPr lang="ar-SA" sz="12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000" dirty="0"/>
                        <a:t>2020/2021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400" dirty="0"/>
                        <a:t>30000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557925"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اعتماد التكاليف المالية واخذ عروض أسعار من الجهات الاعلانية</a:t>
                      </a:r>
                      <a:r>
                        <a:rPr lang="ar-SA" sz="1200" baseline="0" dirty="0"/>
                        <a:t> </a:t>
                      </a:r>
                      <a:endParaRPr lang="ar-SA" sz="1200" dirty="0"/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الإدارة المالية </a:t>
                      </a:r>
                    </a:p>
                    <a:p>
                      <a:pPr algn="ctr" rtl="1"/>
                      <a:r>
                        <a:rPr lang="ar-SA" sz="1200" dirty="0"/>
                        <a:t>المدير التنفيذي 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000" dirty="0"/>
                        <a:t>2020/2021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400" dirty="0"/>
                        <a:t>30000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447328"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التعاقد مع الجهة</a:t>
                      </a:r>
                      <a:r>
                        <a:rPr lang="ar-SA" sz="1200" baseline="0" dirty="0"/>
                        <a:t> المحددة وتنفيذ العمل وفق المواصفات المحددة </a:t>
                      </a:r>
                      <a:endParaRPr lang="ar-SA" sz="1200" dirty="0"/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الإدارة المالية </a:t>
                      </a:r>
                    </a:p>
                    <a:p>
                      <a:pPr algn="ctr" rtl="1"/>
                      <a:r>
                        <a:rPr lang="ar-SA" sz="1200" dirty="0"/>
                        <a:t>المدير التنفيذي</a:t>
                      </a:r>
                    </a:p>
                  </a:txBody>
                  <a:tcPr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000" dirty="0"/>
                        <a:t>2020/2021</a:t>
                      </a:r>
                    </a:p>
                  </a:txBody>
                  <a:tcPr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400" dirty="0"/>
                        <a:t>30000</a:t>
                      </a:r>
                    </a:p>
                  </a:txBody>
                  <a:tcPr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  <p:graphicFrame>
        <p:nvGraphicFramePr>
          <p:cNvPr id="4" name="جدول 3"/>
          <p:cNvGraphicFramePr>
            <a:graphicFrameLocks noGrp="1"/>
          </p:cNvGraphicFramePr>
          <p:nvPr/>
        </p:nvGraphicFramePr>
        <p:xfrm>
          <a:off x="17585" y="369276"/>
          <a:ext cx="9161584" cy="539443"/>
        </p:xfrm>
        <a:graphic>
          <a:graphicData uri="http://schemas.openxmlformats.org/drawingml/2006/table">
            <a:tbl>
              <a:tblPr rtl="1"/>
              <a:tblGrid>
                <a:gridCol w="91615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39443"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12700" cmpd="sng">
                      <a:solidFill>
                        <a:srgbClr val="C00000"/>
                      </a:solidFill>
                      <a:prstDash val="solid"/>
                    </a:lnL>
                    <a:lnR w="12700" cmpd="sng">
                      <a:solidFill>
                        <a:srgbClr val="C00000"/>
                      </a:solidFill>
                      <a:prstDash val="solid"/>
                    </a:lnR>
                    <a:lnT w="12700" cmpd="sng">
                      <a:solidFill>
                        <a:srgbClr val="C00000"/>
                      </a:solidFill>
                      <a:prstDash val="solid"/>
                    </a:lnT>
                    <a:lnB w="12700" cmpd="sng">
                      <a:solidFill>
                        <a:srgbClr val="C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481232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جدول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9085035"/>
              </p:ext>
            </p:extLst>
          </p:nvPr>
        </p:nvGraphicFramePr>
        <p:xfrm>
          <a:off x="-1" y="2"/>
          <a:ext cx="9144001" cy="6857999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5858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553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17427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3387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4523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2018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2920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464680">
                <a:tc gridSpan="2">
                  <a:txBody>
                    <a:bodyPr/>
                    <a:lstStyle/>
                    <a:p>
                      <a:pPr rtl="1"/>
                      <a:r>
                        <a:rPr lang="ar-SA" sz="1400" dirty="0">
                          <a:solidFill>
                            <a:schemeClr val="tx1"/>
                          </a:solidFill>
                        </a:rPr>
                        <a:t>الهدف الاستراتيجي</a:t>
                      </a:r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600" b="0" dirty="0">
                          <a:solidFill>
                            <a:schemeClr val="tx1"/>
                          </a:solidFill>
                          <a:latin typeface="Sakkal Majalla" pitchFamily="2" charset="-78"/>
                          <a:ea typeface="Times New Roman"/>
                          <a:cs typeface="Akhbar MT" pitchFamily="2" charset="-78"/>
                        </a:rPr>
                        <a:t>تحقيق الاستدامة البشرية  ورفع الاداء  الوظيفي</a:t>
                      </a:r>
                      <a:r>
                        <a:rPr lang="ar-SA" sz="1600" b="0" baseline="0" dirty="0">
                          <a:solidFill>
                            <a:schemeClr val="tx1"/>
                          </a:solidFill>
                          <a:latin typeface="Sakkal Majalla" pitchFamily="2" charset="-78"/>
                          <a:ea typeface="Times New Roman"/>
                          <a:cs typeface="Akhbar MT" pitchFamily="2" charset="-78"/>
                        </a:rPr>
                        <a:t> للعاملين في الجمعية بنسبة 70% </a:t>
                      </a:r>
                      <a:endParaRPr lang="en-US" sz="1600" b="0" dirty="0">
                        <a:solidFill>
                          <a:schemeClr val="tx1"/>
                        </a:solidFill>
                        <a:latin typeface="Sakkal Majalla" pitchFamily="2" charset="-78"/>
                        <a:ea typeface="Times New Roman"/>
                        <a:cs typeface="Akhbar MT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400" dirty="0">
                          <a:solidFill>
                            <a:schemeClr val="tx1"/>
                          </a:solidFill>
                        </a:rPr>
                        <a:t>المجال </a:t>
                      </a:r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rtl="1"/>
                      <a:r>
                        <a:rPr lang="ar-SA" dirty="0">
                          <a:solidFill>
                            <a:schemeClr val="tx1"/>
                          </a:solidFill>
                        </a:rPr>
                        <a:t>الكفاءة الإدارية </a:t>
                      </a: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2495">
                <a:tc>
                  <a:txBody>
                    <a:bodyPr/>
                    <a:lstStyle/>
                    <a:p>
                      <a:pPr rtl="1"/>
                      <a:r>
                        <a:rPr lang="ar-SA" sz="1200" dirty="0"/>
                        <a:t>الهدف التشغيلي</a:t>
                      </a:r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400" dirty="0"/>
                        <a:t>المبادرة</a:t>
                      </a:r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400" dirty="0"/>
                        <a:t>الاجراءات </a:t>
                      </a:r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400" dirty="0"/>
                        <a:t>المنفذ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400" dirty="0"/>
                        <a:t>التنفيذ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400" dirty="0"/>
                        <a:t>التكلفة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400" dirty="0"/>
                        <a:t>ملاحظات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79568">
                <a:tc rowSpan="12"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800" b="0" dirty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Akhbar MT" pitchFamily="2" charset="-78"/>
                        </a:rPr>
                        <a:t> تفعيل  مبدأ الثواب  والعقاب كأحد  مصادر  التحفيز  للموظفين  . 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+mn-lt"/>
                        <a:ea typeface="Calibri"/>
                        <a:cs typeface="Akhbar MT" pitchFamily="2" charset="-78"/>
                      </a:endParaRPr>
                    </a:p>
                  </a:txBody>
                  <a:tcPr vert="vert270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SA" sz="200" b="0" dirty="0">
                        <a:solidFill>
                          <a:schemeClr val="tx1"/>
                        </a:solidFill>
                        <a:latin typeface="Arabic Typesetting" panose="03020402040406030203" pitchFamily="66" charset="-78"/>
                        <a:ea typeface="Calibri"/>
                        <a:cs typeface="Arabic Typesetting" panose="03020402040406030203" pitchFamily="66" charset="-78"/>
                      </a:endParaRPr>
                    </a:p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200" b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khbar MT" pitchFamily="2" charset="-78"/>
                        </a:rPr>
                        <a:t>اعتماد نتائج  التقييم  الشهري  مدخلا اساسيا </a:t>
                      </a:r>
                      <a:r>
                        <a:rPr lang="ar-SA" sz="1200" b="0" kern="1200" baseline="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khbar MT" pitchFamily="2" charset="-78"/>
                        </a:rPr>
                        <a:t>لاي</a:t>
                      </a:r>
                      <a:r>
                        <a:rPr lang="ar-SA" sz="1200" b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khbar MT" pitchFamily="2" charset="-78"/>
                        </a:rPr>
                        <a:t> امتيازات ( اجازات – اضافي - ....) </a:t>
                      </a:r>
                      <a:endParaRPr lang="en-US" sz="12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Akhbar MT" pitchFamily="2" charset="-78"/>
                      </a:endParaRPr>
                    </a:p>
                  </a:txBody>
                  <a:tcPr vert="vert270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400" dirty="0">
                          <a:cs typeface="Akhbar MT" pitchFamily="2" charset="-78"/>
                        </a:rPr>
                        <a:t>اعداد نموذج تقييم شهري</a:t>
                      </a:r>
                      <a:r>
                        <a:rPr lang="ar-SA" sz="1400" baseline="0" dirty="0">
                          <a:cs typeface="Akhbar MT" pitchFamily="2" charset="-78"/>
                        </a:rPr>
                        <a:t> وعرضه على الموظفين </a:t>
                      </a:r>
                      <a:r>
                        <a:rPr lang="ar-SA" sz="1400" baseline="0" dirty="0" err="1">
                          <a:cs typeface="Akhbar MT" pitchFamily="2" charset="-78"/>
                        </a:rPr>
                        <a:t>لاخذ</a:t>
                      </a:r>
                      <a:r>
                        <a:rPr lang="ar-SA" sz="1400" baseline="0" dirty="0">
                          <a:cs typeface="Akhbar MT" pitchFamily="2" charset="-78"/>
                        </a:rPr>
                        <a:t> وجهات النظر </a:t>
                      </a:r>
                      <a:r>
                        <a:rPr lang="ar-SA" sz="1400" dirty="0">
                          <a:cs typeface="Akhbar MT" pitchFamily="2" charset="-78"/>
                        </a:rPr>
                        <a:t>.</a:t>
                      </a:r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/>
                        <a:t>الموارد البشرية </a:t>
                      </a:r>
                      <a:endParaRPr lang="ar-SA" sz="12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000" dirty="0"/>
                        <a:t>2021/2020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400" dirty="0"/>
                        <a:t>30000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4680"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400" dirty="0">
                          <a:cs typeface="Akhbar MT" pitchFamily="2" charset="-78"/>
                        </a:rPr>
                        <a:t>اعتماد النموذج من الموارد البشرية والإدارة التنفيذية .</a:t>
                      </a:r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الموارد البشرية </a:t>
                      </a:r>
                    </a:p>
                    <a:p>
                      <a:pPr algn="ctr" rtl="1"/>
                      <a:r>
                        <a:rPr lang="ar-SA" sz="1200" dirty="0"/>
                        <a:t>المدير</a:t>
                      </a:r>
                      <a:r>
                        <a:rPr lang="ar-SA" sz="1200" baseline="0" dirty="0"/>
                        <a:t> التنفيذي </a:t>
                      </a:r>
                      <a:endParaRPr lang="ar-SA" sz="12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000" dirty="0"/>
                        <a:t>2021/2020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400" dirty="0"/>
                        <a:t>30000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64680"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400" dirty="0">
                          <a:cs typeface="Akhbar MT" pitchFamily="2" charset="-78"/>
                        </a:rPr>
                        <a:t>بناء</a:t>
                      </a:r>
                      <a:r>
                        <a:rPr lang="ar-SA" sz="1400" baseline="0" dirty="0">
                          <a:cs typeface="Akhbar MT" pitchFamily="2" charset="-78"/>
                        </a:rPr>
                        <a:t> الية واضحة لاستحقاقات العلاوات والإضافي بناء على التقييم </a:t>
                      </a:r>
                      <a:endParaRPr lang="ar-SA" sz="1400" dirty="0">
                        <a:cs typeface="Akhbar MT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الموارد البشرية </a:t>
                      </a:r>
                    </a:p>
                    <a:p>
                      <a:pPr algn="ctr" rtl="1"/>
                      <a:r>
                        <a:rPr lang="ar-SA" sz="1200" dirty="0"/>
                        <a:t>المدير التنفيذي 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000" dirty="0"/>
                        <a:t>2021/2020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400" dirty="0"/>
                        <a:t>30000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79568"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400" dirty="0">
                          <a:cs typeface="Akhbar MT" pitchFamily="2" charset="-78"/>
                        </a:rPr>
                        <a:t>التنفيذ للائحة</a:t>
                      </a:r>
                      <a:r>
                        <a:rPr lang="ar-SA" sz="1400" baseline="0" dirty="0">
                          <a:cs typeface="Akhbar MT" pitchFamily="2" charset="-78"/>
                        </a:rPr>
                        <a:t> وتقييم اثرها على الموظفين  بشكل فصلي .</a:t>
                      </a:r>
                      <a:endParaRPr lang="ar-SA" sz="1400" dirty="0">
                        <a:cs typeface="Akhbar MT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الموارد البشرية </a:t>
                      </a:r>
                    </a:p>
                    <a:p>
                      <a:pPr algn="ctr" rtl="1"/>
                      <a:r>
                        <a:rPr lang="ar-SA" sz="1200" dirty="0"/>
                        <a:t>المدير التنفيذي </a:t>
                      </a:r>
                    </a:p>
                  </a:txBody>
                  <a:tcPr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000" dirty="0"/>
                        <a:t>2021/2020</a:t>
                      </a:r>
                    </a:p>
                  </a:txBody>
                  <a:tcPr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400" dirty="0"/>
                        <a:t>30000</a:t>
                      </a:r>
                    </a:p>
                  </a:txBody>
                  <a:tcPr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64680"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200" b="0" dirty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Akhbar MT" pitchFamily="2" charset="-78"/>
                        </a:rPr>
                        <a:t> بناء جائزة  للتميز الوظيفي بشكل  شهري  . </a:t>
                      </a:r>
                      <a:endParaRPr lang="en-US" sz="1200" b="0" dirty="0">
                        <a:solidFill>
                          <a:schemeClr val="tx1"/>
                        </a:solidFill>
                        <a:latin typeface="+mn-lt"/>
                        <a:ea typeface="Calibri"/>
                        <a:cs typeface="Akhbar MT" pitchFamily="2" charset="-78"/>
                      </a:endParaRPr>
                    </a:p>
                  </a:txBody>
                  <a:tcPr vert="vert270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2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khbar MT" pitchFamily="2" charset="-78"/>
                        </a:rPr>
                        <a:t>وضع لمعايير لجائزة التميز</a:t>
                      </a:r>
                      <a:r>
                        <a:rPr lang="ar-SA" sz="1200" baseline="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khbar MT" pitchFamily="2" charset="-78"/>
                        </a:rPr>
                        <a:t> ( الشهري /</a:t>
                      </a:r>
                      <a:r>
                        <a:rPr lang="ar-SA" sz="12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khbar MT" pitchFamily="2" charset="-78"/>
                        </a:rPr>
                        <a:t> الفصلي</a:t>
                      </a:r>
                      <a:r>
                        <a:rPr lang="ar-SA" sz="1200" baseline="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khbar MT" pitchFamily="2" charset="-78"/>
                        </a:rPr>
                        <a:t> / </a:t>
                      </a:r>
                      <a:r>
                        <a:rPr lang="ar-SA" sz="12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khbar MT" pitchFamily="2" charset="-78"/>
                        </a:rPr>
                        <a:t>السنوي ) .</a:t>
                      </a:r>
                      <a:endParaRPr lang="en-US" sz="1200" dirty="0">
                        <a:latin typeface="+mn-lt"/>
                        <a:ea typeface="Times New Roman"/>
                        <a:cs typeface="Akhbar MT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الموارد البشرية </a:t>
                      </a:r>
                    </a:p>
                    <a:p>
                      <a:pPr algn="ctr" rtl="1"/>
                      <a:r>
                        <a:rPr lang="ar-SA" sz="1200" dirty="0"/>
                        <a:t>المدير التنفيذي</a:t>
                      </a:r>
                    </a:p>
                  </a:txBody>
                  <a:tcP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000" dirty="0"/>
                        <a:t>2021/2020</a:t>
                      </a:r>
                    </a:p>
                  </a:txBody>
                  <a:tcP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400" dirty="0"/>
                        <a:t>30000</a:t>
                      </a:r>
                    </a:p>
                  </a:txBody>
                  <a:tcP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64680"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khbar MT" pitchFamily="2" charset="-78"/>
                        </a:rPr>
                        <a:t>تحديد الجائزة </a:t>
                      </a:r>
                      <a:r>
                        <a:rPr lang="ar-SA" sz="1200" baseline="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khbar MT" pitchFamily="2" charset="-78"/>
                        </a:rPr>
                        <a:t>( الشهرية /</a:t>
                      </a:r>
                      <a:r>
                        <a:rPr lang="ar-SA" sz="12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khbar MT" pitchFamily="2" charset="-78"/>
                        </a:rPr>
                        <a:t> الفصلية</a:t>
                      </a:r>
                      <a:r>
                        <a:rPr lang="ar-SA" sz="1200" baseline="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khbar MT" pitchFamily="2" charset="-78"/>
                        </a:rPr>
                        <a:t> / </a:t>
                      </a:r>
                      <a:r>
                        <a:rPr lang="ar-SA" sz="12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khbar MT" pitchFamily="2" charset="-78"/>
                        </a:rPr>
                        <a:t>السنوية ) ونوعيتها</a:t>
                      </a:r>
                      <a:r>
                        <a:rPr lang="ar-SA" sz="1200" baseline="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khbar MT" pitchFamily="2" charset="-78"/>
                        </a:rPr>
                        <a:t> </a:t>
                      </a:r>
                      <a:r>
                        <a:rPr lang="ar-SA" sz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khbar MT" pitchFamily="2" charset="-78"/>
                        </a:rPr>
                        <a:t>.</a:t>
                      </a:r>
                      <a:endParaRPr lang="en-US" sz="1200" dirty="0">
                        <a:latin typeface="Calibri"/>
                        <a:ea typeface="Times New Roman"/>
                        <a:cs typeface="Akhbar MT" pitchFamily="2" charset="-7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الموارد البشرية </a:t>
                      </a:r>
                    </a:p>
                    <a:p>
                      <a:pPr algn="ctr" rtl="1"/>
                      <a:r>
                        <a:rPr lang="ar-SA" sz="1200" dirty="0"/>
                        <a:t>المدير التنفيذي 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000" dirty="0"/>
                        <a:t>2021/2020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400" dirty="0"/>
                        <a:t>30000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79568"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2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khbar MT" pitchFamily="2" charset="-78"/>
                        </a:rPr>
                        <a:t>الإعلان</a:t>
                      </a:r>
                      <a:r>
                        <a:rPr lang="ar-SA" sz="1200" baseline="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khbar MT" pitchFamily="2" charset="-78"/>
                        </a:rPr>
                        <a:t> عن الجائزة وشروطها و</a:t>
                      </a:r>
                      <a:r>
                        <a:rPr lang="ar-SA" sz="12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khbar MT" pitchFamily="2" charset="-78"/>
                        </a:rPr>
                        <a:t>البدء بالتنفيذ وضع الآلية المناسبة للتسليم .</a:t>
                      </a:r>
                      <a:endParaRPr lang="en-US" sz="1200" dirty="0">
                        <a:latin typeface="Calibri"/>
                        <a:ea typeface="Times New Roman"/>
                        <a:cs typeface="Akhbar MT" pitchFamily="2" charset="-7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الموارد البشرية </a:t>
                      </a:r>
                    </a:p>
                    <a:p>
                      <a:pPr algn="ctr" rtl="1"/>
                      <a:r>
                        <a:rPr lang="ar-SA" sz="1200" dirty="0"/>
                        <a:t>المدير التنفيذي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000" dirty="0"/>
                        <a:t>2021/2020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400" dirty="0"/>
                        <a:t>30000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64680"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khbar MT" pitchFamily="2" charset="-78"/>
                        </a:rPr>
                        <a:t>التقييم الفصلي للجائزة واثرها على</a:t>
                      </a:r>
                      <a:r>
                        <a:rPr lang="ar-SA" sz="1200" baseline="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khbar MT" pitchFamily="2" charset="-78"/>
                        </a:rPr>
                        <a:t> الإنتاجية والعمل . </a:t>
                      </a:r>
                      <a:endParaRPr lang="en-US" sz="1200" dirty="0">
                        <a:latin typeface="Calibri"/>
                        <a:ea typeface="Times New Roman"/>
                        <a:cs typeface="Akhbar MT" pitchFamily="2" charset="-7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الموارد البشرية </a:t>
                      </a:r>
                    </a:p>
                    <a:p>
                      <a:pPr algn="ctr" rtl="1"/>
                      <a:r>
                        <a:rPr lang="ar-SA" sz="1200" dirty="0"/>
                        <a:t>المدير التنفيذي </a:t>
                      </a:r>
                    </a:p>
                  </a:txBody>
                  <a:tcPr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000" dirty="0"/>
                        <a:t>2021/2020</a:t>
                      </a:r>
                    </a:p>
                  </a:txBody>
                  <a:tcPr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400" dirty="0"/>
                        <a:t>30000</a:t>
                      </a:r>
                    </a:p>
                  </a:txBody>
                  <a:tcPr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64680"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2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Akhbar MT" pitchFamily="2" charset="-78"/>
                        </a:rPr>
                        <a:t>تطبيق</a:t>
                      </a:r>
                      <a:r>
                        <a:rPr lang="ar-SA" sz="1200" b="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Akhbar MT" pitchFamily="2" charset="-78"/>
                        </a:rPr>
                        <a:t> اللوائح والنظم الادارية بشكل فعال </a:t>
                      </a:r>
                      <a:endParaRPr lang="en-US" sz="12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Akhbar MT" pitchFamily="2" charset="-78"/>
                      </a:endParaRPr>
                    </a:p>
                  </a:txBody>
                  <a:tcPr vert="vert270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200" dirty="0">
                          <a:latin typeface="Calibri"/>
                          <a:ea typeface="Times New Roman"/>
                          <a:cs typeface="Akhbar MT" pitchFamily="2" charset="-78"/>
                        </a:rPr>
                        <a:t>عقد لقاءات تعريفية وتثقيفية باللوائح والنظم الجديدة في الجمعية</a:t>
                      </a:r>
                      <a:r>
                        <a:rPr lang="ar-SA" sz="1200" baseline="0" dirty="0">
                          <a:latin typeface="Calibri"/>
                          <a:ea typeface="Times New Roman"/>
                          <a:cs typeface="Akhbar MT" pitchFamily="2" charset="-78"/>
                        </a:rPr>
                        <a:t> لجميع العاملين .</a:t>
                      </a:r>
                      <a:endParaRPr lang="en-US" sz="1200" dirty="0">
                        <a:latin typeface="Calibri"/>
                        <a:ea typeface="Times New Roman"/>
                        <a:cs typeface="Akhbar MT" pitchFamily="2" charset="-7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الموارد البشرية </a:t>
                      </a:r>
                    </a:p>
                  </a:txBody>
                  <a:tcP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000" dirty="0"/>
                        <a:t>2021/2020</a:t>
                      </a:r>
                    </a:p>
                  </a:txBody>
                  <a:tcP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400" dirty="0"/>
                        <a:t>30000</a:t>
                      </a:r>
                    </a:p>
                  </a:txBody>
                  <a:tcP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64680"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>
                          <a:cs typeface="Akhbar MT" pitchFamily="2" charset="-78"/>
                        </a:rPr>
                        <a:t>ارسال الأنظمة</a:t>
                      </a:r>
                      <a:r>
                        <a:rPr lang="ar-SA" sz="1200" baseline="0" dirty="0">
                          <a:cs typeface="Akhbar MT" pitchFamily="2" charset="-78"/>
                        </a:rPr>
                        <a:t> واللوائح المتعلقة بالموظفين على الابردة الشخصية والتأكد من وصولها .</a:t>
                      </a:r>
                      <a:endParaRPr lang="ar-SA" sz="1200" dirty="0">
                        <a:cs typeface="Akhbar MT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الموارد البشرية 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000" dirty="0"/>
                        <a:t>2021/2020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400" dirty="0"/>
                        <a:t>30000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64680"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>
                          <a:cs typeface="Akhbar MT" pitchFamily="2" charset="-78"/>
                        </a:rPr>
                        <a:t>تطبيق الأنظمة واللوائح المعتمدة والمرسلة</a:t>
                      </a:r>
                      <a:r>
                        <a:rPr lang="ar-SA" sz="1200" baseline="0" dirty="0">
                          <a:cs typeface="Akhbar MT" pitchFamily="2" charset="-78"/>
                        </a:rPr>
                        <a:t> للعاملين .</a:t>
                      </a:r>
                      <a:endParaRPr lang="ar-SA" sz="1200" dirty="0">
                        <a:cs typeface="Akhbar MT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الموارد البشرية 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000" dirty="0"/>
                        <a:t>2021/2020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400" dirty="0"/>
                        <a:t>30000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464680"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>
                          <a:cs typeface="Akhbar MT" pitchFamily="2" charset="-78"/>
                        </a:rPr>
                        <a:t>تقييم نتائج تطبيق اللوائح واثر  ذلك على العمل والعاملين .</a:t>
                      </a:r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الموارد البشرية </a:t>
                      </a:r>
                    </a:p>
                    <a:p>
                      <a:pPr algn="ctr" rtl="1"/>
                      <a:r>
                        <a:rPr lang="ar-SA" sz="1200" dirty="0"/>
                        <a:t>المدير التنفيذي  </a:t>
                      </a:r>
                    </a:p>
                  </a:txBody>
                  <a:tcPr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000" dirty="0"/>
                        <a:t>2021/2020</a:t>
                      </a:r>
                    </a:p>
                  </a:txBody>
                  <a:tcPr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400" dirty="0"/>
                        <a:t>30000</a:t>
                      </a:r>
                    </a:p>
                  </a:txBody>
                  <a:tcPr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  <p:graphicFrame>
        <p:nvGraphicFramePr>
          <p:cNvPr id="4" name="جدول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82989275"/>
              </p:ext>
            </p:extLst>
          </p:nvPr>
        </p:nvGraphicFramePr>
        <p:xfrm>
          <a:off x="17585" y="404664"/>
          <a:ext cx="9161584" cy="504055"/>
        </p:xfrm>
        <a:graphic>
          <a:graphicData uri="http://schemas.openxmlformats.org/drawingml/2006/table">
            <a:tbl>
              <a:tblPr rtl="1"/>
              <a:tblGrid>
                <a:gridCol w="91615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04055"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12700" cmpd="sng">
                      <a:solidFill>
                        <a:srgbClr val="C00000"/>
                      </a:solidFill>
                      <a:prstDash val="solid"/>
                    </a:lnL>
                    <a:lnR w="12700" cmpd="sng">
                      <a:solidFill>
                        <a:srgbClr val="C00000"/>
                      </a:solidFill>
                      <a:prstDash val="solid"/>
                    </a:lnR>
                    <a:lnT w="12700" cmpd="sng">
                      <a:solidFill>
                        <a:srgbClr val="C00000"/>
                      </a:solidFill>
                      <a:prstDash val="solid"/>
                    </a:lnT>
                    <a:lnB w="12700" cmpd="sng">
                      <a:solidFill>
                        <a:srgbClr val="C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5263000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جدول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0472049"/>
              </p:ext>
            </p:extLst>
          </p:nvPr>
        </p:nvGraphicFramePr>
        <p:xfrm>
          <a:off x="-1" y="1"/>
          <a:ext cx="9144001" cy="6857998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5858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553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17427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3387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4523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2018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2920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611191">
                <a:tc gridSpan="2">
                  <a:txBody>
                    <a:bodyPr/>
                    <a:lstStyle/>
                    <a:p>
                      <a:pPr rtl="1"/>
                      <a:r>
                        <a:rPr lang="ar-SA" sz="1400" dirty="0">
                          <a:solidFill>
                            <a:schemeClr val="tx1"/>
                          </a:solidFill>
                        </a:rPr>
                        <a:t>الهدف الاستراتيجي</a:t>
                      </a:r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600" b="0" dirty="0">
                          <a:solidFill>
                            <a:schemeClr val="tx1"/>
                          </a:solidFill>
                          <a:latin typeface="Sakkal Majalla" pitchFamily="2" charset="-78"/>
                          <a:cs typeface="Akhbar MT" pitchFamily="2" charset="-78"/>
                        </a:rPr>
                        <a:t>ابراز اعمال الجمعية وانشطتها وتعزيز</a:t>
                      </a:r>
                      <a:r>
                        <a:rPr lang="ar-SA" sz="1600" b="0" baseline="0" dirty="0">
                          <a:solidFill>
                            <a:schemeClr val="tx1"/>
                          </a:solidFill>
                          <a:latin typeface="Sakkal Majalla" pitchFamily="2" charset="-78"/>
                          <a:cs typeface="Akhbar MT" pitchFamily="2" charset="-78"/>
                        </a:rPr>
                        <a:t>  </a:t>
                      </a:r>
                      <a:r>
                        <a:rPr lang="ar-SA" sz="1600" b="0" dirty="0">
                          <a:solidFill>
                            <a:schemeClr val="tx1"/>
                          </a:solidFill>
                          <a:latin typeface="Sakkal Majalla" pitchFamily="2" charset="-78"/>
                          <a:cs typeface="Akhbar MT" pitchFamily="2" charset="-78"/>
                        </a:rPr>
                        <a:t>الص</a:t>
                      </a:r>
                      <a:r>
                        <a:rPr lang="ar-SA" sz="1600" b="0" baseline="0" dirty="0">
                          <a:solidFill>
                            <a:schemeClr val="tx1"/>
                          </a:solidFill>
                          <a:latin typeface="Sakkal Majalla" pitchFamily="2" charset="-78"/>
                          <a:cs typeface="Akhbar MT" pitchFamily="2" charset="-78"/>
                        </a:rPr>
                        <a:t>ــــ</a:t>
                      </a:r>
                      <a:r>
                        <a:rPr lang="ar-SA" sz="1600" b="0" dirty="0">
                          <a:solidFill>
                            <a:schemeClr val="tx1"/>
                          </a:solidFill>
                          <a:latin typeface="Sakkal Majalla" pitchFamily="2" charset="-78"/>
                          <a:cs typeface="Akhbar MT" pitchFamily="2" charset="-78"/>
                        </a:rPr>
                        <a:t>ـورة الايجابية عنها </a:t>
                      </a:r>
                      <a:endParaRPr lang="en-US" sz="1600" b="0" kern="1200" dirty="0">
                        <a:solidFill>
                          <a:schemeClr val="tx1"/>
                        </a:solidFill>
                        <a:latin typeface="ae_AlMohanad" pitchFamily="18" charset="-78"/>
                        <a:ea typeface="Tahoma" pitchFamily="34" charset="0"/>
                        <a:cs typeface="Akhbar MT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400" dirty="0">
                          <a:solidFill>
                            <a:schemeClr val="tx1"/>
                          </a:solidFill>
                        </a:rPr>
                        <a:t>المجال </a:t>
                      </a:r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rtl="1"/>
                      <a:r>
                        <a:rPr lang="ar-SA" sz="1200" dirty="0">
                          <a:solidFill>
                            <a:sysClr val="windowText" lastClr="000000"/>
                          </a:solidFill>
                          <a:latin typeface="Abomsaab" pitchFamily="66" charset="-78"/>
                          <a:cs typeface="Akhbar MT" pitchFamily="2" charset="-78"/>
                        </a:rPr>
                        <a:t>ادارة السمعة والاتصال المجتمعي </a:t>
                      </a:r>
                      <a:endParaRPr lang="ar-SA" sz="1200" dirty="0">
                        <a:solidFill>
                          <a:schemeClr val="tx1"/>
                        </a:solidFill>
                        <a:cs typeface="Akhbar MT" pitchFamily="2" charset="-78"/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03943">
                <a:tc>
                  <a:txBody>
                    <a:bodyPr/>
                    <a:lstStyle/>
                    <a:p>
                      <a:pPr rtl="1"/>
                      <a:r>
                        <a:rPr lang="ar-SA" sz="1200" dirty="0"/>
                        <a:t>الهدف التشغيلي</a:t>
                      </a:r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400" dirty="0"/>
                        <a:t>المبادرة</a:t>
                      </a:r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400" dirty="0"/>
                        <a:t>الاجراءات </a:t>
                      </a:r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400" dirty="0"/>
                        <a:t>المنفذ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400" dirty="0"/>
                        <a:t>التنفيذ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400" dirty="0"/>
                        <a:t>التكلفة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400" dirty="0"/>
                        <a:t>ملاحظات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62303">
                <a:tc rowSpan="8"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800" dirty="0">
                          <a:cs typeface="Akhbar MT" pitchFamily="2" charset="-78"/>
                        </a:rPr>
                        <a:t>إقامة الفعاليات والأنشطة الإعلامية  في المناسبات الدينية والوطنية </a:t>
                      </a:r>
                    </a:p>
                  </a:txBody>
                  <a:tcPr vert="vert270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100" b="0" dirty="0">
                          <a:solidFill>
                            <a:schemeClr val="tx1"/>
                          </a:solidFill>
                          <a:latin typeface="Microsoft Uighur" pitchFamily="2" charset="-78"/>
                          <a:ea typeface="Calibri"/>
                          <a:cs typeface="Akhbar MT" pitchFamily="2" charset="-78"/>
                        </a:rPr>
                        <a:t>تنفيذ فعالية اليوم الوطني  في  كل عام  . </a:t>
                      </a:r>
                      <a:endParaRPr lang="en-US" sz="1100" b="0" dirty="0">
                        <a:solidFill>
                          <a:schemeClr val="tx1"/>
                        </a:solidFill>
                        <a:latin typeface="Microsoft Uighur" pitchFamily="2" charset="-78"/>
                        <a:ea typeface="Calibri"/>
                        <a:cs typeface="Akhbar MT" pitchFamily="2" charset="-78"/>
                      </a:endParaRPr>
                    </a:p>
                    <a:p>
                      <a:pPr marL="0" marR="0" indent="0" algn="ctr" defTabSz="914400" rtl="1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dirty="0">
                        <a:solidFill>
                          <a:schemeClr val="tx1"/>
                        </a:solidFill>
                        <a:latin typeface="+mn-lt"/>
                        <a:ea typeface="Calibri"/>
                        <a:cs typeface="Akhbar MT" pitchFamily="2" charset="-78"/>
                      </a:endParaRPr>
                    </a:p>
                  </a:txBody>
                  <a:tcPr vert="vert270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اعداد تصور واضح لكيفية تنفيذ فعالية اليوم</a:t>
                      </a:r>
                      <a:r>
                        <a:rPr lang="ar-SA" sz="1200" baseline="0" dirty="0"/>
                        <a:t> الوطني. </a:t>
                      </a:r>
                      <a:endParaRPr lang="ar-SA" sz="1200" dirty="0"/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العلاقات والاعلام 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000" dirty="0"/>
                        <a:t>2020/2021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400" dirty="0"/>
                        <a:t>30000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11191"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اعتماد الالية</a:t>
                      </a:r>
                      <a:r>
                        <a:rPr lang="ar-SA" sz="1200" baseline="0" dirty="0"/>
                        <a:t> لتنفيذ فعالية اليوم الوطني من الإدارة التنفيذية .</a:t>
                      </a:r>
                      <a:endParaRPr lang="ar-SA" sz="1200" dirty="0"/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العلاقات والاعلام </a:t>
                      </a:r>
                    </a:p>
                    <a:p>
                      <a:pPr algn="ctr" rtl="1"/>
                      <a:r>
                        <a:rPr lang="ar-SA" sz="1200" dirty="0"/>
                        <a:t>المدير التنفيذي 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000" dirty="0"/>
                        <a:t>2020/2021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400" dirty="0"/>
                        <a:t>30000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11191"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تنفيذ فعالية اليوم الوطني وتكريم المتطوعين في الجمعية .</a:t>
                      </a:r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العلاقات والاعلام 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000" dirty="0"/>
                        <a:t>2020/2021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400" dirty="0"/>
                        <a:t>30000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62303"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قياس الأثر والنتائج  على الجمعية وسمعتها بناء على تنفيذ الفعالية .</a:t>
                      </a:r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العلاقات والاعلام </a:t>
                      </a:r>
                    </a:p>
                  </a:txBody>
                  <a:tcPr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000" dirty="0"/>
                        <a:t>2020/2021</a:t>
                      </a:r>
                    </a:p>
                  </a:txBody>
                  <a:tcPr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400" dirty="0"/>
                        <a:t>30000</a:t>
                      </a:r>
                    </a:p>
                  </a:txBody>
                  <a:tcPr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11191"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2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khbar MT" pitchFamily="2" charset="-78"/>
                        </a:rPr>
                        <a:t>تنفيذ فعالية اليوم</a:t>
                      </a:r>
                      <a:r>
                        <a:rPr lang="ar-SA" sz="1200" b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khbar MT" pitchFamily="2" charset="-78"/>
                        </a:rPr>
                        <a:t> العالمي  للمناسبات الصحية المتنوعة . </a:t>
                      </a:r>
                    </a:p>
                    <a:p>
                      <a:pPr marL="0" marR="0" lvl="0" indent="0" algn="ctr" defTabSz="914400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Akhbar MT" pitchFamily="2" charset="-78"/>
                      </a:endParaRPr>
                    </a:p>
                  </a:txBody>
                  <a:tcPr vert="vert270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تحديد الفعاليات العالمية المرتبطة بالجانب الصحي .</a:t>
                      </a:r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التوعية الصحية</a:t>
                      </a:r>
                    </a:p>
                  </a:txBody>
                  <a:tcP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000" dirty="0"/>
                        <a:t>2020/2021</a:t>
                      </a:r>
                    </a:p>
                  </a:txBody>
                  <a:tcP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400" dirty="0"/>
                        <a:t>30000</a:t>
                      </a:r>
                    </a:p>
                  </a:txBody>
                  <a:tcP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11191"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اعتماد جدولي زماني ومكاني لتنفيذ الفعاليات في مواعيدها المحددة .</a:t>
                      </a:r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التوعية الصحية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000" dirty="0"/>
                        <a:t>2020/2021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400" dirty="0"/>
                        <a:t>30000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762303"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اعتماد</a:t>
                      </a:r>
                      <a:r>
                        <a:rPr lang="ar-SA" sz="1200" baseline="0" dirty="0"/>
                        <a:t> محتوى الفعاليات </a:t>
                      </a:r>
                      <a:r>
                        <a:rPr lang="ar-SA" sz="1200" baseline="0" dirty="0" err="1"/>
                        <a:t>للايام</a:t>
                      </a:r>
                      <a:r>
                        <a:rPr lang="ar-SA" sz="1200" baseline="0" dirty="0"/>
                        <a:t> العالمية من الإدارة المعنية والإدارة التنفيذية </a:t>
                      </a:r>
                      <a:endParaRPr lang="ar-SA" sz="1200" dirty="0"/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المدير التنفيذي </a:t>
                      </a:r>
                    </a:p>
                    <a:p>
                      <a:pPr algn="ctr" rtl="1"/>
                      <a:r>
                        <a:rPr lang="ar-SA" sz="1200" dirty="0"/>
                        <a:t>مجلس الإدارة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000" dirty="0"/>
                        <a:t>2020/2021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400" dirty="0"/>
                        <a:t>30000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611191"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التنفيذ للفعاليات المعتمدة وفق الالية المحددة مسبقا والجدول المحددة </a:t>
                      </a:r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الإدارة المالية</a:t>
                      </a:r>
                    </a:p>
                    <a:p>
                      <a:pPr algn="ctr" rtl="1"/>
                      <a:r>
                        <a:rPr lang="ar-SA" sz="1200" dirty="0"/>
                        <a:t>العلاقات والاعلام </a:t>
                      </a:r>
                    </a:p>
                  </a:txBody>
                  <a:tcPr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000" dirty="0"/>
                        <a:t>2020/2021</a:t>
                      </a:r>
                    </a:p>
                  </a:txBody>
                  <a:tcPr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400" dirty="0"/>
                        <a:t>30000</a:t>
                      </a:r>
                    </a:p>
                  </a:txBody>
                  <a:tcPr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graphicFrame>
        <p:nvGraphicFramePr>
          <p:cNvPr id="4" name="جدول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45476104"/>
              </p:ext>
            </p:extLst>
          </p:nvPr>
        </p:nvGraphicFramePr>
        <p:xfrm>
          <a:off x="-17584" y="620688"/>
          <a:ext cx="9161584" cy="864096"/>
        </p:xfrm>
        <a:graphic>
          <a:graphicData uri="http://schemas.openxmlformats.org/drawingml/2006/table">
            <a:tbl>
              <a:tblPr rtl="1"/>
              <a:tblGrid>
                <a:gridCol w="91615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864096"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12700" cmpd="sng">
                      <a:solidFill>
                        <a:srgbClr val="C00000"/>
                      </a:solidFill>
                      <a:prstDash val="solid"/>
                    </a:lnL>
                    <a:lnR w="12700" cmpd="sng">
                      <a:solidFill>
                        <a:srgbClr val="C00000"/>
                      </a:solidFill>
                      <a:prstDash val="solid"/>
                    </a:lnR>
                    <a:lnT w="12700" cmpd="sng">
                      <a:solidFill>
                        <a:srgbClr val="C00000"/>
                      </a:solidFill>
                      <a:prstDash val="solid"/>
                    </a:lnT>
                    <a:lnB w="12700" cmpd="sng">
                      <a:solidFill>
                        <a:srgbClr val="C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9605845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جدول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31292772"/>
              </p:ext>
            </p:extLst>
          </p:nvPr>
        </p:nvGraphicFramePr>
        <p:xfrm>
          <a:off x="-1" y="3"/>
          <a:ext cx="9144001" cy="794004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5858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553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17427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3387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4523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2018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2920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07670">
                <a:tc gridSpan="2">
                  <a:txBody>
                    <a:bodyPr/>
                    <a:lstStyle/>
                    <a:p>
                      <a:pPr rtl="1"/>
                      <a:r>
                        <a:rPr lang="ar-SA" sz="1400" dirty="0">
                          <a:solidFill>
                            <a:schemeClr val="tx1"/>
                          </a:solidFill>
                        </a:rPr>
                        <a:t>الهدف الاستراتيجي</a:t>
                      </a:r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600" b="0" dirty="0">
                          <a:solidFill>
                            <a:schemeClr val="tx1"/>
                          </a:solidFill>
                          <a:latin typeface="Sakkal Majalla" pitchFamily="2" charset="-78"/>
                          <a:cs typeface="Akhbar MT" pitchFamily="2" charset="-78"/>
                        </a:rPr>
                        <a:t>ابراز اعمال الجمعية وانشطتها وتعزيز</a:t>
                      </a:r>
                      <a:r>
                        <a:rPr lang="ar-SA" sz="1600" b="0" baseline="0" dirty="0">
                          <a:solidFill>
                            <a:schemeClr val="tx1"/>
                          </a:solidFill>
                          <a:latin typeface="Sakkal Majalla" pitchFamily="2" charset="-78"/>
                          <a:cs typeface="Akhbar MT" pitchFamily="2" charset="-78"/>
                        </a:rPr>
                        <a:t>  </a:t>
                      </a:r>
                      <a:r>
                        <a:rPr lang="ar-SA" sz="1600" b="0" dirty="0">
                          <a:solidFill>
                            <a:schemeClr val="tx1"/>
                          </a:solidFill>
                          <a:latin typeface="Sakkal Majalla" pitchFamily="2" charset="-78"/>
                          <a:cs typeface="Akhbar MT" pitchFamily="2" charset="-78"/>
                        </a:rPr>
                        <a:t>الص</a:t>
                      </a:r>
                      <a:r>
                        <a:rPr lang="ar-SA" sz="1600" b="0" baseline="0" dirty="0">
                          <a:solidFill>
                            <a:schemeClr val="tx1"/>
                          </a:solidFill>
                          <a:latin typeface="Sakkal Majalla" pitchFamily="2" charset="-78"/>
                          <a:cs typeface="Akhbar MT" pitchFamily="2" charset="-78"/>
                        </a:rPr>
                        <a:t>ــــ</a:t>
                      </a:r>
                      <a:r>
                        <a:rPr lang="ar-SA" sz="1600" b="0" dirty="0">
                          <a:solidFill>
                            <a:schemeClr val="tx1"/>
                          </a:solidFill>
                          <a:latin typeface="Sakkal Majalla" pitchFamily="2" charset="-78"/>
                          <a:cs typeface="Akhbar MT" pitchFamily="2" charset="-78"/>
                        </a:rPr>
                        <a:t>ـورة الايجابية عنها </a:t>
                      </a:r>
                      <a:endParaRPr lang="en-US" sz="1600" b="0" kern="1200" dirty="0">
                        <a:solidFill>
                          <a:schemeClr val="tx1"/>
                        </a:solidFill>
                        <a:latin typeface="ae_AlMohanad" pitchFamily="18" charset="-78"/>
                        <a:ea typeface="Tahoma" pitchFamily="34" charset="0"/>
                        <a:cs typeface="Akhbar MT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400" dirty="0">
                          <a:solidFill>
                            <a:schemeClr val="tx1"/>
                          </a:solidFill>
                        </a:rPr>
                        <a:t>المجال </a:t>
                      </a:r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rtl="1"/>
                      <a:r>
                        <a:rPr lang="ar-SA" sz="1200" dirty="0">
                          <a:solidFill>
                            <a:sysClr val="windowText" lastClr="000000"/>
                          </a:solidFill>
                          <a:latin typeface="Abomsaab" pitchFamily="66" charset="-78"/>
                          <a:cs typeface="Akhbar MT" pitchFamily="2" charset="-78"/>
                        </a:rPr>
                        <a:t>ادارة السمعة والاتصال المجتمعي </a:t>
                      </a:r>
                      <a:endParaRPr lang="ar-SA" sz="1200" dirty="0">
                        <a:solidFill>
                          <a:schemeClr val="tx1"/>
                        </a:solidFill>
                        <a:cs typeface="Akhbar MT" pitchFamily="2" charset="-78"/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9550">
                <a:tc>
                  <a:txBody>
                    <a:bodyPr/>
                    <a:lstStyle/>
                    <a:p>
                      <a:pPr rtl="1"/>
                      <a:r>
                        <a:rPr lang="ar-SA" sz="1200" dirty="0"/>
                        <a:t>الهدف التشغيلي</a:t>
                      </a:r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400" dirty="0"/>
                        <a:t>المبادرة</a:t>
                      </a:r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400" dirty="0"/>
                        <a:t>الاجراءات </a:t>
                      </a:r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400" dirty="0"/>
                        <a:t>المنفذ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400" dirty="0"/>
                        <a:t>التنفيذ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400" dirty="0"/>
                        <a:t>التكلفة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400" dirty="0"/>
                        <a:t>ملاحظات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1580">
                <a:tc rowSpan="16"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800" b="0" dirty="0">
                          <a:solidFill>
                            <a:schemeClr val="tx1"/>
                          </a:solidFill>
                          <a:latin typeface="Microsoft Uighur" pitchFamily="2" charset="-78"/>
                          <a:ea typeface="Calibri"/>
                          <a:cs typeface="Akhbar MT" pitchFamily="2" charset="-78"/>
                        </a:rPr>
                        <a:t>الاستفادة من </a:t>
                      </a:r>
                      <a:r>
                        <a:rPr lang="ar-SA" sz="1800" b="0" baseline="0" dirty="0">
                          <a:solidFill>
                            <a:schemeClr val="tx1"/>
                          </a:solidFill>
                          <a:latin typeface="Microsoft Uighur" pitchFamily="2" charset="-78"/>
                          <a:ea typeface="Calibri"/>
                          <a:cs typeface="Akhbar MT" pitchFamily="2" charset="-78"/>
                        </a:rPr>
                        <a:t> وسائل الاعلام المرئية والمسموعة والمقروءة  . 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Microsoft Uighur" pitchFamily="2" charset="-78"/>
                        <a:ea typeface="Calibri"/>
                        <a:cs typeface="Akhbar MT" pitchFamily="2" charset="-78"/>
                      </a:endParaRPr>
                    </a:p>
                  </a:txBody>
                  <a:tcPr vert="vert270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8">
                  <a:txBody>
                    <a:bodyPr/>
                    <a:lstStyle/>
                    <a:p>
                      <a:pPr algn="ctr"/>
                      <a:r>
                        <a:rPr lang="ar-SA" sz="1400" dirty="0">
                          <a:cs typeface="Akhbar MT" pitchFamily="2" charset="-78"/>
                        </a:rPr>
                        <a:t>كتابة ما لا يقل عن 100 خبر</a:t>
                      </a:r>
                      <a:r>
                        <a:rPr lang="ar-SA" sz="1400" baseline="0" dirty="0">
                          <a:cs typeface="Akhbar MT" pitchFamily="2" charset="-78"/>
                        </a:rPr>
                        <a:t>  صحفي عن الجمعية وانشطتها في العام . </a:t>
                      </a:r>
                      <a:endParaRPr lang="en-US" sz="1400" dirty="0">
                        <a:cs typeface="Akhbar MT" pitchFamily="2" charset="-78"/>
                      </a:endParaRPr>
                    </a:p>
                    <a:p>
                      <a:pPr marL="0" marR="0" indent="0" algn="ctr" defTabSz="914400" rtl="1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dirty="0">
                        <a:solidFill>
                          <a:schemeClr val="tx1"/>
                        </a:solidFill>
                        <a:latin typeface="+mn-lt"/>
                        <a:ea typeface="Calibri"/>
                        <a:cs typeface="Akhbar MT" pitchFamily="2" charset="-78"/>
                      </a:endParaRPr>
                    </a:p>
                  </a:txBody>
                  <a:tcPr vert="vert270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baseline="0" dirty="0"/>
                        <a:t> البحث عن ما لا يقل عن خمسة اعلاميين متميزين .</a:t>
                      </a:r>
                      <a:endParaRPr lang="ar-SA" sz="1200" dirty="0"/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100" dirty="0"/>
                        <a:t>الجودة</a:t>
                      </a:r>
                      <a:r>
                        <a:rPr lang="ar-SA" sz="1100" baseline="0" dirty="0"/>
                        <a:t> والتطوير </a:t>
                      </a:r>
                    </a:p>
                    <a:p>
                      <a:pPr algn="ctr" rtl="1"/>
                      <a:r>
                        <a:rPr lang="ar-SA" sz="1100" baseline="0" dirty="0"/>
                        <a:t>العلاقات والاعلام </a:t>
                      </a:r>
                      <a:endParaRPr lang="ar-SA" sz="11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900" dirty="0"/>
                        <a:t>2020/2021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200" dirty="0"/>
                        <a:t>30000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5640"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التواصل مع الإعلاميين وبحث الية تعاون معهم</a:t>
                      </a:r>
                      <a:r>
                        <a:rPr lang="ar-SA" sz="1200" baseline="0" dirty="0"/>
                        <a:t> لتغطية اخبار الجمعية .</a:t>
                      </a:r>
                      <a:endParaRPr lang="ar-SA" sz="1200" dirty="0"/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100" dirty="0"/>
                        <a:t>الجودة والتطوير</a:t>
                      </a:r>
                    </a:p>
                    <a:p>
                      <a:pPr algn="ctr" rtl="1"/>
                      <a:r>
                        <a:rPr lang="ar-SA" sz="1100" dirty="0"/>
                        <a:t>العلاقات</a:t>
                      </a:r>
                      <a:r>
                        <a:rPr lang="ar-SA" sz="1100" baseline="0" dirty="0"/>
                        <a:t> والاعلام</a:t>
                      </a:r>
                      <a:endParaRPr lang="ar-SA" sz="11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900" dirty="0"/>
                        <a:t>2020/2021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200" dirty="0"/>
                        <a:t>30000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5640"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توقيع اتفاقية </a:t>
                      </a:r>
                      <a:r>
                        <a:rPr lang="ar-SA" sz="1200" baseline="0" dirty="0"/>
                        <a:t> تعاون بنظام القطعة مع الإعلاميين المستهدفين .</a:t>
                      </a:r>
                      <a:endParaRPr lang="ar-SA" sz="1200" dirty="0"/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100" dirty="0"/>
                        <a:t>المدير التنفيذي</a:t>
                      </a:r>
                    </a:p>
                    <a:p>
                      <a:pPr algn="ctr" rtl="1"/>
                      <a:r>
                        <a:rPr lang="ar-SA" sz="1100" dirty="0"/>
                        <a:t>العلاقات</a:t>
                      </a:r>
                      <a:r>
                        <a:rPr lang="ar-SA" sz="1100" baseline="0" dirty="0"/>
                        <a:t> والاعلام</a:t>
                      </a:r>
                    </a:p>
                    <a:p>
                      <a:pPr algn="ctr" rtl="1"/>
                      <a:r>
                        <a:rPr lang="ar-SA" sz="1100" baseline="0" dirty="0"/>
                        <a:t>الجودة والتطوير</a:t>
                      </a:r>
                      <a:endParaRPr lang="ar-SA" sz="11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900" dirty="0"/>
                        <a:t>2020/2021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200" dirty="0"/>
                        <a:t>30000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1580"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وضع الية لنشر فعاليات الجمعية </a:t>
                      </a:r>
                      <a:r>
                        <a:rPr lang="ar-SA" sz="1200" baseline="0" dirty="0"/>
                        <a:t> بشكل مستمر .</a:t>
                      </a:r>
                      <a:endParaRPr lang="ar-SA" sz="1200" dirty="0"/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100" dirty="0"/>
                        <a:t>المدير التنفيذي </a:t>
                      </a:r>
                    </a:p>
                    <a:p>
                      <a:pPr algn="ctr" rtl="1"/>
                      <a:r>
                        <a:rPr lang="ar-SA" sz="1100" dirty="0"/>
                        <a:t>العلاقات</a:t>
                      </a:r>
                      <a:r>
                        <a:rPr lang="ar-SA" sz="1100" baseline="0" dirty="0"/>
                        <a:t> والاعلام</a:t>
                      </a:r>
                    </a:p>
                    <a:p>
                      <a:pPr algn="ctr" rtl="1"/>
                      <a:r>
                        <a:rPr lang="ar-SA" sz="1100" baseline="0" dirty="0"/>
                        <a:t>الجودة والتطوير</a:t>
                      </a:r>
                      <a:endParaRPr lang="ar-SA" sz="1100" dirty="0"/>
                    </a:p>
                  </a:txBody>
                  <a:tcP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900" dirty="0"/>
                        <a:t>2020/2021</a:t>
                      </a:r>
                    </a:p>
                  </a:txBody>
                  <a:tcP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200" dirty="0"/>
                        <a:t>30000</a:t>
                      </a:r>
                    </a:p>
                  </a:txBody>
                  <a:tcP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35640"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Akhbar MT" pitchFamily="2" charset="-78"/>
                      </a:endParaRPr>
                    </a:p>
                  </a:txBody>
                  <a:tcPr vert="vert270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تحديد  الصحف والمواقع والية</a:t>
                      </a:r>
                      <a:r>
                        <a:rPr lang="ar-SA" sz="1200" baseline="0" dirty="0"/>
                        <a:t> التغطية الإعلامية للفعاليات </a:t>
                      </a:r>
                      <a:r>
                        <a:rPr lang="ar-SA" sz="1200" baseline="0" dirty="0" err="1"/>
                        <a:t>والمناشط</a:t>
                      </a:r>
                      <a:r>
                        <a:rPr lang="ar-SA" sz="1200" baseline="0" dirty="0"/>
                        <a:t> الخاصة بالجمعية .</a:t>
                      </a:r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100" dirty="0"/>
                        <a:t>المدير التنفيذي</a:t>
                      </a:r>
                    </a:p>
                    <a:p>
                      <a:pPr algn="ctr" rtl="1"/>
                      <a:r>
                        <a:rPr lang="ar-SA" sz="1100" dirty="0"/>
                        <a:t>العلاقات</a:t>
                      </a:r>
                      <a:r>
                        <a:rPr lang="ar-SA" sz="1100" baseline="0" dirty="0"/>
                        <a:t> والاعلام</a:t>
                      </a:r>
                    </a:p>
                    <a:p>
                      <a:pPr algn="ctr" rtl="1"/>
                      <a:r>
                        <a:rPr lang="ar-SA" sz="1100" baseline="0" dirty="0"/>
                        <a:t>الجودة والتطوير</a:t>
                      </a:r>
                      <a:endParaRPr lang="ar-SA" sz="1100" dirty="0"/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900" dirty="0"/>
                        <a:t>2020/2021</a:t>
                      </a:r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200" dirty="0"/>
                        <a:t>30000</a:t>
                      </a:r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35640"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تنفيذ التعاون وفق الالية المعتمدة والنشر أولا بأول</a:t>
                      </a:r>
                      <a:r>
                        <a:rPr lang="ar-SA" sz="1200" baseline="0" dirty="0"/>
                        <a:t> .</a:t>
                      </a:r>
                      <a:endParaRPr lang="ar-SA" sz="1200" dirty="0"/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100" dirty="0"/>
                        <a:t>المدير التنفيذي</a:t>
                      </a:r>
                    </a:p>
                    <a:p>
                      <a:pPr algn="ctr" rtl="1"/>
                      <a:r>
                        <a:rPr lang="ar-SA" sz="1100" dirty="0"/>
                        <a:t>العلاقات</a:t>
                      </a:r>
                      <a:r>
                        <a:rPr lang="ar-SA" sz="1100" baseline="0" dirty="0"/>
                        <a:t> والاعلام</a:t>
                      </a:r>
                    </a:p>
                    <a:p>
                      <a:pPr algn="ctr" rtl="1"/>
                      <a:r>
                        <a:rPr lang="ar-SA" sz="1100" baseline="0" dirty="0"/>
                        <a:t>الجودة والتطوير</a:t>
                      </a:r>
                      <a:endParaRPr lang="ar-SA" sz="11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900" dirty="0"/>
                        <a:t>2020/2021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200" dirty="0"/>
                        <a:t>30000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91580"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التقييم </a:t>
                      </a:r>
                      <a:r>
                        <a:rPr lang="ar-SA" sz="1200" baseline="0" dirty="0"/>
                        <a:t> </a:t>
                      </a:r>
                      <a:r>
                        <a:rPr lang="ar-SA" sz="1200" baseline="0" dirty="0" err="1"/>
                        <a:t>لالية</a:t>
                      </a:r>
                      <a:r>
                        <a:rPr lang="ar-SA" sz="1200" baseline="0" dirty="0"/>
                        <a:t> التعاون مع الإعلاميين ومدى تفاعلهم مع الجمعية .</a:t>
                      </a:r>
                      <a:endParaRPr lang="ar-SA" sz="1200" dirty="0"/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100" dirty="0"/>
                        <a:t>الإدارة المالية </a:t>
                      </a:r>
                    </a:p>
                    <a:p>
                      <a:pPr algn="ctr" rtl="1"/>
                      <a:r>
                        <a:rPr lang="ar-SA" sz="1100" dirty="0"/>
                        <a:t>المدير التنفيذي 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900" dirty="0"/>
                        <a:t>2020/2021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200" dirty="0"/>
                        <a:t>30000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35640"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تقييم الأثر الإعلامي للجمعية بناء على النشر من الإعلاميين</a:t>
                      </a:r>
                      <a:r>
                        <a:rPr lang="ar-SA" sz="1200" baseline="0" dirty="0"/>
                        <a:t> </a:t>
                      </a:r>
                      <a:endParaRPr lang="ar-SA" sz="1200" dirty="0"/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100" dirty="0"/>
                        <a:t>المدير التنفيذي</a:t>
                      </a:r>
                    </a:p>
                    <a:p>
                      <a:pPr algn="ctr" rtl="1"/>
                      <a:r>
                        <a:rPr lang="ar-SA" sz="1100" dirty="0"/>
                        <a:t>العلاقات</a:t>
                      </a:r>
                      <a:r>
                        <a:rPr lang="ar-SA" sz="1100" baseline="0" dirty="0"/>
                        <a:t> والاعلام</a:t>
                      </a:r>
                    </a:p>
                    <a:p>
                      <a:pPr algn="ctr" rtl="1"/>
                      <a:r>
                        <a:rPr lang="ar-SA" sz="1100" baseline="0" dirty="0"/>
                        <a:t>الجودة والتطوير</a:t>
                      </a:r>
                      <a:endParaRPr lang="ar-SA" sz="1100" dirty="0"/>
                    </a:p>
                  </a:txBody>
                  <a:tcPr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900" dirty="0"/>
                        <a:t>2020/2021</a:t>
                      </a:r>
                    </a:p>
                  </a:txBody>
                  <a:tcPr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200" dirty="0"/>
                        <a:t>30000</a:t>
                      </a:r>
                    </a:p>
                  </a:txBody>
                  <a:tcPr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35640"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rowSpan="8"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400" dirty="0">
                          <a:solidFill>
                            <a:schemeClr val="tx1"/>
                          </a:solidFill>
                          <a:cs typeface="Akhbar MT" pitchFamily="2" charset="-78"/>
                        </a:rPr>
                        <a:t>تحويل جميع مشاريع الجمعية الى مشاريع الكترونية</a:t>
                      </a:r>
                      <a:r>
                        <a:rPr lang="ar-SA" sz="1400" baseline="0" dirty="0">
                          <a:solidFill>
                            <a:schemeClr val="tx1"/>
                          </a:solidFill>
                          <a:cs typeface="Akhbar MT" pitchFamily="2" charset="-78"/>
                        </a:rPr>
                        <a:t> ( موشن جرافيك  )  .</a:t>
                      </a:r>
                      <a:endParaRPr lang="en-US" sz="1400" dirty="0">
                        <a:solidFill>
                          <a:schemeClr val="tx1"/>
                        </a:solidFill>
                        <a:cs typeface="Akhbar MT" pitchFamily="2" charset="-78"/>
                      </a:endParaRPr>
                    </a:p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Akhbar MT" pitchFamily="2" charset="-78"/>
                      </a:endParaRPr>
                    </a:p>
                  </a:txBody>
                  <a:tcPr vert="vert270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كتابة</a:t>
                      </a:r>
                      <a:r>
                        <a:rPr lang="ar-SA" sz="1200" baseline="0" dirty="0"/>
                        <a:t> جميع مشاريع الجمعية ( الموسمية – الاغاثية – الاجتماعية - .... الخ ) .</a:t>
                      </a:r>
                      <a:endParaRPr lang="ar-SA" sz="1200" dirty="0"/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العلاقات والاعلام </a:t>
                      </a:r>
                    </a:p>
                  </a:txBody>
                  <a:tcP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000" dirty="0"/>
                        <a:t>2020/2021</a:t>
                      </a:r>
                    </a:p>
                  </a:txBody>
                  <a:tcP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200" dirty="0"/>
                        <a:t>30000</a:t>
                      </a:r>
                    </a:p>
                  </a:txBody>
                  <a:tcP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35640"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اعداد  وكتابة</a:t>
                      </a:r>
                      <a:r>
                        <a:rPr lang="ar-SA" sz="1200" baseline="0" dirty="0"/>
                        <a:t> السيناريو للمشاريع التي سيتم تحويلها الى موشن جرافيك .</a:t>
                      </a:r>
                      <a:endParaRPr lang="ar-SA" sz="1200" dirty="0"/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العلاقات والاعلام 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000" dirty="0"/>
                        <a:t>2020/2021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200" dirty="0"/>
                        <a:t>30000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35640"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اعتماد المحتوى من قبل الإدارة التنفيذية .</a:t>
                      </a:r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العلاقات والاعلام 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000" dirty="0"/>
                        <a:t>2020/2021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200" dirty="0"/>
                        <a:t>30000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35640">
                <a:tc v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اخذ</a:t>
                      </a:r>
                      <a:r>
                        <a:rPr lang="ar-SA" sz="1200" baseline="0" dirty="0"/>
                        <a:t> عروض أسعار من المؤسسات الإعلامية .</a:t>
                      </a:r>
                      <a:endParaRPr lang="ar-SA" sz="1200" dirty="0"/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العلاقات والاعلام 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000" dirty="0"/>
                        <a:t>2020/2021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4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35640">
                <a:tc v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الاطلاع على عروض الأسعار وترشيح العرض الأنسب .</a:t>
                      </a:r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العلاقات والاعلام 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000" dirty="0"/>
                        <a:t>2020/2021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4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335640">
                <a:tc v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التعاقد مع الجهات الإعلامية لتنفيذ الاعمال ( </a:t>
                      </a:r>
                      <a:r>
                        <a:rPr lang="ar-SA" sz="1200" dirty="0" err="1"/>
                        <a:t>الموشن</a:t>
                      </a:r>
                      <a:r>
                        <a:rPr lang="ar-SA" sz="1200" dirty="0"/>
                        <a:t> جرافيك ) .</a:t>
                      </a:r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العلاقات والاعلام 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000" dirty="0"/>
                        <a:t>2020/2021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4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335640">
                <a:tc v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استلام </a:t>
                      </a:r>
                      <a:r>
                        <a:rPr lang="ar-SA" sz="1200" dirty="0" err="1"/>
                        <a:t>الموشن</a:t>
                      </a:r>
                      <a:r>
                        <a:rPr lang="ar-SA" sz="1200" dirty="0"/>
                        <a:t> جرافيك ومراجعته والتدقيق عليه .</a:t>
                      </a:r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العلاقات والاعلام 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000" dirty="0"/>
                        <a:t>2020/2021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4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307670"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تسليم</a:t>
                      </a:r>
                      <a:r>
                        <a:rPr lang="ar-SA" sz="1200" baseline="0" dirty="0"/>
                        <a:t> جميع اعمال </a:t>
                      </a:r>
                      <a:r>
                        <a:rPr lang="ar-SA" sz="1200" baseline="0" dirty="0" err="1"/>
                        <a:t>الموشن</a:t>
                      </a:r>
                      <a:r>
                        <a:rPr lang="ar-SA" sz="1200" baseline="0" dirty="0"/>
                        <a:t> جرافيك بعد ادخال التعديلات اللازمة .</a:t>
                      </a:r>
                      <a:endParaRPr lang="ar-SA" sz="1200" dirty="0"/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العلاقات والاعلام </a:t>
                      </a:r>
                    </a:p>
                  </a:txBody>
                  <a:tcPr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000" dirty="0"/>
                        <a:t>2020/2021</a:t>
                      </a:r>
                    </a:p>
                  </a:txBody>
                  <a:tcPr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200" dirty="0"/>
                        <a:t>30000</a:t>
                      </a:r>
                    </a:p>
                  </a:txBody>
                  <a:tcPr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600" dirty="0"/>
                    </a:p>
                  </a:txBody>
                  <a:tcPr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</a:tbl>
          </a:graphicData>
        </a:graphic>
      </p:graphicFrame>
      <p:graphicFrame>
        <p:nvGraphicFramePr>
          <p:cNvPr id="4" name="جدول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5255303"/>
              </p:ext>
            </p:extLst>
          </p:nvPr>
        </p:nvGraphicFramePr>
        <p:xfrm>
          <a:off x="17585" y="326936"/>
          <a:ext cx="9161584" cy="437768"/>
        </p:xfrm>
        <a:graphic>
          <a:graphicData uri="http://schemas.openxmlformats.org/drawingml/2006/table">
            <a:tbl>
              <a:tblPr rtl="1"/>
              <a:tblGrid>
                <a:gridCol w="91615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37768"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12700" cmpd="sng">
                      <a:solidFill>
                        <a:srgbClr val="C00000"/>
                      </a:solidFill>
                      <a:prstDash val="solid"/>
                    </a:lnL>
                    <a:lnR w="12700" cmpd="sng">
                      <a:solidFill>
                        <a:srgbClr val="C00000"/>
                      </a:solidFill>
                      <a:prstDash val="solid"/>
                    </a:lnR>
                    <a:lnT w="12700" cmpd="sng">
                      <a:solidFill>
                        <a:srgbClr val="C00000"/>
                      </a:solidFill>
                      <a:prstDash val="solid"/>
                    </a:lnT>
                    <a:lnB w="12700" cmpd="sng">
                      <a:solidFill>
                        <a:srgbClr val="C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4956081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جدول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486286"/>
              </p:ext>
            </p:extLst>
          </p:nvPr>
        </p:nvGraphicFramePr>
        <p:xfrm>
          <a:off x="-1" y="-4"/>
          <a:ext cx="9144001" cy="6878462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5858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553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17427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3387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4523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2018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2920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44466">
                <a:tc gridSpan="2">
                  <a:txBody>
                    <a:bodyPr/>
                    <a:lstStyle/>
                    <a:p>
                      <a:pPr rtl="1"/>
                      <a:r>
                        <a:rPr lang="ar-SA" sz="1400" dirty="0">
                          <a:solidFill>
                            <a:schemeClr val="tx1"/>
                          </a:solidFill>
                        </a:rPr>
                        <a:t>الهدف الاستراتيجي</a:t>
                      </a:r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600" b="0" dirty="0">
                          <a:solidFill>
                            <a:schemeClr val="tx1"/>
                          </a:solidFill>
                          <a:latin typeface="Sakkal Majalla" pitchFamily="2" charset="-78"/>
                          <a:cs typeface="Akhbar MT" pitchFamily="2" charset="-78"/>
                        </a:rPr>
                        <a:t>ابراز اعمال الجمعية وانشطتها وتعزيز</a:t>
                      </a:r>
                      <a:r>
                        <a:rPr lang="ar-SA" sz="1600" b="0" baseline="0" dirty="0">
                          <a:solidFill>
                            <a:schemeClr val="tx1"/>
                          </a:solidFill>
                          <a:latin typeface="Sakkal Majalla" pitchFamily="2" charset="-78"/>
                          <a:cs typeface="Akhbar MT" pitchFamily="2" charset="-78"/>
                        </a:rPr>
                        <a:t>  </a:t>
                      </a:r>
                      <a:r>
                        <a:rPr lang="ar-SA" sz="1600" b="0" dirty="0">
                          <a:solidFill>
                            <a:schemeClr val="tx1"/>
                          </a:solidFill>
                          <a:latin typeface="Sakkal Majalla" pitchFamily="2" charset="-78"/>
                          <a:cs typeface="Akhbar MT" pitchFamily="2" charset="-78"/>
                        </a:rPr>
                        <a:t>الص</a:t>
                      </a:r>
                      <a:r>
                        <a:rPr lang="ar-SA" sz="1600" b="0" baseline="0" dirty="0">
                          <a:solidFill>
                            <a:schemeClr val="tx1"/>
                          </a:solidFill>
                          <a:latin typeface="Sakkal Majalla" pitchFamily="2" charset="-78"/>
                          <a:cs typeface="Akhbar MT" pitchFamily="2" charset="-78"/>
                        </a:rPr>
                        <a:t>ــــ</a:t>
                      </a:r>
                      <a:r>
                        <a:rPr lang="ar-SA" sz="1600" b="0" dirty="0">
                          <a:solidFill>
                            <a:schemeClr val="tx1"/>
                          </a:solidFill>
                          <a:latin typeface="Sakkal Majalla" pitchFamily="2" charset="-78"/>
                          <a:cs typeface="Akhbar MT" pitchFamily="2" charset="-78"/>
                        </a:rPr>
                        <a:t>ـورة الايجابية عنها </a:t>
                      </a:r>
                      <a:endParaRPr lang="en-US" sz="1600" b="0" kern="1200" dirty="0">
                        <a:solidFill>
                          <a:schemeClr val="tx1"/>
                        </a:solidFill>
                        <a:latin typeface="ae_AlMohanad" pitchFamily="18" charset="-78"/>
                        <a:ea typeface="Tahoma" pitchFamily="34" charset="0"/>
                        <a:cs typeface="Akhbar MT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400" dirty="0">
                          <a:solidFill>
                            <a:schemeClr val="tx1"/>
                          </a:solidFill>
                        </a:rPr>
                        <a:t>المجال </a:t>
                      </a:r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rtl="1"/>
                      <a:r>
                        <a:rPr lang="ar-SA" sz="1200" dirty="0">
                          <a:solidFill>
                            <a:sysClr val="windowText" lastClr="000000"/>
                          </a:solidFill>
                          <a:latin typeface="Abomsaab" pitchFamily="66" charset="-78"/>
                          <a:cs typeface="Akhbar MT" pitchFamily="2" charset="-78"/>
                        </a:rPr>
                        <a:t>ادارة السمعة والاتصال المجتمعي </a:t>
                      </a:r>
                      <a:endParaRPr lang="ar-SA" sz="1200" dirty="0">
                        <a:solidFill>
                          <a:schemeClr val="tx1"/>
                        </a:solidFill>
                        <a:cs typeface="Akhbar MT" pitchFamily="2" charset="-78"/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9726">
                <a:tc>
                  <a:txBody>
                    <a:bodyPr/>
                    <a:lstStyle/>
                    <a:p>
                      <a:pPr rtl="1"/>
                      <a:r>
                        <a:rPr lang="ar-SA" sz="1200" dirty="0"/>
                        <a:t>الهدف التشغيلي</a:t>
                      </a:r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400" dirty="0"/>
                        <a:t>المبادرة</a:t>
                      </a:r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400" dirty="0"/>
                        <a:t>الاجراءات </a:t>
                      </a:r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400" dirty="0"/>
                        <a:t>المنفذ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400" dirty="0"/>
                        <a:t>التنفيذ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400" dirty="0"/>
                        <a:t>التكلفة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400" dirty="0"/>
                        <a:t>ملاحظات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5781">
                <a:tc rowSpan="16"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800" b="0" dirty="0">
                          <a:latin typeface="Microsoft Uighur" pitchFamily="2" charset="-78"/>
                          <a:ea typeface="Calibri"/>
                          <a:cs typeface="Akhbar MT" pitchFamily="2" charset="-78"/>
                        </a:rPr>
                        <a:t>الاستفادة من النخب المجتمعية  ( الحكومية – الدينية – الاجتماعية  )  في</a:t>
                      </a:r>
                      <a:r>
                        <a:rPr lang="ar-SA" sz="1800" b="0" baseline="0" dirty="0">
                          <a:latin typeface="Microsoft Uighur" pitchFamily="2" charset="-78"/>
                          <a:ea typeface="Calibri"/>
                          <a:cs typeface="Akhbar MT" pitchFamily="2" charset="-78"/>
                        </a:rPr>
                        <a:t>  تعزيز سمعة الجمعية .</a:t>
                      </a:r>
                      <a:endParaRPr lang="en-US" sz="1800" b="0" dirty="0">
                        <a:latin typeface="Microsoft Uighur" pitchFamily="2" charset="-78"/>
                        <a:ea typeface="Calibri"/>
                        <a:cs typeface="Akhbar MT" pitchFamily="2" charset="-78"/>
                      </a:endParaRPr>
                    </a:p>
                  </a:txBody>
                  <a:tcPr vert="vert270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8"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100" b="0" dirty="0">
                          <a:solidFill>
                            <a:schemeClr val="tx1"/>
                          </a:solidFill>
                          <a:latin typeface="Microsoft Uighur" pitchFamily="2" charset="-78"/>
                          <a:ea typeface="Calibri"/>
                          <a:cs typeface="Akhbar MT" pitchFamily="2" charset="-78"/>
                        </a:rPr>
                        <a:t>الحصول على </a:t>
                      </a:r>
                      <a:r>
                        <a:rPr lang="ar-SA" sz="1100" b="0" dirty="0" err="1">
                          <a:solidFill>
                            <a:schemeClr val="tx1"/>
                          </a:solidFill>
                          <a:latin typeface="Microsoft Uighur" pitchFamily="2" charset="-78"/>
                          <a:ea typeface="Calibri"/>
                          <a:cs typeface="Akhbar MT" pitchFamily="2" charset="-78"/>
                        </a:rPr>
                        <a:t>تزكيات</a:t>
                      </a:r>
                      <a:r>
                        <a:rPr lang="ar-SA" sz="1100" b="0" dirty="0">
                          <a:solidFill>
                            <a:schemeClr val="tx1"/>
                          </a:solidFill>
                          <a:latin typeface="Microsoft Uighur" pitchFamily="2" charset="-78"/>
                          <a:ea typeface="Calibri"/>
                          <a:cs typeface="Akhbar MT" pitchFamily="2" charset="-78"/>
                        </a:rPr>
                        <a:t>  من 10 شخصيات معتبرة ( دينية – اجتماعية – إعلامية).</a:t>
                      </a:r>
                      <a:endParaRPr lang="en-US" sz="1100" b="0" dirty="0">
                        <a:solidFill>
                          <a:schemeClr val="tx1"/>
                        </a:solidFill>
                        <a:latin typeface="Microsoft Uighur" pitchFamily="2" charset="-78"/>
                        <a:ea typeface="Calibri"/>
                        <a:cs typeface="Akhbar MT" pitchFamily="2" charset="-78"/>
                      </a:endParaRPr>
                    </a:p>
                    <a:p>
                      <a:pPr marL="0" marR="0" indent="0" algn="ctr" defTabSz="914400" rtl="1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dirty="0">
                        <a:solidFill>
                          <a:schemeClr val="tx1"/>
                        </a:solidFill>
                        <a:latin typeface="+mn-lt"/>
                        <a:ea typeface="Calibri"/>
                        <a:cs typeface="Akhbar MT" pitchFamily="2" charset="-78"/>
                      </a:endParaRPr>
                    </a:p>
                  </a:txBody>
                  <a:tcPr vert="vert270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ترشيح ما لا يقل عن عشرين شخصية </a:t>
                      </a:r>
                      <a:r>
                        <a:rPr lang="ar-SA" sz="1200" baseline="0" dirty="0"/>
                        <a:t> للزيارة الجمعية وتزكيتها.</a:t>
                      </a:r>
                      <a:endParaRPr lang="ar-SA" sz="1200" dirty="0"/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العلاقات والاعلام 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000" dirty="0"/>
                        <a:t>2020/2021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dirty="0"/>
                        <a:t>30000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5781"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ترتيب الشخصيات المستهدفة الاحتياج لها وجمع قاعدة بيانات لها .</a:t>
                      </a:r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العلاقات والاعلام 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000" dirty="0"/>
                        <a:t>2020/2021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dirty="0"/>
                        <a:t>30000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5781"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التواصل مع الشخصيات</a:t>
                      </a:r>
                      <a:r>
                        <a:rPr lang="ar-SA" sz="1200" baseline="0" dirty="0"/>
                        <a:t> المستهدفة وطلب زيارتها للجمعية / او زيارتها .</a:t>
                      </a:r>
                      <a:endParaRPr lang="ar-SA" sz="1200" dirty="0"/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العلاقات والاعلام 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000" dirty="0"/>
                        <a:t>2020/2021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dirty="0"/>
                        <a:t>30000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5781">
                <a:tc v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تحديد نمط </a:t>
                      </a:r>
                      <a:r>
                        <a:rPr lang="ar-SA" sz="1200" dirty="0" err="1"/>
                        <a:t>التزكيات</a:t>
                      </a:r>
                      <a:r>
                        <a:rPr lang="ar-SA" sz="1200" dirty="0"/>
                        <a:t> المرغوب</a:t>
                      </a:r>
                      <a:r>
                        <a:rPr lang="ar-SA" sz="1200" baseline="0" dirty="0"/>
                        <a:t> فيها والتي تحقق اهداف الجمعية .</a:t>
                      </a:r>
                      <a:endParaRPr lang="ar-SA" sz="1200" dirty="0"/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العلاقات والاعلام 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000" dirty="0"/>
                        <a:t>2020/2021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dirty="0"/>
                        <a:t>30000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5781">
                <a:tc v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بدء تنفيذ الزيارات بناء على جدول زمني مسبقا .</a:t>
                      </a:r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العلاقات والاعلام 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000" dirty="0"/>
                        <a:t>2020/2021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dirty="0"/>
                        <a:t>30000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5781">
                <a:tc v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الحصول على </a:t>
                      </a:r>
                      <a:r>
                        <a:rPr lang="ar-SA" sz="1200" dirty="0" err="1"/>
                        <a:t>التزكيات</a:t>
                      </a:r>
                      <a:r>
                        <a:rPr lang="ar-SA" sz="1200" dirty="0"/>
                        <a:t> المحددة من الشخصيات المستهدفة .</a:t>
                      </a:r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العلاقات والاعلام 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000" dirty="0"/>
                        <a:t>2020/2021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dirty="0"/>
                        <a:t>30000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5781">
                <a:tc v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ادراج </a:t>
                      </a:r>
                      <a:r>
                        <a:rPr lang="ar-SA" sz="1200" dirty="0" err="1"/>
                        <a:t>التزكيات</a:t>
                      </a:r>
                      <a:r>
                        <a:rPr lang="ar-SA" sz="1200" dirty="0"/>
                        <a:t> في </a:t>
                      </a:r>
                      <a:r>
                        <a:rPr lang="ar-SA" sz="1200" dirty="0" err="1"/>
                        <a:t>برشورات</a:t>
                      </a:r>
                      <a:r>
                        <a:rPr lang="ar-SA" sz="1200" dirty="0"/>
                        <a:t> ومنشورات وادبيات الجمعية</a:t>
                      </a:r>
                      <a:r>
                        <a:rPr lang="ar-SA" sz="1200" baseline="0" dirty="0"/>
                        <a:t> </a:t>
                      </a:r>
                      <a:endParaRPr lang="ar-SA" sz="1200" dirty="0"/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العلاقات والاعلام 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000" dirty="0"/>
                        <a:t>2020/2021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dirty="0"/>
                        <a:t>30000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5781"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الترويج </a:t>
                      </a:r>
                      <a:r>
                        <a:rPr lang="ar-SA" sz="1200" dirty="0" err="1"/>
                        <a:t>للتزكيات</a:t>
                      </a:r>
                      <a:r>
                        <a:rPr lang="ar-SA" sz="1200" dirty="0"/>
                        <a:t> في موقع الجمعية وصفحات التواصل الاجتماعي .</a:t>
                      </a:r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العلاقات والاعلام </a:t>
                      </a:r>
                    </a:p>
                  </a:txBody>
                  <a:tcPr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000" dirty="0"/>
                        <a:t>2020/2021</a:t>
                      </a:r>
                    </a:p>
                  </a:txBody>
                  <a:tcPr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dirty="0"/>
                        <a:t>30000</a:t>
                      </a:r>
                    </a:p>
                  </a:txBody>
                  <a:tcPr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5781"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marL="0" marR="0" indent="0" algn="ctr" defTabSz="914400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200" b="0" dirty="0">
                          <a:solidFill>
                            <a:schemeClr val="tx1"/>
                          </a:solidFill>
                          <a:latin typeface="Microsoft Uighur" pitchFamily="2" charset="-78"/>
                          <a:ea typeface="Calibri"/>
                          <a:cs typeface="Akhbar MT" pitchFamily="2" charset="-78"/>
                        </a:rPr>
                        <a:t>تنظيم زيارات ميدانية للشخصيات المعتبرة    الى مقر الجمعية والمنشئات التابعة لها  . </a:t>
                      </a:r>
                      <a:endParaRPr lang="en-US" sz="1200" b="0" dirty="0">
                        <a:solidFill>
                          <a:schemeClr val="tx1"/>
                        </a:solidFill>
                        <a:latin typeface="Microsoft Uighur" pitchFamily="2" charset="-78"/>
                        <a:ea typeface="Calibri"/>
                        <a:cs typeface="Akhbar MT" pitchFamily="2" charset="-78"/>
                      </a:endParaRPr>
                    </a:p>
                    <a:p>
                      <a:pPr marL="0" marR="0" lvl="0" indent="0" algn="ctr" defTabSz="914400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Akhbar MT" pitchFamily="2" charset="-78"/>
                      </a:endParaRPr>
                    </a:p>
                  </a:txBody>
                  <a:tcPr vert="vert270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تحديد ما لا يقل عن 50 شخصية يتم استهدافها لزيارة الجمعية </a:t>
                      </a:r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000" dirty="0"/>
                        <a:t>الإدارة المالية </a:t>
                      </a:r>
                    </a:p>
                    <a:p>
                      <a:pPr algn="ctr" rtl="1"/>
                      <a:r>
                        <a:rPr lang="ar-SA" sz="1000" dirty="0"/>
                        <a:t>العلاقات والاعلام</a:t>
                      </a:r>
                    </a:p>
                  </a:txBody>
                  <a:tcP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000" dirty="0"/>
                        <a:t>2020/2021</a:t>
                      </a:r>
                    </a:p>
                  </a:txBody>
                  <a:tcP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000" dirty="0"/>
                        <a:t>30000</a:t>
                      </a:r>
                    </a:p>
                  </a:txBody>
                  <a:tcP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75781"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تجميع ارقام للتواصل</a:t>
                      </a:r>
                      <a:r>
                        <a:rPr lang="ar-SA" sz="1200" baseline="0" dirty="0"/>
                        <a:t> بالشخصيات المستهدفة والتواصل معهم .</a:t>
                      </a:r>
                      <a:endParaRPr lang="ar-SA" sz="1200" dirty="0"/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000" dirty="0"/>
                        <a:t>العلاقات والاعلام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000" dirty="0"/>
                        <a:t>2020/2021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000" dirty="0"/>
                        <a:t>30000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07096"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تحديد اهداف والية الزيارات والنتائج المتوقعة منها .</a:t>
                      </a:r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000" dirty="0"/>
                        <a:t>الإدارة المالية </a:t>
                      </a:r>
                    </a:p>
                    <a:p>
                      <a:pPr algn="ctr" rtl="1"/>
                      <a:r>
                        <a:rPr lang="ar-SA" sz="1000" dirty="0"/>
                        <a:t>المدير التنفيذي 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000" dirty="0"/>
                        <a:t>2020/2021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000" dirty="0"/>
                        <a:t>30000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75781"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وضع جدول زمني لترتيب الزيارات</a:t>
                      </a:r>
                      <a:r>
                        <a:rPr lang="ar-SA" sz="1200" baseline="0" dirty="0"/>
                        <a:t> والبدء بالتنفيذ .</a:t>
                      </a:r>
                      <a:endParaRPr lang="ar-SA" sz="1200" dirty="0"/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000" dirty="0"/>
                        <a:t>العلاقات والاعلام</a:t>
                      </a:r>
                    </a:p>
                  </a:txBody>
                  <a:tcPr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000" dirty="0"/>
                        <a:t>2020/2021</a:t>
                      </a:r>
                    </a:p>
                  </a:txBody>
                  <a:tcPr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000" dirty="0"/>
                        <a:t>30000</a:t>
                      </a:r>
                    </a:p>
                  </a:txBody>
                  <a:tcPr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75781"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200" b="0" dirty="0">
                          <a:solidFill>
                            <a:schemeClr val="tx1"/>
                          </a:solidFill>
                          <a:latin typeface="Microsoft Uighur" pitchFamily="2" charset="-78"/>
                          <a:ea typeface="Calibri"/>
                          <a:cs typeface="Akhbar MT" pitchFamily="2" charset="-78"/>
                        </a:rPr>
                        <a:t>رعاية</a:t>
                      </a:r>
                      <a:r>
                        <a:rPr lang="ar-SA" sz="1200" b="0" baseline="0" dirty="0">
                          <a:solidFill>
                            <a:schemeClr val="tx1"/>
                          </a:solidFill>
                          <a:latin typeface="Microsoft Uighur" pitchFamily="2" charset="-78"/>
                          <a:ea typeface="Calibri"/>
                          <a:cs typeface="Akhbar MT" pitchFamily="2" charset="-78"/>
                        </a:rPr>
                        <a:t>  الشخصيات الرسمية لأنشطة  وفعاليات الجمعية المختلفة .</a:t>
                      </a:r>
                      <a:endParaRPr lang="en-US" sz="1200" b="0" dirty="0">
                        <a:solidFill>
                          <a:schemeClr val="tx1"/>
                        </a:solidFill>
                        <a:latin typeface="Microsoft Uighur" pitchFamily="2" charset="-78"/>
                        <a:ea typeface="Calibri"/>
                        <a:cs typeface="Akhbar MT" pitchFamily="2" charset="-78"/>
                      </a:endParaRPr>
                    </a:p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Akhbar MT" pitchFamily="2" charset="-78"/>
                      </a:endParaRPr>
                    </a:p>
                  </a:txBody>
                  <a:tcPr vert="vert270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150" dirty="0"/>
                        <a:t>وضع الية ومعايير لرعاية الفعاليات الخاصة بالجمعية .</a:t>
                      </a:r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000" dirty="0"/>
                        <a:t>المدير التنفيذي</a:t>
                      </a:r>
                    </a:p>
                  </a:txBody>
                  <a:tcP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000" dirty="0"/>
                        <a:t>2020/2021</a:t>
                      </a:r>
                    </a:p>
                  </a:txBody>
                  <a:tcP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000" dirty="0"/>
                        <a:t>30000</a:t>
                      </a:r>
                    </a:p>
                  </a:txBody>
                  <a:tcP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375781"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تحديد الفعاليات الخاصة</a:t>
                      </a:r>
                      <a:r>
                        <a:rPr lang="ar-SA" sz="1200" baseline="0" dirty="0"/>
                        <a:t> بالجمعية والتي يتوجب البحث لها عن رعاة .</a:t>
                      </a:r>
                      <a:endParaRPr lang="ar-SA" sz="1200" dirty="0"/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000" dirty="0"/>
                        <a:t>العلاقات والاعلام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000" dirty="0"/>
                        <a:t>2020/2021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000" dirty="0"/>
                        <a:t>30000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375781"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التواصل مع الشخصيات </a:t>
                      </a:r>
                      <a:r>
                        <a:rPr lang="ar-SA" sz="1200" baseline="0" dirty="0"/>
                        <a:t> المستهدفة لرعاية  الفعاليات والاحتفالات </a:t>
                      </a:r>
                      <a:endParaRPr lang="ar-SA" sz="1200" dirty="0"/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000" dirty="0"/>
                        <a:t>العلاقات والاعلام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000" dirty="0"/>
                        <a:t>2020/2021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000" dirty="0"/>
                        <a:t>30000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375781"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تنفيذ الفعاليات والاحتفالات وفق الالية المتبعة </a:t>
                      </a:r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000" dirty="0"/>
                        <a:t>العلاقات والاعلام</a:t>
                      </a:r>
                    </a:p>
                  </a:txBody>
                  <a:tcPr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000" dirty="0"/>
                        <a:t>2020/2021</a:t>
                      </a:r>
                    </a:p>
                  </a:txBody>
                  <a:tcPr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000" dirty="0"/>
                        <a:t>30000</a:t>
                      </a:r>
                    </a:p>
                  </a:txBody>
                  <a:tcPr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</a:tbl>
          </a:graphicData>
        </a:graphic>
      </p:graphicFrame>
      <p:graphicFrame>
        <p:nvGraphicFramePr>
          <p:cNvPr id="4" name="جدول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63573916"/>
              </p:ext>
            </p:extLst>
          </p:nvPr>
        </p:nvGraphicFramePr>
        <p:xfrm>
          <a:off x="17585" y="369276"/>
          <a:ext cx="9161584" cy="395428"/>
        </p:xfrm>
        <a:graphic>
          <a:graphicData uri="http://schemas.openxmlformats.org/drawingml/2006/table">
            <a:tbl>
              <a:tblPr rtl="1"/>
              <a:tblGrid>
                <a:gridCol w="91615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95428"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12700" cmpd="sng">
                      <a:solidFill>
                        <a:srgbClr val="C00000"/>
                      </a:solidFill>
                      <a:prstDash val="solid"/>
                    </a:lnL>
                    <a:lnR w="12700" cmpd="sng">
                      <a:solidFill>
                        <a:srgbClr val="C00000"/>
                      </a:solidFill>
                      <a:prstDash val="solid"/>
                    </a:lnR>
                    <a:lnT w="12700" cmpd="sng">
                      <a:solidFill>
                        <a:srgbClr val="C00000"/>
                      </a:solidFill>
                      <a:prstDash val="solid"/>
                    </a:lnT>
                    <a:lnB w="12700" cmpd="sng">
                      <a:solidFill>
                        <a:srgbClr val="C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7664324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جدول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25327070"/>
              </p:ext>
            </p:extLst>
          </p:nvPr>
        </p:nvGraphicFramePr>
        <p:xfrm>
          <a:off x="-1" y="2"/>
          <a:ext cx="9144001" cy="6857998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5858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553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17427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3387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4523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2018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2920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463755">
                <a:tc gridSpan="2">
                  <a:txBody>
                    <a:bodyPr/>
                    <a:lstStyle/>
                    <a:p>
                      <a:pPr rtl="1"/>
                      <a:r>
                        <a:rPr lang="ar-SA" sz="1400" dirty="0">
                          <a:solidFill>
                            <a:schemeClr val="tx1"/>
                          </a:solidFill>
                        </a:rPr>
                        <a:t>الهدف الاستراتيجي</a:t>
                      </a:r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600" b="0" dirty="0">
                          <a:solidFill>
                            <a:schemeClr val="tx1"/>
                          </a:solidFill>
                          <a:latin typeface="Sakkal Majalla" pitchFamily="2" charset="-78"/>
                          <a:cs typeface="Akhbar MT" pitchFamily="2" charset="-78"/>
                        </a:rPr>
                        <a:t>ابراز اعمال الجمعية وانشطتها وتعزيز</a:t>
                      </a:r>
                      <a:r>
                        <a:rPr lang="ar-SA" sz="1600" b="0" baseline="0" dirty="0">
                          <a:solidFill>
                            <a:schemeClr val="tx1"/>
                          </a:solidFill>
                          <a:latin typeface="Sakkal Majalla" pitchFamily="2" charset="-78"/>
                          <a:cs typeface="Akhbar MT" pitchFamily="2" charset="-78"/>
                        </a:rPr>
                        <a:t>  </a:t>
                      </a:r>
                      <a:r>
                        <a:rPr lang="ar-SA" sz="1600" b="0" dirty="0">
                          <a:solidFill>
                            <a:schemeClr val="tx1"/>
                          </a:solidFill>
                          <a:latin typeface="Sakkal Majalla" pitchFamily="2" charset="-78"/>
                          <a:cs typeface="Akhbar MT" pitchFamily="2" charset="-78"/>
                        </a:rPr>
                        <a:t>الص</a:t>
                      </a:r>
                      <a:r>
                        <a:rPr lang="ar-SA" sz="1600" b="0" baseline="0" dirty="0">
                          <a:solidFill>
                            <a:schemeClr val="tx1"/>
                          </a:solidFill>
                          <a:latin typeface="Sakkal Majalla" pitchFamily="2" charset="-78"/>
                          <a:cs typeface="Akhbar MT" pitchFamily="2" charset="-78"/>
                        </a:rPr>
                        <a:t>ــــ</a:t>
                      </a:r>
                      <a:r>
                        <a:rPr lang="ar-SA" sz="1600" b="0" dirty="0">
                          <a:solidFill>
                            <a:schemeClr val="tx1"/>
                          </a:solidFill>
                          <a:latin typeface="Sakkal Majalla" pitchFamily="2" charset="-78"/>
                          <a:cs typeface="Akhbar MT" pitchFamily="2" charset="-78"/>
                        </a:rPr>
                        <a:t>ـورة الايجابية عنها </a:t>
                      </a:r>
                      <a:endParaRPr lang="en-US" sz="1600" b="0" kern="1200" dirty="0">
                        <a:solidFill>
                          <a:schemeClr val="tx1"/>
                        </a:solidFill>
                        <a:latin typeface="ae_AlMohanad" pitchFamily="18" charset="-78"/>
                        <a:ea typeface="Tahoma" pitchFamily="34" charset="0"/>
                        <a:cs typeface="Akhbar MT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400" dirty="0">
                          <a:solidFill>
                            <a:schemeClr val="tx1"/>
                          </a:solidFill>
                        </a:rPr>
                        <a:t>المجال </a:t>
                      </a:r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rtl="1"/>
                      <a:r>
                        <a:rPr lang="ar-SA" sz="1200" dirty="0">
                          <a:solidFill>
                            <a:sysClr val="windowText" lastClr="000000"/>
                          </a:solidFill>
                          <a:latin typeface="Abomsaab" pitchFamily="66" charset="-78"/>
                          <a:cs typeface="Akhbar MT" pitchFamily="2" charset="-78"/>
                        </a:rPr>
                        <a:t>ادارة السمعة والاتصال المجتمعي </a:t>
                      </a:r>
                      <a:endParaRPr lang="ar-SA" sz="1200" dirty="0">
                        <a:solidFill>
                          <a:schemeClr val="tx1"/>
                        </a:solidFill>
                        <a:cs typeface="Akhbar MT" pitchFamily="2" charset="-78"/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1555">
                <a:tc>
                  <a:txBody>
                    <a:bodyPr/>
                    <a:lstStyle/>
                    <a:p>
                      <a:pPr rtl="1"/>
                      <a:r>
                        <a:rPr lang="ar-SA" sz="1200" dirty="0"/>
                        <a:t>الهدف التشغيلي</a:t>
                      </a:r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400" dirty="0"/>
                        <a:t>المبادرة</a:t>
                      </a:r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400" dirty="0"/>
                        <a:t>الاجراءات </a:t>
                      </a:r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400" dirty="0"/>
                        <a:t>المنفذ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400" dirty="0"/>
                        <a:t>التنفيذ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400" dirty="0"/>
                        <a:t>التكلفة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400" dirty="0"/>
                        <a:t>ملاحظات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78415">
                <a:tc rowSpan="12"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800" b="0" i="0" u="none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khbar MT" pitchFamily="2" charset="-78"/>
                        </a:rPr>
                        <a:t>تعزيز</a:t>
                      </a:r>
                      <a:r>
                        <a:rPr lang="ar-SA" sz="18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khbar MT" pitchFamily="2" charset="-78"/>
                        </a:rPr>
                        <a:t> الحضور   الفاعل في العالم الافتراضي  ( مواقع التواصل الاجتماعي  ) .</a:t>
                      </a:r>
                      <a:r>
                        <a:rPr lang="ar-SA" sz="1800" baseline="0" dirty="0">
                          <a:cs typeface="Akhbar MT" pitchFamily="2" charset="-78"/>
                        </a:rPr>
                        <a:t> </a:t>
                      </a:r>
                    </a:p>
                  </a:txBody>
                  <a:tcPr vert="vert270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100" b="0" dirty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Akhbar MT" pitchFamily="2" charset="-78"/>
                        </a:rPr>
                        <a:t>بناء خطة  نشر   للموقع  وصفحات التواصل  الاجتماعي .</a:t>
                      </a:r>
                    </a:p>
                    <a:p>
                      <a:pPr marL="0" marR="0" indent="0" algn="ctr" defTabSz="914400" rtl="1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dirty="0">
                        <a:solidFill>
                          <a:schemeClr val="tx1"/>
                        </a:solidFill>
                        <a:latin typeface="+mn-lt"/>
                        <a:ea typeface="Calibri"/>
                        <a:cs typeface="Akhbar MT" pitchFamily="2" charset="-78"/>
                      </a:endParaRPr>
                    </a:p>
                  </a:txBody>
                  <a:tcPr vert="vert270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اعتماد سياسة واضحة للنشر على الموقع وصفحات</a:t>
                      </a:r>
                      <a:r>
                        <a:rPr lang="ar-SA" sz="1200" baseline="0" dirty="0"/>
                        <a:t> التواصل الاجتماعي .</a:t>
                      </a:r>
                      <a:endParaRPr lang="ar-SA" sz="1200" dirty="0"/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العلاقات والاعلام 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000" dirty="0"/>
                        <a:t>2020/2021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400" dirty="0"/>
                        <a:t>30000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3755"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بناء جدول زمني  للنشر على الموقع الرسمي وصفحات التواصل الاجتماعي</a:t>
                      </a:r>
                      <a:r>
                        <a:rPr lang="ar-SA" sz="1200" baseline="0" dirty="0"/>
                        <a:t> .</a:t>
                      </a:r>
                      <a:endParaRPr lang="ar-SA" sz="1200" dirty="0"/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العلاقات والاعلام 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000" dirty="0"/>
                        <a:t>2020/2021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400" dirty="0"/>
                        <a:t>30000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70579"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اعتماد  اجراء واضح لاعتماد المحتوى والية النشر .</a:t>
                      </a:r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العلاقات والاعلام </a:t>
                      </a:r>
                    </a:p>
                    <a:p>
                      <a:pPr algn="ctr" rtl="1"/>
                      <a:r>
                        <a:rPr lang="ar-SA" sz="1200" dirty="0"/>
                        <a:t>المدير التنفيذي 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000" dirty="0"/>
                        <a:t>2020/2021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400" dirty="0"/>
                        <a:t>30000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78415"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التنفيذ حسب الالية والسياسة المعتمدة للنشر على الموقع وصفحات التواصل.</a:t>
                      </a:r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العلاقات والاعلام </a:t>
                      </a:r>
                    </a:p>
                  </a:txBody>
                  <a:tcPr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000" dirty="0"/>
                        <a:t>2020/2021</a:t>
                      </a:r>
                    </a:p>
                  </a:txBody>
                  <a:tcPr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400" dirty="0"/>
                        <a:t>30000</a:t>
                      </a:r>
                    </a:p>
                  </a:txBody>
                  <a:tcPr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63755"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200" b="0" i="0" u="none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khbar MT" pitchFamily="2" charset="-78"/>
                        </a:rPr>
                        <a:t>رفع نسبة المشاهدات والمتابعات  على </a:t>
                      </a:r>
                      <a:r>
                        <a:rPr lang="ar-SA" sz="12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khbar MT" pitchFamily="2" charset="-78"/>
                        </a:rPr>
                        <a:t> مواقع التواصل الاجتماعي  بنسبة 100%  سنويا</a:t>
                      </a:r>
                      <a:endParaRPr lang="ar-SA" sz="1200" b="0" i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Akhbar MT" pitchFamily="2" charset="-78"/>
                      </a:endParaRPr>
                    </a:p>
                    <a:p>
                      <a:pPr marL="0" marR="0" lvl="0" indent="0" algn="ctr" defTabSz="914400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Akhbar MT" pitchFamily="2" charset="-78"/>
                      </a:endParaRPr>
                    </a:p>
                  </a:txBody>
                  <a:tcPr vert="vert270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عقد ورشة عمل مع مختصين في كيفية</a:t>
                      </a:r>
                      <a:r>
                        <a:rPr lang="ar-SA" sz="1200" baseline="0" dirty="0"/>
                        <a:t> زيادة المتابعات والمشاهدات .</a:t>
                      </a:r>
                      <a:endParaRPr lang="ar-SA" sz="1200" dirty="0"/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العلاقات والاعلام </a:t>
                      </a:r>
                    </a:p>
                  </a:txBody>
                  <a:tcP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000" dirty="0"/>
                        <a:t>2020/2021</a:t>
                      </a:r>
                    </a:p>
                  </a:txBody>
                  <a:tcP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400" dirty="0"/>
                        <a:t>30000</a:t>
                      </a:r>
                    </a:p>
                  </a:txBody>
                  <a:tcP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63755"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اعتماد مخرجات الورشة من الإدارة التنفيذية .</a:t>
                      </a:r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العلاقات والاعلام 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000" dirty="0"/>
                        <a:t>2020/2021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400" dirty="0"/>
                        <a:t>30000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78415"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تحويل مخرجات الجلسة الخاصة بالنشر الالكتروني الى جدول عمل معتمد من الإدارة .</a:t>
                      </a:r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العلاقات والاعلام 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000" dirty="0"/>
                        <a:t>2020/2021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400" dirty="0"/>
                        <a:t>30000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63755"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التنفيذ للخطة المقترحة بناء</a:t>
                      </a:r>
                      <a:r>
                        <a:rPr lang="ar-SA" sz="1200" baseline="0" dirty="0"/>
                        <a:t> على مخرجات </a:t>
                      </a:r>
                      <a:r>
                        <a:rPr lang="ar-SA" sz="1200" baseline="0" dirty="0" err="1"/>
                        <a:t>وشة</a:t>
                      </a:r>
                      <a:r>
                        <a:rPr lang="ar-SA" sz="1200" baseline="0" dirty="0"/>
                        <a:t> عمل النشر الالكتروني.</a:t>
                      </a:r>
                      <a:endParaRPr lang="ar-SA" sz="1200" dirty="0"/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العلاقات والاعلام </a:t>
                      </a:r>
                    </a:p>
                  </a:txBody>
                  <a:tcPr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000" dirty="0"/>
                        <a:t>2020/2021</a:t>
                      </a:r>
                    </a:p>
                  </a:txBody>
                  <a:tcPr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400" dirty="0"/>
                        <a:t>30000</a:t>
                      </a:r>
                    </a:p>
                  </a:txBody>
                  <a:tcPr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63755"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200" baseline="0" dirty="0">
                          <a:solidFill>
                            <a:schemeClr val="tx1"/>
                          </a:solidFill>
                          <a:cs typeface="Akhbar MT" pitchFamily="2" charset="-78"/>
                        </a:rPr>
                        <a:t>إنشاء الموقع الالكتروني للجمعية وصفحات التواصل الاجتماعي برابط موحد </a:t>
                      </a:r>
                    </a:p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Akhbar MT" pitchFamily="2" charset="-78"/>
                      </a:endParaRPr>
                    </a:p>
                  </a:txBody>
                  <a:tcPr vert="vert270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اختيار الاسم الموحد بناء على اسم الشهرة الخاص</a:t>
                      </a:r>
                      <a:r>
                        <a:rPr lang="ar-SA" sz="1200" baseline="0" dirty="0"/>
                        <a:t> بالجمعية .</a:t>
                      </a:r>
                      <a:endParaRPr lang="ar-SA" sz="1200" dirty="0"/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العلاقات والاعلام </a:t>
                      </a:r>
                    </a:p>
                  </a:txBody>
                  <a:tcP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000" dirty="0"/>
                        <a:t>2020/2021</a:t>
                      </a:r>
                    </a:p>
                  </a:txBody>
                  <a:tcP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400" dirty="0"/>
                        <a:t>30000</a:t>
                      </a:r>
                    </a:p>
                  </a:txBody>
                  <a:tcP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63755"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البحث</a:t>
                      </a:r>
                      <a:r>
                        <a:rPr lang="ar-SA" sz="1200" baseline="0" dirty="0"/>
                        <a:t> التجريبي </a:t>
                      </a:r>
                      <a:r>
                        <a:rPr lang="ar-SA" sz="1200" baseline="0" dirty="0" err="1"/>
                        <a:t>للتاكد</a:t>
                      </a:r>
                      <a:r>
                        <a:rPr lang="ar-SA" sz="1200" baseline="0" dirty="0"/>
                        <a:t> من  عدم حجز الاسم للموقع وصفحات التواصل .</a:t>
                      </a:r>
                      <a:endParaRPr lang="ar-SA" sz="1200" dirty="0"/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العلاقات والاعلام 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000" dirty="0"/>
                        <a:t>2020/2021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400" dirty="0"/>
                        <a:t>30000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70579"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حجز الدومين وسداد الرسوم المطلوبة .</a:t>
                      </a:r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العلاقات والاعلام </a:t>
                      </a:r>
                    </a:p>
                    <a:p>
                      <a:pPr algn="ctr" rtl="1"/>
                      <a:r>
                        <a:rPr lang="ar-SA" sz="1200" dirty="0"/>
                        <a:t>الإدارة المالية 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000" dirty="0"/>
                        <a:t>2020/2021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400" dirty="0"/>
                        <a:t>30000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463755"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 err="1"/>
                        <a:t>الاننتهاء</a:t>
                      </a:r>
                      <a:r>
                        <a:rPr lang="ar-SA" sz="1200" dirty="0"/>
                        <a:t> من انشاء الرابط الموحد</a:t>
                      </a:r>
                      <a:r>
                        <a:rPr lang="ar-SA" sz="1200" baseline="0" dirty="0"/>
                        <a:t> للموقع وصفحات التواصل الاجتماعي .</a:t>
                      </a:r>
                      <a:endParaRPr lang="ar-SA" sz="1200" dirty="0"/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العلاقات والاعلام </a:t>
                      </a:r>
                    </a:p>
                  </a:txBody>
                  <a:tcPr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000" dirty="0"/>
                        <a:t>2020/2021</a:t>
                      </a:r>
                    </a:p>
                  </a:txBody>
                  <a:tcPr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400" dirty="0"/>
                        <a:t>30000</a:t>
                      </a:r>
                    </a:p>
                  </a:txBody>
                  <a:tcPr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  <p:graphicFrame>
        <p:nvGraphicFramePr>
          <p:cNvPr id="4" name="جدول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56632723"/>
              </p:ext>
            </p:extLst>
          </p:nvPr>
        </p:nvGraphicFramePr>
        <p:xfrm>
          <a:off x="17585" y="476671"/>
          <a:ext cx="9161584" cy="432047"/>
        </p:xfrm>
        <a:graphic>
          <a:graphicData uri="http://schemas.openxmlformats.org/drawingml/2006/table">
            <a:tbl>
              <a:tblPr rtl="1"/>
              <a:tblGrid>
                <a:gridCol w="91615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32047"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12700" cmpd="sng">
                      <a:solidFill>
                        <a:srgbClr val="C00000"/>
                      </a:solidFill>
                      <a:prstDash val="solid"/>
                    </a:lnL>
                    <a:lnR w="12700" cmpd="sng">
                      <a:solidFill>
                        <a:srgbClr val="C00000"/>
                      </a:solidFill>
                      <a:prstDash val="solid"/>
                    </a:lnR>
                    <a:lnT w="12700" cmpd="sng">
                      <a:solidFill>
                        <a:srgbClr val="C00000"/>
                      </a:solidFill>
                      <a:prstDash val="solid"/>
                    </a:lnT>
                    <a:lnB w="12700" cmpd="sng">
                      <a:solidFill>
                        <a:srgbClr val="C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5453997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جدول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8681973"/>
              </p:ext>
            </p:extLst>
          </p:nvPr>
        </p:nvGraphicFramePr>
        <p:xfrm>
          <a:off x="-1" y="1"/>
          <a:ext cx="9144001" cy="7317609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5858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553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17427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3387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4523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2018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2920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66569">
                <a:tc gridSpan="2">
                  <a:txBody>
                    <a:bodyPr/>
                    <a:lstStyle/>
                    <a:p>
                      <a:pPr rtl="1"/>
                      <a:r>
                        <a:rPr lang="ar-SA" sz="1400" dirty="0">
                          <a:solidFill>
                            <a:schemeClr val="tx1"/>
                          </a:solidFill>
                        </a:rPr>
                        <a:t>الهدف الاستراتيجي</a:t>
                      </a:r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600" b="0" dirty="0">
                          <a:solidFill>
                            <a:schemeClr val="tx1"/>
                          </a:solidFill>
                          <a:latin typeface="Sakkal Majalla" pitchFamily="2" charset="-78"/>
                          <a:cs typeface="Akhbar MT" pitchFamily="2" charset="-78"/>
                        </a:rPr>
                        <a:t>ابراز اعمال الجمعية وانشطتها وتعزيز</a:t>
                      </a:r>
                      <a:r>
                        <a:rPr lang="ar-SA" sz="1600" b="0" baseline="0" dirty="0">
                          <a:solidFill>
                            <a:schemeClr val="tx1"/>
                          </a:solidFill>
                          <a:latin typeface="Sakkal Majalla" pitchFamily="2" charset="-78"/>
                          <a:cs typeface="Akhbar MT" pitchFamily="2" charset="-78"/>
                        </a:rPr>
                        <a:t>  </a:t>
                      </a:r>
                      <a:r>
                        <a:rPr lang="ar-SA" sz="1600" b="0" dirty="0">
                          <a:solidFill>
                            <a:schemeClr val="tx1"/>
                          </a:solidFill>
                          <a:latin typeface="Sakkal Majalla" pitchFamily="2" charset="-78"/>
                          <a:cs typeface="Akhbar MT" pitchFamily="2" charset="-78"/>
                        </a:rPr>
                        <a:t>الص</a:t>
                      </a:r>
                      <a:r>
                        <a:rPr lang="ar-SA" sz="1600" b="0" baseline="0" dirty="0">
                          <a:solidFill>
                            <a:schemeClr val="tx1"/>
                          </a:solidFill>
                          <a:latin typeface="Sakkal Majalla" pitchFamily="2" charset="-78"/>
                          <a:cs typeface="Akhbar MT" pitchFamily="2" charset="-78"/>
                        </a:rPr>
                        <a:t>ــــ</a:t>
                      </a:r>
                      <a:r>
                        <a:rPr lang="ar-SA" sz="1600" b="0" dirty="0">
                          <a:solidFill>
                            <a:schemeClr val="tx1"/>
                          </a:solidFill>
                          <a:latin typeface="Sakkal Majalla" pitchFamily="2" charset="-78"/>
                          <a:cs typeface="Akhbar MT" pitchFamily="2" charset="-78"/>
                        </a:rPr>
                        <a:t>ـورة الايجابية عنها </a:t>
                      </a:r>
                      <a:endParaRPr lang="en-US" sz="1600" b="0" kern="1200" dirty="0">
                        <a:solidFill>
                          <a:schemeClr val="tx1"/>
                        </a:solidFill>
                        <a:latin typeface="ae_AlMohanad" pitchFamily="18" charset="-78"/>
                        <a:ea typeface="Tahoma" pitchFamily="34" charset="0"/>
                        <a:cs typeface="Akhbar MT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400" dirty="0">
                          <a:solidFill>
                            <a:schemeClr val="tx1"/>
                          </a:solidFill>
                        </a:rPr>
                        <a:t>المجال </a:t>
                      </a:r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rtl="1"/>
                      <a:r>
                        <a:rPr lang="ar-SA" sz="1200" dirty="0">
                          <a:solidFill>
                            <a:sysClr val="windowText" lastClr="000000"/>
                          </a:solidFill>
                          <a:latin typeface="Abomsaab" pitchFamily="66" charset="-78"/>
                          <a:cs typeface="Akhbar MT" pitchFamily="2" charset="-78"/>
                        </a:rPr>
                        <a:t>ادارة السمعة والاتصال المجتمعي </a:t>
                      </a:r>
                      <a:endParaRPr lang="ar-SA" sz="1200" dirty="0">
                        <a:solidFill>
                          <a:schemeClr val="tx1"/>
                        </a:solidFill>
                        <a:cs typeface="Akhbar MT" pitchFamily="2" charset="-78"/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2150">
                <a:tc>
                  <a:txBody>
                    <a:bodyPr/>
                    <a:lstStyle/>
                    <a:p>
                      <a:pPr rtl="1"/>
                      <a:r>
                        <a:rPr lang="ar-SA" sz="1200" dirty="0"/>
                        <a:t>الهدف التشغيلي</a:t>
                      </a:r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400" dirty="0"/>
                        <a:t>المبادرة</a:t>
                      </a:r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400" dirty="0"/>
                        <a:t>الاجراءات </a:t>
                      </a:r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400" dirty="0"/>
                        <a:t>المنفذ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400" dirty="0"/>
                        <a:t>التنفيذ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400" dirty="0"/>
                        <a:t>التكلفة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400" dirty="0"/>
                        <a:t>ملاحظات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6569">
                <a:tc rowSpan="16"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800" b="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Akhbar MT" pitchFamily="2" charset="-78"/>
                        </a:rPr>
                        <a:t>بناء شراكات استراتيجية فاعلة تخدم الجمعية وتحقق اهدافها .</a:t>
                      </a:r>
                      <a:endParaRPr lang="en-US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Akhbar MT" pitchFamily="2" charset="-78"/>
                      </a:endParaRPr>
                    </a:p>
                  </a:txBody>
                  <a:tcPr vert="vert270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100" dirty="0">
                          <a:solidFill>
                            <a:schemeClr val="tx1"/>
                          </a:solidFill>
                          <a:cs typeface="Akhbar MT" pitchFamily="2" charset="-78"/>
                        </a:rPr>
                        <a:t>إعداد</a:t>
                      </a:r>
                      <a:r>
                        <a:rPr lang="ar-SA" sz="1100" baseline="0" dirty="0">
                          <a:solidFill>
                            <a:schemeClr val="tx1"/>
                          </a:solidFill>
                          <a:cs typeface="Akhbar MT" pitchFamily="2" charset="-78"/>
                        </a:rPr>
                        <a:t> التصورات والاليات الخاصة  ببناء  وتنفيذ  الشراكات مع الجهات الأخرى . </a:t>
                      </a:r>
                      <a:endParaRPr lang="en-US" sz="1100" dirty="0">
                        <a:solidFill>
                          <a:schemeClr val="tx1"/>
                        </a:solidFill>
                        <a:cs typeface="Akhbar MT" pitchFamily="2" charset="-78"/>
                      </a:endParaRPr>
                    </a:p>
                    <a:p>
                      <a:pPr marL="0" marR="0" indent="0" algn="ctr" defTabSz="914400" rtl="1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dirty="0">
                        <a:solidFill>
                          <a:schemeClr val="tx1"/>
                        </a:solidFill>
                        <a:latin typeface="+mn-lt"/>
                        <a:ea typeface="Calibri"/>
                        <a:cs typeface="Akhbar MT" pitchFamily="2" charset="-78"/>
                      </a:endParaRPr>
                    </a:p>
                  </a:txBody>
                  <a:tcPr vert="vert270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تحديد  اهداف</a:t>
                      </a:r>
                      <a:r>
                        <a:rPr lang="ar-SA" sz="1200" baseline="0" dirty="0"/>
                        <a:t> الشراكات والنتائج المتوقعة منها لكل فئة من الفئات .</a:t>
                      </a:r>
                      <a:endParaRPr lang="ar-SA" sz="1200" dirty="0"/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الجودة</a:t>
                      </a:r>
                      <a:r>
                        <a:rPr lang="ar-SA" sz="1200" baseline="0" dirty="0"/>
                        <a:t> والتطوير </a:t>
                      </a:r>
                    </a:p>
                    <a:p>
                      <a:pPr algn="ctr" rtl="1"/>
                      <a:r>
                        <a:rPr lang="ar-SA" sz="1200" baseline="0" dirty="0"/>
                        <a:t>العلاقات والاعلام </a:t>
                      </a:r>
                      <a:endParaRPr lang="ar-SA" sz="12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000" dirty="0"/>
                        <a:t>2020/2021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400" dirty="0"/>
                        <a:t>30000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6569"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صياغة عقود شراكة بالتعاون مع </a:t>
                      </a:r>
                      <a:r>
                        <a:rPr lang="ar-SA" sz="1200" baseline="0" dirty="0"/>
                        <a:t> شخص او جهة قانونية </a:t>
                      </a:r>
                      <a:endParaRPr lang="ar-SA" sz="1200" dirty="0"/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المدير التنفيذي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000" dirty="0"/>
                        <a:t>2020/2021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400" dirty="0"/>
                        <a:t>30000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6569"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وضع الية واضحة لتنفيذ الشراكات والية متابعتها .</a:t>
                      </a:r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المدير التنفيذي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000" dirty="0"/>
                        <a:t>2020/2021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400" dirty="0"/>
                        <a:t>30000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6569"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قياس العائد من الشراكات في نهاية كل عام ميلادي </a:t>
                      </a:r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المدير التنفيذي </a:t>
                      </a:r>
                    </a:p>
                  </a:txBody>
                  <a:tcPr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000" dirty="0"/>
                        <a:t>2020/2021</a:t>
                      </a:r>
                    </a:p>
                  </a:txBody>
                  <a:tcPr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400" dirty="0"/>
                        <a:t>30000</a:t>
                      </a:r>
                    </a:p>
                  </a:txBody>
                  <a:tcPr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6569"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200" dirty="0">
                          <a:cs typeface="Akhbar MT" pitchFamily="2" charset="-78"/>
                        </a:rPr>
                        <a:t>عقد شراكات مع المستشفيات  التخصصية</a:t>
                      </a:r>
                      <a:r>
                        <a:rPr lang="ar-SA" sz="1200" baseline="0" dirty="0">
                          <a:cs typeface="Akhbar MT" pitchFamily="2" charset="-78"/>
                        </a:rPr>
                        <a:t>  وشركات الادوية  </a:t>
                      </a:r>
                      <a:endParaRPr lang="ar-SA" sz="1200" dirty="0">
                        <a:cs typeface="Akhbar MT" pitchFamily="2" charset="-78"/>
                      </a:endParaRPr>
                    </a:p>
                    <a:p>
                      <a:pPr marL="0" marR="0" lvl="0" indent="0" algn="ctr" defTabSz="914400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Akhbar MT" pitchFamily="2" charset="-78"/>
                      </a:endParaRPr>
                    </a:p>
                  </a:txBody>
                  <a:tcPr vert="vert270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ترشيح ما لا يقل عن 30</a:t>
                      </a:r>
                      <a:r>
                        <a:rPr lang="ar-SA" sz="1200" baseline="0" dirty="0"/>
                        <a:t>شركة ومستشفى  لعقد شراكة معها وترتيبها حسب الأولوية وتجميع قاعدة بيانات لها .</a:t>
                      </a:r>
                      <a:endParaRPr lang="ar-SA" sz="1200" dirty="0"/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الإدارة المالية </a:t>
                      </a:r>
                    </a:p>
                    <a:p>
                      <a:pPr algn="ctr" rtl="1"/>
                      <a:r>
                        <a:rPr lang="ar-SA" sz="1200" dirty="0"/>
                        <a:t>العلاقات والاعلام</a:t>
                      </a:r>
                    </a:p>
                  </a:txBody>
                  <a:tcP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000" dirty="0"/>
                        <a:t>2020/2021</a:t>
                      </a:r>
                    </a:p>
                  </a:txBody>
                  <a:tcP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400" dirty="0"/>
                        <a:t>30000</a:t>
                      </a:r>
                    </a:p>
                  </a:txBody>
                  <a:tcP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6569"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التواصل مع المؤسسات المستهدفة والتعرف على الية التعاون والشراكة معها.</a:t>
                      </a:r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الإدارة المالية </a:t>
                      </a:r>
                    </a:p>
                    <a:p>
                      <a:pPr algn="ctr" rtl="1"/>
                      <a:r>
                        <a:rPr lang="ar-SA" sz="1200" dirty="0"/>
                        <a:t>العلاقات والاعلام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000" dirty="0"/>
                        <a:t>2020/2021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400" dirty="0"/>
                        <a:t>30000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6569"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توقيع عقود الشراكة ووضع الية تنفيذية لها .</a:t>
                      </a:r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المدير التنفيذي 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000" dirty="0"/>
                        <a:t>2020/2021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400" dirty="0"/>
                        <a:t>30000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66569"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البدء بالتنفيذ للشراكات مع الشركات الطبية والمستشفيات وقياس النتائج المتحققة .</a:t>
                      </a:r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المدير التنفيذي</a:t>
                      </a:r>
                    </a:p>
                    <a:p>
                      <a:pPr algn="ctr" rtl="1"/>
                      <a:r>
                        <a:rPr lang="ar-SA" sz="1200" dirty="0"/>
                        <a:t>الإدارة المالية </a:t>
                      </a:r>
                    </a:p>
                  </a:txBody>
                  <a:tcPr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000" dirty="0"/>
                        <a:t>2020/2021</a:t>
                      </a:r>
                    </a:p>
                  </a:txBody>
                  <a:tcPr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400" dirty="0"/>
                        <a:t>30000</a:t>
                      </a:r>
                    </a:p>
                  </a:txBody>
                  <a:tcPr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66569"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algn="ctr"/>
                      <a:r>
                        <a:rPr lang="ar-SA" sz="1200" baseline="0" dirty="0">
                          <a:cs typeface="Akhbar MT" pitchFamily="2" charset="-78"/>
                        </a:rPr>
                        <a:t>عقد شراكات  اعلامية  ( صحف – مجلات – مواقع اخبارية –دعاية واعلان ) . </a:t>
                      </a:r>
                      <a:endParaRPr lang="en-US" sz="1200" dirty="0">
                        <a:cs typeface="Akhbar MT" pitchFamily="2" charset="-78"/>
                      </a:endParaRPr>
                    </a:p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Akhbar MT" pitchFamily="2" charset="-78"/>
                      </a:endParaRPr>
                    </a:p>
                  </a:txBody>
                  <a:tcPr vert="vert270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ترشيح ما لا يقل عن 10 مؤسسات</a:t>
                      </a:r>
                      <a:r>
                        <a:rPr lang="ar-SA" sz="1200" baseline="0" dirty="0"/>
                        <a:t> إعلامية لعقد شراكة معها وترتيبها حسب الأولوية وتجميع قاعدة بيانات لها .</a:t>
                      </a:r>
                      <a:endParaRPr lang="ar-SA" sz="1200" dirty="0"/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العلاقات والاعلام </a:t>
                      </a:r>
                    </a:p>
                  </a:txBody>
                  <a:tcP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000" dirty="0"/>
                        <a:t>2020/2021</a:t>
                      </a:r>
                    </a:p>
                  </a:txBody>
                  <a:tcP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400" dirty="0"/>
                        <a:t>30000</a:t>
                      </a:r>
                    </a:p>
                  </a:txBody>
                  <a:tcP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66569"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التواصل مع المؤسسات المستهدفة والتعرف على الية التعاون والشراكة معها.</a:t>
                      </a:r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العلاقات والاعلام 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000" dirty="0"/>
                        <a:t>2020/2021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400" dirty="0"/>
                        <a:t>30000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66569"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توقيع عقود الشراكة ووضع الية تنفيذية لها .</a:t>
                      </a:r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المدير التنفيذي 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000" dirty="0"/>
                        <a:t>2020/2021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400" dirty="0"/>
                        <a:t>30000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66569"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البدء بالتنفيذ للشراكات مع المؤسسات الإعلامية وقياس النتائج المتحققة .</a:t>
                      </a:r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العلاقات والاعلام </a:t>
                      </a:r>
                    </a:p>
                  </a:txBody>
                  <a:tcPr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000" dirty="0"/>
                        <a:t>2020/2021</a:t>
                      </a:r>
                    </a:p>
                  </a:txBody>
                  <a:tcPr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400" dirty="0"/>
                        <a:t>30000</a:t>
                      </a:r>
                    </a:p>
                  </a:txBody>
                  <a:tcPr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66569"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200">
                          <a:cs typeface="Akhbar MT" pitchFamily="2" charset="-78"/>
                        </a:rPr>
                        <a:t> عقد شراكات مع  جمعيات خيرية عامة وتخصصية لتنفيذ بعض المشاريع المشتركة .</a:t>
                      </a:r>
                      <a:endParaRPr lang="en-US" sz="1200" dirty="0">
                        <a:cs typeface="Akhbar MT" pitchFamily="2" charset="-78"/>
                      </a:endParaRPr>
                    </a:p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SA" sz="1200" b="0" dirty="0">
                        <a:solidFill>
                          <a:schemeClr val="tx1"/>
                        </a:solidFill>
                        <a:latin typeface="+mn-lt"/>
                        <a:ea typeface="Calibri"/>
                        <a:cs typeface="Akhbar MT" pitchFamily="2" charset="-78"/>
                      </a:endParaRPr>
                    </a:p>
                  </a:txBody>
                  <a:tcPr vert="vert270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ترشيح ما لا يقل عن 10 جمعيات خيرية </a:t>
                      </a:r>
                      <a:r>
                        <a:rPr lang="ar-SA" sz="1200" baseline="0" dirty="0"/>
                        <a:t>لعقد شراكة معها وترتيبها حسب الأولوية وتجميع قاعدة بيانات لها .</a:t>
                      </a:r>
                      <a:endParaRPr lang="ar-SA" sz="1200" dirty="0"/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العلاقات والاعلام </a:t>
                      </a:r>
                    </a:p>
                  </a:txBody>
                  <a:tcP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000" dirty="0"/>
                        <a:t>2020/2021</a:t>
                      </a:r>
                    </a:p>
                  </a:txBody>
                  <a:tcP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400" dirty="0"/>
                        <a:t>30000</a:t>
                      </a:r>
                    </a:p>
                  </a:txBody>
                  <a:tcP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366569"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التواصل مع المؤسسات المستهدفة والتعرف على الية التعاون والشراكة معها.</a:t>
                      </a:r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العلاقات والاعلام 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000" dirty="0"/>
                        <a:t>2020/2021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400" dirty="0"/>
                        <a:t>30000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366569"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توقيع عقود الشراكة ووضع الية تنفيذية لها .</a:t>
                      </a:r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المدير التنفيذي 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000" dirty="0"/>
                        <a:t>2020/2021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400" dirty="0"/>
                        <a:t>30000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366569"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البدء بالتنفيذ للشراكات مع الجمعيات الخيرية وقياس النتائج المتحققة .</a:t>
                      </a:r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العلاقات والاعلام </a:t>
                      </a:r>
                    </a:p>
                  </a:txBody>
                  <a:tcPr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000" dirty="0"/>
                        <a:t>2020/2021</a:t>
                      </a:r>
                    </a:p>
                  </a:txBody>
                  <a:tcPr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400" dirty="0"/>
                        <a:t>30000</a:t>
                      </a:r>
                    </a:p>
                  </a:txBody>
                  <a:tcPr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</a:tbl>
          </a:graphicData>
        </a:graphic>
      </p:graphicFrame>
      <p:graphicFrame>
        <p:nvGraphicFramePr>
          <p:cNvPr id="4" name="جدول 3"/>
          <p:cNvGraphicFramePr>
            <a:graphicFrameLocks noGrp="1"/>
          </p:cNvGraphicFramePr>
          <p:nvPr/>
        </p:nvGraphicFramePr>
        <p:xfrm>
          <a:off x="17585" y="369276"/>
          <a:ext cx="9161584" cy="539443"/>
        </p:xfrm>
        <a:graphic>
          <a:graphicData uri="http://schemas.openxmlformats.org/drawingml/2006/table">
            <a:tbl>
              <a:tblPr rtl="1"/>
              <a:tblGrid>
                <a:gridCol w="91615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39443"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12700" cmpd="sng">
                      <a:solidFill>
                        <a:srgbClr val="C00000"/>
                      </a:solidFill>
                      <a:prstDash val="solid"/>
                    </a:lnL>
                    <a:lnR w="12700" cmpd="sng">
                      <a:solidFill>
                        <a:srgbClr val="C00000"/>
                      </a:solidFill>
                      <a:prstDash val="solid"/>
                    </a:lnR>
                    <a:lnT w="12700" cmpd="sng">
                      <a:solidFill>
                        <a:srgbClr val="C00000"/>
                      </a:solidFill>
                      <a:prstDash val="solid"/>
                    </a:lnT>
                    <a:lnB w="12700" cmpd="sng">
                      <a:solidFill>
                        <a:srgbClr val="C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8513532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جدول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89701290"/>
              </p:ext>
            </p:extLst>
          </p:nvPr>
        </p:nvGraphicFramePr>
        <p:xfrm>
          <a:off x="-1" y="-9"/>
          <a:ext cx="9144001" cy="6858008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5858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553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08969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426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4942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2018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2920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404536">
                <a:tc gridSpan="2">
                  <a:txBody>
                    <a:bodyPr/>
                    <a:lstStyle/>
                    <a:p>
                      <a:pPr rtl="1"/>
                      <a:r>
                        <a:rPr lang="ar-SA" sz="1400" dirty="0">
                          <a:solidFill>
                            <a:schemeClr val="tx1"/>
                          </a:solidFill>
                        </a:rPr>
                        <a:t>الهدف الاستراتيجي</a:t>
                      </a:r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2000" b="0" kern="1200" dirty="0">
                          <a:solidFill>
                            <a:schemeClr val="tx1"/>
                          </a:solidFill>
                          <a:latin typeface="ae_AlMohanad" pitchFamily="18" charset="-78"/>
                          <a:ea typeface="Tahoma" pitchFamily="34" charset="0"/>
                          <a:cs typeface="Akhbar MT" pitchFamily="2" charset="-78"/>
                        </a:rPr>
                        <a:t>اعمال  أخرى عامة </a:t>
                      </a:r>
                      <a:r>
                        <a:rPr lang="ar-SA" sz="2000" b="0" kern="1200" baseline="0" dirty="0">
                          <a:solidFill>
                            <a:schemeClr val="tx1"/>
                          </a:solidFill>
                          <a:latin typeface="ae_AlMohanad" pitchFamily="18" charset="-78"/>
                          <a:ea typeface="Tahoma" pitchFamily="34" charset="0"/>
                          <a:cs typeface="Akhbar MT" pitchFamily="2" charset="-78"/>
                        </a:rPr>
                        <a:t>. </a:t>
                      </a:r>
                      <a:endParaRPr lang="ar-SA" sz="2000" b="0" dirty="0">
                        <a:solidFill>
                          <a:schemeClr val="tx1"/>
                        </a:solidFill>
                        <a:latin typeface="+mn-lt"/>
                        <a:ea typeface="Calibri"/>
                        <a:cs typeface="Akhbar MT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400" dirty="0">
                          <a:solidFill>
                            <a:schemeClr val="tx1"/>
                          </a:solidFill>
                        </a:rPr>
                        <a:t>المجال </a:t>
                      </a:r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400" b="0" kern="1200" dirty="0">
                          <a:solidFill>
                            <a:schemeClr val="tx1"/>
                          </a:solidFill>
                          <a:latin typeface="ae_AlMohanad" pitchFamily="18" charset="-78"/>
                          <a:ea typeface="Tahoma" pitchFamily="34" charset="0"/>
                          <a:cs typeface="Akhbar MT" pitchFamily="2" charset="-78"/>
                        </a:rPr>
                        <a:t>اعمال  أخرى عامة </a:t>
                      </a:r>
                      <a:r>
                        <a:rPr lang="ar-SA" sz="1400" b="0" kern="1200" baseline="0" dirty="0">
                          <a:solidFill>
                            <a:schemeClr val="tx1"/>
                          </a:solidFill>
                          <a:latin typeface="ae_AlMohanad" pitchFamily="18" charset="-78"/>
                          <a:ea typeface="Tahoma" pitchFamily="34" charset="0"/>
                          <a:cs typeface="Akhbar MT" pitchFamily="2" charset="-78"/>
                        </a:rPr>
                        <a:t>. </a:t>
                      </a:r>
                      <a:endParaRPr lang="ar-SA" sz="1400" b="0" dirty="0">
                        <a:solidFill>
                          <a:schemeClr val="tx1"/>
                        </a:solidFill>
                        <a:latin typeface="+mn-lt"/>
                        <a:ea typeface="Calibri"/>
                        <a:cs typeface="Akhbar MT" pitchFamily="2" charset="-78"/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6772">
                <a:tc>
                  <a:txBody>
                    <a:bodyPr/>
                    <a:lstStyle/>
                    <a:p>
                      <a:pPr rtl="1"/>
                      <a:r>
                        <a:rPr lang="ar-SA" sz="1200" dirty="0"/>
                        <a:t>الهدف التشغيلي</a:t>
                      </a:r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400" dirty="0"/>
                        <a:t>المبادرة</a:t>
                      </a:r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400" dirty="0"/>
                        <a:t>الاجراءات </a:t>
                      </a:r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400" dirty="0"/>
                        <a:t>المنفذ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400" dirty="0"/>
                        <a:t>التنفيذ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400" dirty="0"/>
                        <a:t>التكلفة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400" dirty="0"/>
                        <a:t>ملاحظات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7646">
                <a:tc rowSpan="20"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800" b="0" kern="1200" dirty="0">
                          <a:solidFill>
                            <a:schemeClr val="tx1"/>
                          </a:solidFill>
                          <a:latin typeface="ae_AlMohanad" pitchFamily="18" charset="-78"/>
                          <a:ea typeface="Tahoma" pitchFamily="34" charset="0"/>
                          <a:cs typeface="Akhbar MT" pitchFamily="2" charset="-78"/>
                        </a:rPr>
                        <a:t>اعمال  أخرى عامة </a:t>
                      </a:r>
                      <a:r>
                        <a:rPr lang="ar-SA" sz="1800" b="0" kern="1200" baseline="0" dirty="0">
                          <a:solidFill>
                            <a:schemeClr val="tx1"/>
                          </a:solidFill>
                          <a:latin typeface="ae_AlMohanad" pitchFamily="18" charset="-78"/>
                          <a:ea typeface="Tahoma" pitchFamily="34" charset="0"/>
                          <a:cs typeface="Akhbar MT" pitchFamily="2" charset="-78"/>
                        </a:rPr>
                        <a:t>. </a:t>
                      </a:r>
                      <a:endParaRPr lang="ar-SA" sz="1800" b="0" dirty="0">
                        <a:solidFill>
                          <a:schemeClr val="tx1"/>
                        </a:solidFill>
                        <a:latin typeface="+mn-lt"/>
                        <a:ea typeface="Calibri"/>
                        <a:cs typeface="Akhbar MT" pitchFamily="2" charset="-78"/>
                      </a:endParaRPr>
                    </a:p>
                  </a:txBody>
                  <a:tcPr vert="vert270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2000" b="0" kern="1200">
                          <a:solidFill>
                            <a:schemeClr val="tx1"/>
                          </a:solidFill>
                          <a:latin typeface="ae_AlMohanad" pitchFamily="18" charset="-78"/>
                          <a:ea typeface="Tahoma" pitchFamily="34" charset="0"/>
                          <a:cs typeface="Akhbar MT" pitchFamily="2" charset="-78"/>
                        </a:rPr>
                        <a:t>اعمال  أخرى عامة </a:t>
                      </a:r>
                      <a:r>
                        <a:rPr lang="ar-SA" sz="2000" b="0" kern="1200" baseline="0">
                          <a:solidFill>
                            <a:schemeClr val="tx1"/>
                          </a:solidFill>
                          <a:latin typeface="ae_AlMohanad" pitchFamily="18" charset="-78"/>
                          <a:ea typeface="Tahoma" pitchFamily="34" charset="0"/>
                          <a:cs typeface="Akhbar MT" pitchFamily="2" charset="-78"/>
                        </a:rPr>
                        <a:t>. </a:t>
                      </a:r>
                      <a:endParaRPr lang="ar-SA" sz="2000" b="0" dirty="0">
                        <a:solidFill>
                          <a:schemeClr val="tx1"/>
                        </a:solidFill>
                        <a:latin typeface="+mn-lt"/>
                        <a:ea typeface="Calibri"/>
                        <a:cs typeface="Akhbar MT" pitchFamily="2" charset="-78"/>
                      </a:endParaRPr>
                    </a:p>
                  </a:txBody>
                  <a:tcPr vert="vert270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000" dirty="0"/>
                        <a:t>عمل جدول لفحص وتجديد المركبات </a:t>
                      </a:r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000"/>
                        <a:t>المشتريات</a:t>
                      </a:r>
                      <a:r>
                        <a:rPr lang="ar-SA" sz="1000" baseline="0"/>
                        <a:t> والصيانة </a:t>
                      </a:r>
                      <a:endParaRPr lang="ar-SA" sz="10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000" dirty="0"/>
                        <a:t>2020/2021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000" dirty="0"/>
                        <a:t>30000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7646"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000" dirty="0"/>
                        <a:t>تجديد</a:t>
                      </a:r>
                      <a:r>
                        <a:rPr lang="ar-SA" sz="1000" baseline="0" dirty="0"/>
                        <a:t>  جميع الرخص الخاصة بالجمعية والمنشئات التابعة لها .</a:t>
                      </a:r>
                      <a:endParaRPr lang="ar-SA" sz="1000" dirty="0"/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000"/>
                        <a:t>المشتريات</a:t>
                      </a:r>
                      <a:r>
                        <a:rPr lang="ar-SA" sz="1000" baseline="0"/>
                        <a:t> والصيانة </a:t>
                      </a:r>
                      <a:endParaRPr lang="ar-SA" sz="10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000" dirty="0"/>
                        <a:t>2020/2021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000" dirty="0"/>
                        <a:t>30000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7646"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000" dirty="0"/>
                        <a:t>تسديد</a:t>
                      </a:r>
                      <a:r>
                        <a:rPr lang="ar-SA" sz="1000" baseline="0" dirty="0"/>
                        <a:t> جميع الفواتير والمستحقات الثابتة في كل شهر.</a:t>
                      </a:r>
                      <a:endParaRPr lang="ar-SA" sz="1000" dirty="0"/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000"/>
                        <a:t>المشتريات</a:t>
                      </a:r>
                      <a:r>
                        <a:rPr lang="ar-SA" sz="1000" baseline="0"/>
                        <a:t> والصيانة </a:t>
                      </a:r>
                      <a:endParaRPr lang="ar-SA" sz="10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000" dirty="0"/>
                        <a:t>2020/2021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000" dirty="0"/>
                        <a:t>30000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7646"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000" dirty="0"/>
                        <a:t>استخراج الرخص الخاصة بالأوقاف ومتابعة تشغيلها .</a:t>
                      </a:r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000" dirty="0"/>
                        <a:t>الخدمات</a:t>
                      </a:r>
                      <a:r>
                        <a:rPr lang="ar-SA" sz="1000" baseline="0" dirty="0"/>
                        <a:t> الخارجية</a:t>
                      </a:r>
                      <a:endParaRPr lang="ar-SA" sz="1000" dirty="0"/>
                    </a:p>
                  </a:txBody>
                  <a:tcPr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000" dirty="0"/>
                        <a:t>2020/2021</a:t>
                      </a:r>
                    </a:p>
                  </a:txBody>
                  <a:tcPr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000" dirty="0"/>
                        <a:t>30000</a:t>
                      </a:r>
                    </a:p>
                  </a:txBody>
                  <a:tcPr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0" dirty="0"/>
                    </a:p>
                  </a:txBody>
                  <a:tcPr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87646"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2000" b="0" kern="1200">
                          <a:solidFill>
                            <a:schemeClr val="tx1"/>
                          </a:solidFill>
                          <a:latin typeface="ae_AlMohanad" pitchFamily="18" charset="-78"/>
                          <a:ea typeface="Tahoma" pitchFamily="34" charset="0"/>
                          <a:cs typeface="Akhbar MT" pitchFamily="2" charset="-78"/>
                        </a:rPr>
                        <a:t>اعمال  أخرى عامة </a:t>
                      </a:r>
                      <a:r>
                        <a:rPr lang="ar-SA" sz="2000" b="0" kern="1200" baseline="0">
                          <a:solidFill>
                            <a:schemeClr val="tx1"/>
                          </a:solidFill>
                          <a:latin typeface="ae_AlMohanad" pitchFamily="18" charset="-78"/>
                          <a:ea typeface="Tahoma" pitchFamily="34" charset="0"/>
                          <a:cs typeface="Akhbar MT" pitchFamily="2" charset="-78"/>
                        </a:rPr>
                        <a:t>. </a:t>
                      </a:r>
                      <a:endParaRPr lang="ar-SA" sz="2000" b="0" dirty="0">
                        <a:solidFill>
                          <a:schemeClr val="tx1"/>
                        </a:solidFill>
                        <a:latin typeface="+mn-lt"/>
                        <a:ea typeface="Calibri"/>
                        <a:cs typeface="Akhbar MT" pitchFamily="2" charset="-78"/>
                      </a:endParaRPr>
                    </a:p>
                  </a:txBody>
                  <a:tcPr vert="vert270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000" dirty="0"/>
                        <a:t>استلام الإيجارات والايرادات الخاصة بالجمعية .</a:t>
                      </a:r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000" dirty="0"/>
                        <a:t>إدارة</a:t>
                      </a:r>
                      <a:r>
                        <a:rPr lang="ar-SA" sz="1000" baseline="0" dirty="0"/>
                        <a:t> الأوقاف </a:t>
                      </a:r>
                      <a:endParaRPr lang="ar-SA" sz="1000" dirty="0"/>
                    </a:p>
                  </a:txBody>
                  <a:tcP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000" dirty="0"/>
                        <a:t>2020/2021</a:t>
                      </a:r>
                    </a:p>
                  </a:txBody>
                  <a:tcP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000" dirty="0"/>
                        <a:t>30000</a:t>
                      </a:r>
                    </a:p>
                  </a:txBody>
                  <a:tcP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0" dirty="0"/>
                    </a:p>
                  </a:txBody>
                  <a:tcP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87646"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000" dirty="0"/>
                        <a:t>رفع الحساب الشهري وتصفية العهد من جميع الموظفين .</a:t>
                      </a:r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000" dirty="0"/>
                        <a:t>الإدارة المالية 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000" dirty="0"/>
                        <a:t>2020/2021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000" dirty="0"/>
                        <a:t>30000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87646"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000" dirty="0"/>
                        <a:t>جدولة</a:t>
                      </a:r>
                      <a:r>
                        <a:rPr lang="ar-SA" sz="1000" baseline="0" dirty="0"/>
                        <a:t> الاجازات للموظفين والاداريين .</a:t>
                      </a:r>
                      <a:endParaRPr lang="ar-SA" sz="1000" dirty="0"/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000" dirty="0"/>
                        <a:t>الموارد البشرية 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000" dirty="0"/>
                        <a:t>2020/2021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000" dirty="0"/>
                        <a:t>30000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87646"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000" dirty="0"/>
                        <a:t>بناء جدول للنظافة بشكل شهري ( زماني ومكاني )</a:t>
                      </a:r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000" dirty="0"/>
                        <a:t>الموارد البشرية </a:t>
                      </a:r>
                    </a:p>
                  </a:txBody>
                  <a:tcPr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000" dirty="0"/>
                        <a:t>2020/2021</a:t>
                      </a:r>
                    </a:p>
                  </a:txBody>
                  <a:tcPr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000" dirty="0"/>
                        <a:t>30000</a:t>
                      </a:r>
                    </a:p>
                  </a:txBody>
                  <a:tcPr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0" dirty="0"/>
                    </a:p>
                  </a:txBody>
                  <a:tcPr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87646"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2000" b="0" kern="1200">
                          <a:solidFill>
                            <a:schemeClr val="tx1"/>
                          </a:solidFill>
                          <a:latin typeface="ae_AlMohanad" pitchFamily="18" charset="-78"/>
                          <a:ea typeface="Tahoma" pitchFamily="34" charset="0"/>
                          <a:cs typeface="Akhbar MT" pitchFamily="2" charset="-78"/>
                        </a:rPr>
                        <a:t>اعمال  أخرى عامة </a:t>
                      </a:r>
                      <a:r>
                        <a:rPr lang="ar-SA" sz="2000" b="0" kern="1200" baseline="0">
                          <a:solidFill>
                            <a:schemeClr val="tx1"/>
                          </a:solidFill>
                          <a:latin typeface="ae_AlMohanad" pitchFamily="18" charset="-78"/>
                          <a:ea typeface="Tahoma" pitchFamily="34" charset="0"/>
                          <a:cs typeface="Akhbar MT" pitchFamily="2" charset="-78"/>
                        </a:rPr>
                        <a:t>. </a:t>
                      </a:r>
                      <a:endParaRPr lang="ar-SA" sz="2000" b="0" dirty="0">
                        <a:solidFill>
                          <a:schemeClr val="tx1"/>
                        </a:solidFill>
                        <a:latin typeface="+mn-lt"/>
                        <a:ea typeface="Calibri"/>
                        <a:cs typeface="Akhbar MT" pitchFamily="2" charset="-78"/>
                      </a:endParaRPr>
                    </a:p>
                  </a:txBody>
                  <a:tcPr vert="vert270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000" dirty="0"/>
                        <a:t>بناء جدول للمشاريع وتنفيذها ومواعيدها .</a:t>
                      </a:r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000" dirty="0"/>
                        <a:t>إدارة المشاريع </a:t>
                      </a:r>
                    </a:p>
                  </a:txBody>
                  <a:tcP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000" dirty="0"/>
                        <a:t>2020/2021</a:t>
                      </a:r>
                    </a:p>
                  </a:txBody>
                  <a:tcP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000" dirty="0"/>
                        <a:t>30000</a:t>
                      </a:r>
                    </a:p>
                  </a:txBody>
                  <a:tcP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0" dirty="0"/>
                    </a:p>
                  </a:txBody>
                  <a:tcP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87646"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000" dirty="0"/>
                        <a:t>التجهيز للاجتماعات الخاصة بالإدارة والجمعية العمومية .</a:t>
                      </a:r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000" dirty="0"/>
                        <a:t>الموارد البشرية 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000" dirty="0"/>
                        <a:t>2020/2021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000" dirty="0"/>
                        <a:t>30000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87646"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000" dirty="0"/>
                        <a:t>رفع الحضور والغياب بتاريخ</a:t>
                      </a:r>
                      <a:r>
                        <a:rPr lang="ar-SA" sz="1000" baseline="0" dirty="0"/>
                        <a:t> 25 </a:t>
                      </a:r>
                      <a:r>
                        <a:rPr lang="ar-SA" sz="1000" dirty="0"/>
                        <a:t> للعاملين بشكل شهري .</a:t>
                      </a:r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000"/>
                        <a:t>الموارد البشرية </a:t>
                      </a:r>
                      <a:endParaRPr lang="ar-SA" sz="10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000" dirty="0"/>
                        <a:t>2020/2021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000" dirty="0"/>
                        <a:t>30000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87646"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000" dirty="0"/>
                        <a:t>التقييم الشهري لجميع العاملين بناء على استمارة التقييم .</a:t>
                      </a:r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000"/>
                        <a:t>الموارد البشرية </a:t>
                      </a:r>
                      <a:endParaRPr lang="ar-SA" sz="1000" dirty="0"/>
                    </a:p>
                  </a:txBody>
                  <a:tcPr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000" dirty="0"/>
                        <a:t>2020/2021</a:t>
                      </a:r>
                    </a:p>
                  </a:txBody>
                  <a:tcPr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000" dirty="0"/>
                        <a:t>30000</a:t>
                      </a:r>
                    </a:p>
                  </a:txBody>
                  <a:tcPr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0" dirty="0"/>
                    </a:p>
                  </a:txBody>
                  <a:tcPr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87646"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2000" b="0" kern="1200">
                          <a:solidFill>
                            <a:schemeClr val="tx1"/>
                          </a:solidFill>
                          <a:latin typeface="ae_AlMohanad" pitchFamily="18" charset="-78"/>
                          <a:ea typeface="Tahoma" pitchFamily="34" charset="0"/>
                          <a:cs typeface="Akhbar MT" pitchFamily="2" charset="-78"/>
                        </a:rPr>
                        <a:t>اعمال  أخرى عامة </a:t>
                      </a:r>
                      <a:r>
                        <a:rPr lang="ar-SA" sz="2000" b="0" kern="1200" baseline="0">
                          <a:solidFill>
                            <a:schemeClr val="tx1"/>
                          </a:solidFill>
                          <a:latin typeface="ae_AlMohanad" pitchFamily="18" charset="-78"/>
                          <a:ea typeface="Tahoma" pitchFamily="34" charset="0"/>
                          <a:cs typeface="Akhbar MT" pitchFamily="2" charset="-78"/>
                        </a:rPr>
                        <a:t>. </a:t>
                      </a:r>
                      <a:endParaRPr lang="ar-SA" sz="2000" b="0" dirty="0">
                        <a:solidFill>
                          <a:schemeClr val="tx1"/>
                        </a:solidFill>
                        <a:latin typeface="+mn-lt"/>
                        <a:ea typeface="Calibri"/>
                        <a:cs typeface="Akhbar MT" pitchFamily="2" charset="-78"/>
                      </a:endParaRPr>
                    </a:p>
                  </a:txBody>
                  <a:tcPr vert="vert270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000" dirty="0"/>
                        <a:t>رفع استحقاقات جائزة التميز الوظيفي بناء على مواعيدها .</a:t>
                      </a:r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000" dirty="0"/>
                        <a:t>الموارد البشرية </a:t>
                      </a:r>
                    </a:p>
                  </a:txBody>
                  <a:tcP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000" dirty="0"/>
                        <a:t>2020/2021</a:t>
                      </a:r>
                    </a:p>
                  </a:txBody>
                  <a:tcP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000" dirty="0"/>
                        <a:t>30000</a:t>
                      </a:r>
                    </a:p>
                  </a:txBody>
                  <a:tcP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0" dirty="0"/>
                    </a:p>
                  </a:txBody>
                  <a:tcP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87646"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000" dirty="0"/>
                        <a:t>رفع التقارير المالية واغلاق حساب كل شهر .</a:t>
                      </a:r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000" dirty="0"/>
                        <a:t>الإدارة المالية 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000" dirty="0"/>
                        <a:t>2020/2021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000" dirty="0"/>
                        <a:t>30000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87646"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000" dirty="0"/>
                        <a:t>الانتهاء من التقارير المالية للجمعية بشكل سنوي ومتابعة المكتب المحاسبي</a:t>
                      </a:r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000" dirty="0"/>
                        <a:t>الإدارة المالية 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000" dirty="0"/>
                        <a:t>2020/2021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000" dirty="0"/>
                        <a:t>30000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87646"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000" dirty="0"/>
                        <a:t>رفع تقرير شهري عن المشاريع المنفذة</a:t>
                      </a:r>
                      <a:r>
                        <a:rPr lang="ar-SA" sz="1000" baseline="0" dirty="0"/>
                        <a:t> والمستفيدين منها .</a:t>
                      </a:r>
                      <a:endParaRPr lang="ar-SA" sz="1000" dirty="0"/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000" dirty="0"/>
                        <a:t>المشاريع والبرامج 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000" dirty="0"/>
                        <a:t>2020/2021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000" dirty="0"/>
                        <a:t>30000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87646">
                <a:tc vMerge="1"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SA" sz="1800" b="0" dirty="0">
                        <a:solidFill>
                          <a:schemeClr val="tx1"/>
                        </a:solidFill>
                        <a:latin typeface="+mn-lt"/>
                        <a:ea typeface="Calibri"/>
                        <a:cs typeface="Akhbar MT" pitchFamily="2" charset="-78"/>
                      </a:endParaRPr>
                    </a:p>
                  </a:txBody>
                  <a:tcPr vert="vert270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rowSpan="4"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2000" b="0" kern="1200" dirty="0">
                          <a:solidFill>
                            <a:schemeClr val="tx1"/>
                          </a:solidFill>
                          <a:latin typeface="ae_AlMohanad" pitchFamily="18" charset="-78"/>
                          <a:ea typeface="Tahoma" pitchFamily="34" charset="0"/>
                          <a:cs typeface="Akhbar MT" pitchFamily="2" charset="-78"/>
                        </a:rPr>
                        <a:t>اعمال  أخرى عامة </a:t>
                      </a:r>
                      <a:r>
                        <a:rPr lang="ar-SA" sz="2000" b="0" kern="1200" baseline="0" dirty="0">
                          <a:solidFill>
                            <a:schemeClr val="tx1"/>
                          </a:solidFill>
                          <a:latin typeface="ae_AlMohanad" pitchFamily="18" charset="-78"/>
                          <a:ea typeface="Tahoma" pitchFamily="34" charset="0"/>
                          <a:cs typeface="Akhbar MT" pitchFamily="2" charset="-78"/>
                        </a:rPr>
                        <a:t>. </a:t>
                      </a:r>
                      <a:endParaRPr lang="ar-SA" sz="2000" b="0" dirty="0">
                        <a:solidFill>
                          <a:schemeClr val="tx1"/>
                        </a:solidFill>
                        <a:latin typeface="+mn-lt"/>
                        <a:ea typeface="Calibri"/>
                        <a:cs typeface="Akhbar MT" pitchFamily="2" charset="-78"/>
                      </a:endParaRPr>
                    </a:p>
                  </a:txBody>
                  <a:tcPr vert="vert270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000" dirty="0"/>
                        <a:t>رفع التقرير السنوي </a:t>
                      </a:r>
                      <a:r>
                        <a:rPr lang="ar-SA" sz="1000" dirty="0" err="1"/>
                        <a:t>بالاجازات</a:t>
                      </a:r>
                      <a:r>
                        <a:rPr lang="ar-SA" sz="1000" dirty="0"/>
                        <a:t> واستحقاقاتها</a:t>
                      </a:r>
                      <a:r>
                        <a:rPr lang="ar-SA" sz="1000" baseline="0" dirty="0"/>
                        <a:t> .</a:t>
                      </a:r>
                      <a:endParaRPr lang="ar-SA" sz="1000" dirty="0"/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000" dirty="0"/>
                        <a:t>الموارد البشرية 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000" dirty="0"/>
                        <a:t>2020/2021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000" dirty="0"/>
                        <a:t>30000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404536">
                <a:tc vMerge="1"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SA" sz="1800" b="0" dirty="0">
                        <a:solidFill>
                          <a:schemeClr val="tx1"/>
                        </a:solidFill>
                        <a:latin typeface="+mn-lt"/>
                        <a:ea typeface="Calibri"/>
                        <a:cs typeface="Akhbar MT" pitchFamily="2" charset="-78"/>
                      </a:endParaRPr>
                    </a:p>
                  </a:txBody>
                  <a:tcPr vert="vert270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SA" sz="2000" b="0" dirty="0">
                        <a:solidFill>
                          <a:schemeClr val="tx1"/>
                        </a:solidFill>
                        <a:latin typeface="+mn-lt"/>
                        <a:ea typeface="Calibri"/>
                        <a:cs typeface="Akhbar MT" pitchFamily="2" charset="-78"/>
                      </a:endParaRPr>
                    </a:p>
                  </a:txBody>
                  <a:tcPr vert="vert270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000" dirty="0"/>
                        <a:t>طباعة التقرير السنوي والتقاويم والادبيات الاخرى</a:t>
                      </a:r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000" dirty="0"/>
                        <a:t>العلاقات والاعلام </a:t>
                      </a:r>
                    </a:p>
                    <a:p>
                      <a:pPr algn="ctr" rtl="1"/>
                      <a:r>
                        <a:rPr lang="ar-SA" sz="1000" dirty="0"/>
                        <a:t>الإدارة المالية 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000" dirty="0"/>
                        <a:t>2020/2021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000" dirty="0"/>
                        <a:t>30000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287646">
                <a:tc vMerge="1"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SA" sz="1800" b="0" dirty="0">
                        <a:solidFill>
                          <a:schemeClr val="tx1"/>
                        </a:solidFill>
                        <a:latin typeface="+mn-lt"/>
                        <a:ea typeface="Calibri"/>
                        <a:cs typeface="Akhbar MT" pitchFamily="2" charset="-78"/>
                      </a:endParaRPr>
                    </a:p>
                  </a:txBody>
                  <a:tcPr vert="vert270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SA" sz="2000" b="0" dirty="0">
                        <a:solidFill>
                          <a:schemeClr val="tx1"/>
                        </a:solidFill>
                        <a:latin typeface="+mn-lt"/>
                        <a:ea typeface="Calibri"/>
                        <a:cs typeface="Akhbar MT" pitchFamily="2" charset="-78"/>
                      </a:endParaRPr>
                    </a:p>
                  </a:txBody>
                  <a:tcPr vert="vert270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000" dirty="0"/>
                        <a:t>بناء</a:t>
                      </a:r>
                      <a:r>
                        <a:rPr lang="ar-SA" sz="1000" baseline="0" dirty="0"/>
                        <a:t> جدول لتجديد رخص العاملين حسب الصلاحية </a:t>
                      </a:r>
                      <a:endParaRPr lang="ar-SA" sz="1000" dirty="0"/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000" dirty="0"/>
                        <a:t>الموارد البشرية 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000" dirty="0"/>
                        <a:t>2020/2021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000" dirty="0"/>
                        <a:t>30000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404536">
                <a:tc vMerge="1"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SA" sz="1800" b="0" dirty="0">
                        <a:solidFill>
                          <a:schemeClr val="tx1"/>
                        </a:solidFill>
                        <a:latin typeface="+mn-lt"/>
                        <a:ea typeface="Calibri"/>
                        <a:cs typeface="Akhbar MT" pitchFamily="2" charset="-78"/>
                      </a:endParaRPr>
                    </a:p>
                  </a:txBody>
                  <a:tcPr vert="vert270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SA" sz="2000" b="0" dirty="0">
                        <a:solidFill>
                          <a:schemeClr val="tx1"/>
                        </a:solidFill>
                        <a:latin typeface="+mn-lt"/>
                        <a:ea typeface="Calibri"/>
                        <a:cs typeface="Akhbar MT" pitchFamily="2" charset="-78"/>
                      </a:endParaRPr>
                    </a:p>
                  </a:txBody>
                  <a:tcPr vert="vert270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000" dirty="0"/>
                        <a:t>اعداد </a:t>
                      </a:r>
                      <a:r>
                        <a:rPr lang="ar-SA" sz="1000" dirty="0" err="1"/>
                        <a:t>الموزانة</a:t>
                      </a:r>
                      <a:r>
                        <a:rPr lang="ar-SA" sz="1000" dirty="0"/>
                        <a:t> التقديرية السنوية </a:t>
                      </a:r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000" dirty="0"/>
                        <a:t>الإدارة المالية </a:t>
                      </a:r>
                    </a:p>
                    <a:p>
                      <a:pPr algn="ctr" rtl="1"/>
                      <a:r>
                        <a:rPr lang="ar-SA" sz="1000" dirty="0"/>
                        <a:t>المدير التنفيذي </a:t>
                      </a:r>
                    </a:p>
                  </a:txBody>
                  <a:tcPr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000" dirty="0"/>
                        <a:t>2020/2021</a:t>
                      </a:r>
                    </a:p>
                  </a:txBody>
                  <a:tcPr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000" dirty="0"/>
                        <a:t>30000</a:t>
                      </a:r>
                    </a:p>
                  </a:txBody>
                  <a:tcPr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000" dirty="0"/>
                    </a:p>
                  </a:txBody>
                  <a:tcPr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</a:tbl>
          </a:graphicData>
        </a:graphic>
      </p:graphicFrame>
      <p:graphicFrame>
        <p:nvGraphicFramePr>
          <p:cNvPr id="4" name="جدول 3"/>
          <p:cNvGraphicFramePr>
            <a:graphicFrameLocks noGrp="1"/>
          </p:cNvGraphicFramePr>
          <p:nvPr/>
        </p:nvGraphicFramePr>
        <p:xfrm>
          <a:off x="17585" y="369276"/>
          <a:ext cx="9161584" cy="539443"/>
        </p:xfrm>
        <a:graphic>
          <a:graphicData uri="http://schemas.openxmlformats.org/drawingml/2006/table">
            <a:tbl>
              <a:tblPr rtl="1"/>
              <a:tblGrid>
                <a:gridCol w="91615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39443"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12700" cmpd="sng">
                      <a:solidFill>
                        <a:srgbClr val="C00000"/>
                      </a:solidFill>
                      <a:prstDash val="solid"/>
                    </a:lnL>
                    <a:lnR w="12700" cmpd="sng">
                      <a:solidFill>
                        <a:srgbClr val="C00000"/>
                      </a:solidFill>
                      <a:prstDash val="solid"/>
                    </a:lnR>
                    <a:lnT w="12700" cmpd="sng">
                      <a:solidFill>
                        <a:srgbClr val="C00000"/>
                      </a:solidFill>
                      <a:prstDash val="solid"/>
                    </a:lnT>
                    <a:lnB w="12700" cmpd="sng">
                      <a:solidFill>
                        <a:srgbClr val="C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825741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جدول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9994361"/>
              </p:ext>
            </p:extLst>
          </p:nvPr>
        </p:nvGraphicFramePr>
        <p:xfrm>
          <a:off x="-1" y="7"/>
          <a:ext cx="9144001" cy="6952966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5858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553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17427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3387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0721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3407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5334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9233">
                <a:tc gridSpan="2">
                  <a:txBody>
                    <a:bodyPr/>
                    <a:lstStyle/>
                    <a:p>
                      <a:pPr rtl="1"/>
                      <a:r>
                        <a:rPr lang="ar-SA" sz="1400" dirty="0">
                          <a:solidFill>
                            <a:schemeClr val="tx1"/>
                          </a:solidFill>
                        </a:rPr>
                        <a:t>الهدف الاستراتيجي</a:t>
                      </a:r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600" b="0" dirty="0">
                          <a:solidFill>
                            <a:schemeClr val="tx1"/>
                          </a:solidFill>
                          <a:latin typeface="Sakkal Majalla" pitchFamily="2" charset="-78"/>
                          <a:ea typeface="Times New Roman"/>
                          <a:cs typeface="Akhbar MT" pitchFamily="2" charset="-78"/>
                        </a:rPr>
                        <a:t>تحقيق الاستدامة البشرية  ورفع الاداء  الوظيفي</a:t>
                      </a:r>
                      <a:r>
                        <a:rPr lang="ar-SA" sz="1600" b="0" baseline="0" dirty="0">
                          <a:solidFill>
                            <a:schemeClr val="tx1"/>
                          </a:solidFill>
                          <a:latin typeface="Sakkal Majalla" pitchFamily="2" charset="-78"/>
                          <a:ea typeface="Times New Roman"/>
                          <a:cs typeface="Akhbar MT" pitchFamily="2" charset="-78"/>
                        </a:rPr>
                        <a:t> للعاملين في الجمعية بنسبة 70% </a:t>
                      </a:r>
                      <a:endParaRPr lang="en-US" sz="1600" b="0" dirty="0">
                        <a:solidFill>
                          <a:schemeClr val="tx1"/>
                        </a:solidFill>
                        <a:latin typeface="Sakkal Majalla" pitchFamily="2" charset="-78"/>
                        <a:ea typeface="Times New Roman"/>
                        <a:cs typeface="Akhbar MT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400" dirty="0">
                          <a:solidFill>
                            <a:schemeClr val="tx1"/>
                          </a:solidFill>
                        </a:rPr>
                        <a:t>المجال </a:t>
                      </a:r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rtl="1"/>
                      <a:r>
                        <a:rPr lang="ar-SA" dirty="0">
                          <a:solidFill>
                            <a:schemeClr val="tx1"/>
                          </a:solidFill>
                        </a:rPr>
                        <a:t>الكفاءة الإدارية </a:t>
                      </a: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4041">
                <a:tc>
                  <a:txBody>
                    <a:bodyPr/>
                    <a:lstStyle/>
                    <a:p>
                      <a:pPr rtl="1"/>
                      <a:r>
                        <a:rPr lang="ar-SA" sz="1200" dirty="0"/>
                        <a:t>الهدف التشغيلي</a:t>
                      </a:r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400" dirty="0"/>
                        <a:t>المبادرة</a:t>
                      </a:r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400" dirty="0"/>
                        <a:t>الاجراءات </a:t>
                      </a:r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400" dirty="0"/>
                        <a:t>المنفذ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400" dirty="0"/>
                        <a:t>التنفيذ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400" dirty="0"/>
                        <a:t>التكلفة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400" dirty="0"/>
                        <a:t>ملاحظات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4041">
                <a:tc rowSpan="14"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Akhbar MT" pitchFamily="2" charset="-78"/>
                        </a:rPr>
                        <a:t> </a:t>
                      </a:r>
                      <a:r>
                        <a:rPr lang="ar-SA" sz="1800" b="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Akhbar MT" pitchFamily="2" charset="-78"/>
                        </a:rPr>
                        <a:t>توفير بيئة عمل </a:t>
                      </a:r>
                      <a:r>
                        <a:rPr lang="ar-SA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Akhbar MT" pitchFamily="2" charset="-78"/>
                        </a:rPr>
                        <a:t>ايجابية تساعد على الانجاز والعمل على تطويرها .</a:t>
                      </a:r>
                      <a:r>
                        <a:rPr lang="ar-SA" sz="1800" b="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Akhbar MT" pitchFamily="2" charset="-78"/>
                        </a:rPr>
                        <a:t> </a:t>
                      </a:r>
                    </a:p>
                  </a:txBody>
                  <a:tcPr vert="vert270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7"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SA" sz="800" b="0" dirty="0">
                        <a:solidFill>
                          <a:schemeClr val="tx1"/>
                        </a:solidFill>
                        <a:latin typeface="Arabic Typesetting" panose="03020402040406030203" pitchFamily="66" charset="-78"/>
                        <a:ea typeface="Calibri"/>
                        <a:cs typeface="Arabic Typesetting" panose="03020402040406030203" pitchFamily="66" charset="-78"/>
                      </a:endParaRPr>
                    </a:p>
                    <a:p>
                      <a:pPr algn="ctr"/>
                      <a:r>
                        <a:rPr lang="ar-SA" sz="1200" baseline="0" dirty="0">
                          <a:cs typeface="Akhbar MT" pitchFamily="2" charset="-78"/>
                        </a:rPr>
                        <a:t>نقل  مقر الجمعية الى  مكان مناسب </a:t>
                      </a:r>
                      <a:r>
                        <a:rPr lang="ar-SA" sz="1200" baseline="0" dirty="0" err="1">
                          <a:cs typeface="Akhbar MT" pitchFamily="2" charset="-78"/>
                        </a:rPr>
                        <a:t>ومهيء</a:t>
                      </a:r>
                      <a:r>
                        <a:rPr lang="ar-SA" sz="1200" baseline="0" dirty="0">
                          <a:cs typeface="Akhbar MT" pitchFamily="2" charset="-78"/>
                        </a:rPr>
                        <a:t> .</a:t>
                      </a:r>
                    </a:p>
                  </a:txBody>
                  <a:tcPr vert="vert270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تحديد  المواصفات </a:t>
                      </a:r>
                      <a:r>
                        <a:rPr lang="ar-SA" sz="1200" baseline="0" dirty="0"/>
                        <a:t> التي تحتاجها الجمعية  في المقر الجديد .</a:t>
                      </a:r>
                      <a:endParaRPr lang="ar-SA" sz="1200" dirty="0"/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المدير التنفيذي 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000" dirty="0"/>
                        <a:t>2021/2020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400" dirty="0"/>
                        <a:t>30000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9233"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البحث عن مجموعة خيارات للمقر الجديد .</a:t>
                      </a:r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المدير التنفيذي 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000" dirty="0"/>
                        <a:t>2021/2020</a:t>
                      </a:r>
                    </a:p>
                    <a:p>
                      <a:pPr algn="ctr" rtl="1"/>
                      <a:endParaRPr lang="ar-SA" sz="1000" b="1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400" dirty="0"/>
                        <a:t>30000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9233"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المقارنة بين جميع البدائل</a:t>
                      </a:r>
                      <a:r>
                        <a:rPr lang="ar-SA" sz="1200" baseline="0" dirty="0"/>
                        <a:t> ومميزاتها وترشيح الأفضل منها .</a:t>
                      </a:r>
                      <a:endParaRPr lang="ar-SA" sz="1200" dirty="0"/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الإدارة المالية </a:t>
                      </a:r>
                    </a:p>
                    <a:p>
                      <a:pPr algn="ctr" rtl="1"/>
                      <a:r>
                        <a:rPr lang="ar-SA" sz="1200" dirty="0"/>
                        <a:t>المدير التنفيذي 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000" dirty="0"/>
                        <a:t>2021/2020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400" dirty="0"/>
                        <a:t>30000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9233">
                <a:tc v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العرض على مجلس الإدارة واتخاذ القرار بشان المقر المناسب </a:t>
                      </a:r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/>
                        <a:t>المدير التنفيذي </a:t>
                      </a:r>
                      <a:endParaRPr lang="ar-SA" sz="12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000" dirty="0"/>
                        <a:t>2021/2020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400" dirty="0"/>
                        <a:t>30000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9233">
                <a:tc v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دراسة إمكانية ترميم المقر الحالي وإعادة تخطيطه</a:t>
                      </a:r>
                      <a:r>
                        <a:rPr lang="ar-SA" sz="1200" baseline="0" dirty="0"/>
                        <a:t> وترتيبه .</a:t>
                      </a:r>
                      <a:endParaRPr lang="ar-SA" sz="1200" dirty="0"/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/>
                        <a:t>المدير التنفيذي </a:t>
                      </a:r>
                      <a:endParaRPr lang="ar-SA" sz="12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000" dirty="0"/>
                        <a:t>2021/2020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400" dirty="0"/>
                        <a:t>30000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9233">
                <a:tc v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الاطلاع على فكرة الترميم وإعادة الترتيب وتكاليفها ومقارنتها بالبدائل الأخرى.</a:t>
                      </a:r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/>
                        <a:t>المدير التنفيذي </a:t>
                      </a:r>
                      <a:endParaRPr lang="ar-SA" sz="12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000" dirty="0"/>
                        <a:t>2021/2020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400" dirty="0"/>
                        <a:t>30000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74041"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العرض على مجلس والاعتماد للتكاليف المالية لتجديد مقر الجمعية </a:t>
                      </a:r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المدير التنفيذي </a:t>
                      </a:r>
                    </a:p>
                  </a:txBody>
                  <a:tcPr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000" dirty="0"/>
                        <a:t>2021/2020</a:t>
                      </a:r>
                    </a:p>
                  </a:txBody>
                  <a:tcPr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400" dirty="0"/>
                        <a:t>30000</a:t>
                      </a:r>
                    </a:p>
                  </a:txBody>
                  <a:tcPr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34587"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rowSpan="7"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200" b="0" dirty="0">
                          <a:latin typeface="+mn-lt"/>
                          <a:ea typeface="Calibri"/>
                          <a:cs typeface="Akhbar MT" pitchFamily="2" charset="-78"/>
                        </a:rPr>
                        <a:t>توفير  ادوات العمل المناسبة  واستبدال التالف والقديم .</a:t>
                      </a:r>
                    </a:p>
                  </a:txBody>
                  <a:tcPr vert="vert270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SA" sz="400" dirty="0">
                        <a:solidFill>
                          <a:schemeClr val="tx1"/>
                        </a:solidFill>
                      </a:endParaRPr>
                    </a:p>
                    <a:p>
                      <a:pPr algn="ctr" rtl="1"/>
                      <a:r>
                        <a:rPr lang="ar-SA" sz="1200" dirty="0">
                          <a:solidFill>
                            <a:schemeClr val="tx1"/>
                          </a:solidFill>
                        </a:rPr>
                        <a:t>تكليف  لجنة  بفحص الأجهزة والاثاث للموظفين ودراسة حالته </a:t>
                      </a:r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المدير التنفيذي </a:t>
                      </a:r>
                    </a:p>
                  </a:txBody>
                  <a:tcP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2021/2020</a:t>
                      </a:r>
                    </a:p>
                  </a:txBody>
                  <a:tcP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400" dirty="0"/>
                        <a:t>30000</a:t>
                      </a:r>
                    </a:p>
                  </a:txBody>
                  <a:tcP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74041"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600" dirty="0">
                        <a:solidFill>
                          <a:schemeClr val="tx1"/>
                        </a:solidFill>
                      </a:endParaRPr>
                    </a:p>
                    <a:p>
                      <a:pPr algn="ctr" rtl="1"/>
                      <a:r>
                        <a:rPr lang="ar-SA" sz="1200" dirty="0">
                          <a:solidFill>
                            <a:schemeClr val="tx1"/>
                          </a:solidFill>
                        </a:rPr>
                        <a:t>اعتماد  معايير واضحة للحكم</a:t>
                      </a:r>
                      <a:r>
                        <a:rPr lang="ar-SA" sz="1200" baseline="0" dirty="0">
                          <a:solidFill>
                            <a:schemeClr val="tx1"/>
                          </a:solidFill>
                        </a:rPr>
                        <a:t> على صحة الأثاث من عدمه </a:t>
                      </a:r>
                      <a:r>
                        <a:rPr lang="ar-SA" sz="1200" dirty="0">
                          <a:solidFill>
                            <a:schemeClr val="tx1"/>
                          </a:solidFill>
                        </a:rPr>
                        <a:t>.</a:t>
                      </a:r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لجنة الجرد </a:t>
                      </a:r>
                    </a:p>
                    <a:p>
                      <a:pPr algn="ctr" rtl="1"/>
                      <a:r>
                        <a:rPr lang="ar-SA" sz="1200" dirty="0"/>
                        <a:t>المدير التنفيذي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2021/2020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400" dirty="0"/>
                        <a:t>30000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34587"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400" dirty="0">
                        <a:solidFill>
                          <a:schemeClr val="tx1"/>
                        </a:solidFill>
                      </a:endParaRPr>
                    </a:p>
                    <a:p>
                      <a:pPr algn="ctr" rtl="1"/>
                      <a:r>
                        <a:rPr lang="ar-SA" sz="1200" dirty="0">
                          <a:solidFill>
                            <a:schemeClr val="tx1"/>
                          </a:solidFill>
                        </a:rPr>
                        <a:t>تحديد العمر الافتراضي المتبقي  </a:t>
                      </a:r>
                      <a:r>
                        <a:rPr lang="ar-SA" sz="1200" dirty="0" err="1">
                          <a:solidFill>
                            <a:schemeClr val="tx1"/>
                          </a:solidFill>
                        </a:rPr>
                        <a:t>للممتكلات</a:t>
                      </a:r>
                      <a:r>
                        <a:rPr lang="ar-SA" sz="1200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ar-SA" sz="1200" dirty="0">
                          <a:solidFill>
                            <a:schemeClr val="tx1"/>
                          </a:solidFill>
                        </a:rPr>
                        <a:t>بناء على المعاينة والعرف</a:t>
                      </a:r>
                      <a:r>
                        <a:rPr lang="ar-SA" sz="1200" baseline="0" dirty="0">
                          <a:solidFill>
                            <a:schemeClr val="tx1"/>
                          </a:solidFill>
                        </a:rPr>
                        <a:t> المحاسبي .</a:t>
                      </a:r>
                      <a:endParaRPr lang="ar-SA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لجنة الجرد 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2021/2020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400" dirty="0"/>
                        <a:t>30000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74041"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>
                          <a:solidFill>
                            <a:schemeClr val="tx1"/>
                          </a:solidFill>
                        </a:rPr>
                        <a:t>نقل الأثاث والأجهزة القديمة  الى المخازن وفق إجراءات صحيحة .</a:t>
                      </a:r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لجنة الجرد </a:t>
                      </a:r>
                    </a:p>
                    <a:p>
                      <a:pPr algn="ctr" rtl="1"/>
                      <a:r>
                        <a:rPr lang="ar-SA" sz="1200" dirty="0"/>
                        <a:t>العمال 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2021/2020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400" dirty="0"/>
                        <a:t>30000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434587">
                <a:tc vMerge="1"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SA" sz="1800" b="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Akhbar MT" pitchFamily="2" charset="-78"/>
                      </a:endParaRPr>
                    </a:p>
                  </a:txBody>
                  <a:tcPr vert="vert270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SA" sz="1200" b="0" dirty="0">
                        <a:latin typeface="+mn-lt"/>
                        <a:ea typeface="Calibri"/>
                        <a:cs typeface="Akhbar MT" pitchFamily="2" charset="-78"/>
                      </a:endParaRPr>
                    </a:p>
                  </a:txBody>
                  <a:tcPr vert="vert270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تحديد الاحتياج  </a:t>
                      </a:r>
                      <a:r>
                        <a:rPr lang="ar-SA" sz="1200" baseline="0" dirty="0"/>
                        <a:t>بناء على قرار لجنة الفحص ومصادقة الإدارة .</a:t>
                      </a:r>
                      <a:endParaRPr lang="ar-SA" sz="1200" dirty="0"/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لجنة الجرد 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2021/2020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4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474041">
                <a:tc vMerge="1"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SA" sz="1800" b="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Akhbar MT" pitchFamily="2" charset="-78"/>
                      </a:endParaRPr>
                    </a:p>
                  </a:txBody>
                  <a:tcPr vert="vert270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SA" sz="1200" b="0" dirty="0">
                        <a:latin typeface="+mn-lt"/>
                        <a:ea typeface="Calibri"/>
                        <a:cs typeface="Akhbar MT" pitchFamily="2" charset="-78"/>
                      </a:endParaRPr>
                    </a:p>
                  </a:txBody>
                  <a:tcPr vert="vert270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الرفع للإدارة للاعتماد والمصادقة المالية .</a:t>
                      </a:r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لجنة الجرد </a:t>
                      </a:r>
                    </a:p>
                    <a:p>
                      <a:pPr algn="ctr" rtl="1"/>
                      <a:r>
                        <a:rPr lang="ar-SA" sz="1200" dirty="0"/>
                        <a:t>المدير</a:t>
                      </a:r>
                      <a:r>
                        <a:rPr lang="ar-SA" sz="1200" baseline="0" dirty="0"/>
                        <a:t> التنفيذي </a:t>
                      </a:r>
                      <a:endParaRPr lang="ar-SA" sz="12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200" dirty="0"/>
                        <a:t>2021/2020</a:t>
                      </a:r>
                    </a:p>
                    <a:p>
                      <a:pPr rtl="1"/>
                      <a:r>
                        <a:rPr lang="ar-SA" sz="1200" dirty="0"/>
                        <a:t> 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4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434587">
                <a:tc vMerge="1"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SA" sz="1800" b="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Akhbar MT" pitchFamily="2" charset="-78"/>
                      </a:endParaRPr>
                    </a:p>
                  </a:txBody>
                  <a:tcPr vert="vert270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SA" sz="1200" b="0" dirty="0">
                        <a:latin typeface="+mn-lt"/>
                        <a:ea typeface="Calibri"/>
                        <a:cs typeface="Akhbar MT" pitchFamily="2" charset="-78"/>
                      </a:endParaRPr>
                    </a:p>
                  </a:txBody>
                  <a:tcPr vert="vert270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الشراء للأجهزة المعتمدة والتسليم للموظفين حسب النماذج المعتمدة.</a:t>
                      </a:r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الإدارة المالية </a:t>
                      </a:r>
                    </a:p>
                  </a:txBody>
                  <a:tcPr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2021/2020</a:t>
                      </a:r>
                    </a:p>
                  </a:txBody>
                  <a:tcPr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400" dirty="0"/>
                    </a:p>
                  </a:txBody>
                  <a:tcPr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  <p:graphicFrame>
        <p:nvGraphicFramePr>
          <p:cNvPr id="4" name="جدول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12540005"/>
              </p:ext>
            </p:extLst>
          </p:nvPr>
        </p:nvGraphicFramePr>
        <p:xfrm>
          <a:off x="-36512" y="404664"/>
          <a:ext cx="9161584" cy="432048"/>
        </p:xfrm>
        <a:graphic>
          <a:graphicData uri="http://schemas.openxmlformats.org/drawingml/2006/table">
            <a:tbl>
              <a:tblPr rtl="1"/>
              <a:tblGrid>
                <a:gridCol w="91615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32048"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12700" cmpd="sng">
                      <a:solidFill>
                        <a:srgbClr val="C00000"/>
                      </a:solidFill>
                      <a:prstDash val="solid"/>
                    </a:lnL>
                    <a:lnR w="12700" cmpd="sng">
                      <a:solidFill>
                        <a:srgbClr val="C00000"/>
                      </a:solidFill>
                      <a:prstDash val="solid"/>
                    </a:lnR>
                    <a:lnT w="12700" cmpd="sng">
                      <a:solidFill>
                        <a:srgbClr val="C00000"/>
                      </a:solidFill>
                      <a:prstDash val="solid"/>
                    </a:lnT>
                    <a:lnB w="12700" cmpd="sng">
                      <a:solidFill>
                        <a:srgbClr val="C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149115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جدول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47668758"/>
              </p:ext>
            </p:extLst>
          </p:nvPr>
        </p:nvGraphicFramePr>
        <p:xfrm>
          <a:off x="-1" y="1"/>
          <a:ext cx="9144001" cy="7134729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5858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553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17427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3387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4523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2018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2920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66569">
                <a:tc gridSpan="2">
                  <a:txBody>
                    <a:bodyPr/>
                    <a:lstStyle/>
                    <a:p>
                      <a:pPr rtl="1"/>
                      <a:r>
                        <a:rPr lang="ar-SA" sz="1400" dirty="0">
                          <a:solidFill>
                            <a:schemeClr val="tx1"/>
                          </a:solidFill>
                        </a:rPr>
                        <a:t>الهدف الاستراتيجي</a:t>
                      </a:r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600" b="0" dirty="0">
                          <a:solidFill>
                            <a:schemeClr val="tx1"/>
                          </a:solidFill>
                          <a:latin typeface="Sakkal Majalla" pitchFamily="2" charset="-78"/>
                          <a:ea typeface="Times New Roman"/>
                          <a:cs typeface="Akhbar MT" pitchFamily="2" charset="-78"/>
                        </a:rPr>
                        <a:t>تحقيق الاستدامة البشرية  ورفع الاداء  الوظيفي</a:t>
                      </a:r>
                      <a:r>
                        <a:rPr lang="ar-SA" sz="1600" b="0" baseline="0" dirty="0">
                          <a:solidFill>
                            <a:schemeClr val="tx1"/>
                          </a:solidFill>
                          <a:latin typeface="Sakkal Majalla" pitchFamily="2" charset="-78"/>
                          <a:ea typeface="Times New Roman"/>
                          <a:cs typeface="Akhbar MT" pitchFamily="2" charset="-78"/>
                        </a:rPr>
                        <a:t> للعاملين في الجمعية بنسبة 70% </a:t>
                      </a:r>
                      <a:endParaRPr lang="en-US" sz="1600" b="0" dirty="0">
                        <a:solidFill>
                          <a:schemeClr val="tx1"/>
                        </a:solidFill>
                        <a:latin typeface="Sakkal Majalla" pitchFamily="2" charset="-78"/>
                        <a:ea typeface="Times New Roman"/>
                        <a:cs typeface="Akhbar MT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400" dirty="0">
                          <a:solidFill>
                            <a:schemeClr val="tx1"/>
                          </a:solidFill>
                        </a:rPr>
                        <a:t>المجال </a:t>
                      </a:r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rtl="1"/>
                      <a:r>
                        <a:rPr lang="ar-SA" dirty="0">
                          <a:solidFill>
                            <a:schemeClr val="tx1"/>
                          </a:solidFill>
                        </a:rPr>
                        <a:t>الكفاءة الإدارية </a:t>
                      </a: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2150">
                <a:tc>
                  <a:txBody>
                    <a:bodyPr/>
                    <a:lstStyle/>
                    <a:p>
                      <a:pPr rtl="1"/>
                      <a:r>
                        <a:rPr lang="ar-SA" sz="1200" dirty="0"/>
                        <a:t>الهدف التشغيلي</a:t>
                      </a:r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400" dirty="0"/>
                        <a:t>المبادرة</a:t>
                      </a:r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400" dirty="0"/>
                        <a:t>الاجراءات </a:t>
                      </a:r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400" dirty="0"/>
                        <a:t>المنفذ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400" dirty="0"/>
                        <a:t>التنفيذ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400" dirty="0"/>
                        <a:t>التكلفة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400" dirty="0"/>
                        <a:t>ملاحظات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6569">
                <a:tc rowSpan="16">
                  <a:txBody>
                    <a:bodyPr/>
                    <a:lstStyle/>
                    <a:p>
                      <a:pPr marL="0" marR="0" lvl="0" indent="0" algn="ctr" defTabSz="914400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800" b="0" dirty="0">
                          <a:latin typeface="+mn-lt"/>
                          <a:ea typeface="Calibri"/>
                          <a:cs typeface="Akhbar MT" pitchFamily="2" charset="-78"/>
                        </a:rPr>
                        <a:t>التطبيق</a:t>
                      </a:r>
                      <a:r>
                        <a:rPr lang="ar-SA" sz="1800" b="0" baseline="0" dirty="0">
                          <a:latin typeface="+mn-lt"/>
                          <a:ea typeface="Calibri"/>
                          <a:cs typeface="Akhbar MT" pitchFamily="2" charset="-78"/>
                        </a:rPr>
                        <a:t> الفاعل  للخطط و والنظم  واللوائح الادارية  . </a:t>
                      </a:r>
                      <a:endParaRPr lang="en-US" sz="1800" b="0" dirty="0">
                        <a:latin typeface="+mn-lt"/>
                        <a:ea typeface="Calibri"/>
                        <a:cs typeface="Akhbar MT" pitchFamily="2" charset="-78"/>
                      </a:endParaRPr>
                    </a:p>
                  </a:txBody>
                  <a:tcPr vert="vert270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SA" sz="800" b="0" dirty="0">
                        <a:solidFill>
                          <a:schemeClr val="tx1"/>
                        </a:solidFill>
                        <a:latin typeface="Arabic Typesetting" panose="03020402040406030203" pitchFamily="66" charset="-78"/>
                        <a:ea typeface="Calibri"/>
                        <a:cs typeface="Arabic Typesetting" panose="03020402040406030203" pitchFamily="66" charset="-78"/>
                      </a:endParaRPr>
                    </a:p>
                    <a:p>
                      <a:pPr marL="0" marR="0" indent="0" algn="ctr" defTabSz="914400" rtl="1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200" b="0" dirty="0">
                          <a:solidFill>
                            <a:schemeClr val="tx1"/>
                          </a:solidFill>
                          <a:cs typeface="Akhbar MT" pitchFamily="2" charset="-78"/>
                        </a:rPr>
                        <a:t>التعاقد مع مستشار إداري</a:t>
                      </a:r>
                      <a:r>
                        <a:rPr lang="ar-SA" sz="1200" b="0" baseline="0" dirty="0">
                          <a:solidFill>
                            <a:schemeClr val="tx1"/>
                          </a:solidFill>
                          <a:cs typeface="Akhbar MT" pitchFamily="2" charset="-78"/>
                        </a:rPr>
                        <a:t> للإشراف على الخطط والانظمة  </a:t>
                      </a:r>
                      <a:r>
                        <a:rPr lang="ar-SA" sz="1200" b="0" dirty="0">
                          <a:solidFill>
                            <a:schemeClr val="tx1"/>
                          </a:solidFill>
                          <a:cs typeface="Akhbar MT" pitchFamily="2" charset="-78"/>
                        </a:rPr>
                        <a:t>. </a:t>
                      </a:r>
                    </a:p>
                  </a:txBody>
                  <a:tcPr vert="vert270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150" dirty="0"/>
                        <a:t>تصميم</a:t>
                      </a:r>
                      <a:r>
                        <a:rPr lang="ar-SA" sz="1150" baseline="0" dirty="0"/>
                        <a:t>  بطاقة الوصف الوظيفي والمعايير والشروط المطلوبة لشاغل الوظيفية .</a:t>
                      </a:r>
                      <a:endParaRPr lang="ar-SA" sz="1150" dirty="0"/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100" dirty="0"/>
                        <a:t>المدير التنفيذي</a:t>
                      </a:r>
                    </a:p>
                    <a:p>
                      <a:pPr algn="ctr" rtl="1"/>
                      <a:r>
                        <a:rPr lang="ar-SA" sz="1100" dirty="0"/>
                        <a:t>الموارد البشرية 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000" dirty="0">
                          <a:solidFill>
                            <a:schemeClr val="tx1"/>
                          </a:solidFill>
                        </a:rPr>
                        <a:t>2021/2020</a:t>
                      </a:r>
                      <a:endParaRPr lang="ar-SA" sz="10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400" dirty="0"/>
                        <a:t>30000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6569"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الإعلان للوظيفية عبر الموقع الرسمي</a:t>
                      </a:r>
                      <a:r>
                        <a:rPr lang="ar-SA" sz="1200" baseline="0" dirty="0"/>
                        <a:t> ومواقع التواصل الاجتماعي .</a:t>
                      </a:r>
                      <a:endParaRPr lang="ar-SA" sz="1200" dirty="0"/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100" dirty="0"/>
                        <a:t>العلاقات والاعلام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000" dirty="0">
                          <a:solidFill>
                            <a:schemeClr val="tx1"/>
                          </a:solidFill>
                        </a:rPr>
                        <a:t>2021/2020</a:t>
                      </a:r>
                      <a:endParaRPr lang="ar-SA" sz="10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400" dirty="0"/>
                        <a:t>30000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6569"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استقبال الملفات وفرزها وارشفتها ورفعها للجنة المكلفة بالاختيار .</a:t>
                      </a:r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100" dirty="0"/>
                        <a:t>السكرتاريا 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000" dirty="0">
                          <a:solidFill>
                            <a:schemeClr val="tx1"/>
                          </a:solidFill>
                        </a:rPr>
                        <a:t>2021/2020</a:t>
                      </a:r>
                      <a:endParaRPr lang="ar-SA" sz="10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400" dirty="0"/>
                        <a:t>30000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6569"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المقابلة والتوظيف بناء على مقررات اللجنة</a:t>
                      </a:r>
                      <a:r>
                        <a:rPr lang="ar-SA" sz="1200" baseline="0" dirty="0"/>
                        <a:t> المكلفة بالمقابلات .</a:t>
                      </a:r>
                      <a:endParaRPr lang="ar-SA" sz="1200" dirty="0"/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100" dirty="0"/>
                        <a:t>لجنة المقابلات </a:t>
                      </a:r>
                    </a:p>
                  </a:txBody>
                  <a:tcPr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000" dirty="0">
                          <a:solidFill>
                            <a:schemeClr val="tx1"/>
                          </a:solidFill>
                        </a:rPr>
                        <a:t>2021/2020</a:t>
                      </a:r>
                      <a:endParaRPr lang="ar-SA" sz="1000" dirty="0"/>
                    </a:p>
                  </a:txBody>
                  <a:tcPr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400" dirty="0"/>
                        <a:t>30000</a:t>
                      </a:r>
                    </a:p>
                  </a:txBody>
                  <a:tcPr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6569"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marL="0" marR="0" indent="0" algn="ctr" defTabSz="914400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200" b="0" dirty="0">
                          <a:solidFill>
                            <a:schemeClr val="tx1"/>
                          </a:solidFill>
                          <a:latin typeface="Microsoft Uighur" pitchFamily="2" charset="-78"/>
                          <a:ea typeface="Calibri"/>
                          <a:cs typeface="Akhbar MT" pitchFamily="2" charset="-78"/>
                        </a:rPr>
                        <a:t>الزيارات</a:t>
                      </a:r>
                      <a:r>
                        <a:rPr lang="ar-SA" sz="1200" b="0" baseline="0" dirty="0">
                          <a:solidFill>
                            <a:schemeClr val="tx1"/>
                          </a:solidFill>
                          <a:latin typeface="Microsoft Uighur" pitchFamily="2" charset="-78"/>
                          <a:ea typeface="Calibri"/>
                          <a:cs typeface="Akhbar MT" pitchFamily="2" charset="-78"/>
                        </a:rPr>
                        <a:t> المخططة للجهات الادارية المتميزة  للاستفادة  منها . </a:t>
                      </a:r>
                      <a:endParaRPr lang="en-US" sz="1200" b="0" dirty="0">
                        <a:solidFill>
                          <a:schemeClr val="tx1"/>
                        </a:solidFill>
                        <a:latin typeface="Microsoft Uighur" pitchFamily="2" charset="-78"/>
                        <a:ea typeface="Calibri"/>
                        <a:cs typeface="Akhbar MT" pitchFamily="2" charset="-78"/>
                      </a:endParaRPr>
                    </a:p>
                  </a:txBody>
                  <a:tcPr vert="vert270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تحديد عدد من الجمعيات المتميزة والتي تحقق اهداف جيدة للجمعية .</a:t>
                      </a:r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/>
                        <a:t>الإدارة المالية </a:t>
                      </a:r>
                      <a:endParaRPr lang="ar-SA" sz="1200" dirty="0"/>
                    </a:p>
                  </a:txBody>
                  <a:tcP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000" dirty="0">
                          <a:solidFill>
                            <a:schemeClr val="tx1"/>
                          </a:solidFill>
                        </a:rPr>
                        <a:t>2021/2020</a:t>
                      </a:r>
                      <a:endParaRPr lang="ar-SA" sz="1000" dirty="0"/>
                    </a:p>
                  </a:txBody>
                  <a:tcP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400" dirty="0"/>
                        <a:t>30000</a:t>
                      </a:r>
                    </a:p>
                  </a:txBody>
                  <a:tcP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6569"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جمع معلومات</a:t>
                      </a:r>
                      <a:r>
                        <a:rPr lang="ar-SA" sz="1200" baseline="0" dirty="0"/>
                        <a:t> الاتصال مع الجهات والتواصل بها لترتيب الزيارات .</a:t>
                      </a:r>
                      <a:endParaRPr lang="ar-SA" sz="1200" dirty="0"/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/>
                        <a:t>الإدارة المالية </a:t>
                      </a:r>
                      <a:endParaRPr lang="ar-SA" sz="12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000" dirty="0">
                          <a:solidFill>
                            <a:schemeClr val="tx1"/>
                          </a:solidFill>
                        </a:rPr>
                        <a:t>2021/2020</a:t>
                      </a:r>
                      <a:endParaRPr lang="ar-SA" sz="10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400" dirty="0"/>
                        <a:t>30000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6569"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تحديد اهداف الزيارات وتنفيذ الزيارات الى الجهات المحددة .</a:t>
                      </a:r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الإدارة المالية </a:t>
                      </a:r>
                    </a:p>
                    <a:p>
                      <a:pPr algn="ctr" rtl="1"/>
                      <a:r>
                        <a:rPr lang="ar-SA" sz="1200" dirty="0"/>
                        <a:t>المدير التنفيذي 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000" dirty="0">
                          <a:solidFill>
                            <a:schemeClr val="tx1"/>
                          </a:solidFill>
                        </a:rPr>
                        <a:t>2021/2020</a:t>
                      </a:r>
                      <a:endParaRPr lang="ar-SA" sz="10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400" dirty="0"/>
                        <a:t>30000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66569"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قياس نتائج الزيارات ونقل</a:t>
                      </a:r>
                      <a:r>
                        <a:rPr lang="ar-SA" sz="1200" baseline="0" dirty="0"/>
                        <a:t> اهم التجارب الناجحة الى الجمعية </a:t>
                      </a:r>
                      <a:endParaRPr lang="ar-SA" sz="1200" dirty="0"/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الإدارة المالية </a:t>
                      </a:r>
                    </a:p>
                  </a:txBody>
                  <a:tcPr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000" dirty="0">
                          <a:solidFill>
                            <a:schemeClr val="tx1"/>
                          </a:solidFill>
                        </a:rPr>
                        <a:t>2021/2020</a:t>
                      </a:r>
                      <a:endParaRPr lang="ar-SA" sz="1000" dirty="0"/>
                    </a:p>
                  </a:txBody>
                  <a:tcPr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400" dirty="0"/>
                        <a:t>30000</a:t>
                      </a:r>
                    </a:p>
                  </a:txBody>
                  <a:tcPr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66569"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200" b="0" dirty="0">
                          <a:solidFill>
                            <a:schemeClr val="tx1"/>
                          </a:solidFill>
                          <a:latin typeface="Microsoft Uighur" pitchFamily="2" charset="-78"/>
                          <a:ea typeface="Calibri"/>
                          <a:cs typeface="Akhbar MT" pitchFamily="2" charset="-78"/>
                        </a:rPr>
                        <a:t>كتابة الخطة السنوية والتسويقية بشكل سنوي  </a:t>
                      </a:r>
                      <a:endParaRPr lang="en-US" sz="1200" b="0" dirty="0">
                        <a:solidFill>
                          <a:schemeClr val="tx1"/>
                        </a:solidFill>
                        <a:latin typeface="Microsoft Uighur" pitchFamily="2" charset="-78"/>
                        <a:ea typeface="Calibri"/>
                        <a:cs typeface="Akhbar MT" pitchFamily="2" charset="-78"/>
                      </a:endParaRPr>
                    </a:p>
                  </a:txBody>
                  <a:tcPr vert="vert270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000" dirty="0"/>
                        <a:t>تجميع الآراء والمقترحات الشهرية والفصلية المرفوعة</a:t>
                      </a:r>
                      <a:r>
                        <a:rPr lang="ar-SA" sz="1000" baseline="0" dirty="0"/>
                        <a:t> من </a:t>
                      </a:r>
                      <a:r>
                        <a:rPr lang="ar-SA" sz="800" baseline="0" dirty="0"/>
                        <a:t>( الأقسام – لجنة الجودة – المستشار )</a:t>
                      </a:r>
                      <a:r>
                        <a:rPr lang="ar-SA" sz="1000" baseline="0" dirty="0"/>
                        <a:t> وتبويبها حسب الخطة الاستراتيجية .</a:t>
                      </a:r>
                      <a:endParaRPr lang="ar-SA" sz="1000" dirty="0"/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100"/>
                        <a:t>الجودة والتطوير </a:t>
                      </a:r>
                      <a:endParaRPr lang="ar-SA" sz="1100" dirty="0"/>
                    </a:p>
                  </a:txBody>
                  <a:tcP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000" dirty="0">
                          <a:solidFill>
                            <a:schemeClr val="tx1"/>
                          </a:solidFill>
                        </a:rPr>
                        <a:t>2021/2020</a:t>
                      </a:r>
                      <a:endParaRPr lang="ar-SA" sz="1000" dirty="0"/>
                    </a:p>
                  </a:txBody>
                  <a:tcP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400" dirty="0"/>
                        <a:t>30000</a:t>
                      </a:r>
                    </a:p>
                  </a:txBody>
                  <a:tcP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66569"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عقد</a:t>
                      </a:r>
                      <a:r>
                        <a:rPr lang="ar-SA" sz="1200" baseline="0" dirty="0"/>
                        <a:t> دورة تدريبية ( اعداد الخطط التشغيلية ) لمدراء الأقسام والجودة .</a:t>
                      </a:r>
                      <a:endParaRPr lang="ar-SA" sz="1200" dirty="0"/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100" dirty="0"/>
                        <a:t>الجودة والتطوير </a:t>
                      </a:r>
                    </a:p>
                    <a:p>
                      <a:pPr algn="ctr" rtl="1"/>
                      <a:r>
                        <a:rPr lang="ar-SA" sz="1100" dirty="0"/>
                        <a:t>الموارد البشرية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000" dirty="0">
                          <a:solidFill>
                            <a:schemeClr val="tx1"/>
                          </a:solidFill>
                        </a:rPr>
                        <a:t>2021/2020</a:t>
                      </a:r>
                      <a:endParaRPr lang="ar-SA" sz="10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400" dirty="0"/>
                        <a:t>30000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66569"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كتابة الخطط</a:t>
                      </a:r>
                      <a:r>
                        <a:rPr lang="ar-SA" sz="1200" baseline="0" dirty="0"/>
                        <a:t> السنوية بناء على مخرجات الدورة التدريبية .</a:t>
                      </a:r>
                      <a:endParaRPr lang="ar-SA" sz="1200" dirty="0"/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100"/>
                        <a:t>الجودة والتطوير </a:t>
                      </a:r>
                      <a:endParaRPr lang="ar-SA" sz="11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000" dirty="0">
                          <a:solidFill>
                            <a:schemeClr val="tx1"/>
                          </a:solidFill>
                        </a:rPr>
                        <a:t>2021/2020</a:t>
                      </a:r>
                      <a:endParaRPr lang="ar-SA" sz="10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400" dirty="0"/>
                        <a:t>30000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66569"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الاستعانة بالمستشار الإداري  للتعديل</a:t>
                      </a:r>
                      <a:r>
                        <a:rPr lang="ar-SA" sz="1200" baseline="0" dirty="0"/>
                        <a:t> والتطوير </a:t>
                      </a:r>
                      <a:endParaRPr lang="ar-SA" sz="1200" dirty="0"/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100" dirty="0"/>
                        <a:t>الجودة والتطوير </a:t>
                      </a:r>
                    </a:p>
                  </a:txBody>
                  <a:tcPr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000" dirty="0">
                          <a:solidFill>
                            <a:schemeClr val="tx1"/>
                          </a:solidFill>
                        </a:rPr>
                        <a:t>2021/2020</a:t>
                      </a:r>
                      <a:endParaRPr lang="ar-SA" sz="1000" dirty="0"/>
                    </a:p>
                  </a:txBody>
                  <a:tcPr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400" dirty="0"/>
                        <a:t>30000</a:t>
                      </a:r>
                    </a:p>
                  </a:txBody>
                  <a:tcPr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66569"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algn="ctr"/>
                      <a:r>
                        <a:rPr lang="ar-SA" sz="1200" dirty="0">
                          <a:cs typeface="Akhbar MT" pitchFamily="2" charset="-78"/>
                        </a:rPr>
                        <a:t>تشكيل مجلس تنفيذي  خاص بالجمعية </a:t>
                      </a:r>
                      <a:endParaRPr lang="en-US" sz="1200" dirty="0">
                        <a:cs typeface="Akhbar MT" pitchFamily="2" charset="-78"/>
                      </a:endParaRPr>
                    </a:p>
                  </a:txBody>
                  <a:tcPr vert="vert270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تحديد مهام واعمال وصلاحيات المجلس التنفيذي .</a:t>
                      </a:r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100" dirty="0"/>
                        <a:t>الجودة والتطوير </a:t>
                      </a:r>
                    </a:p>
                    <a:p>
                      <a:pPr algn="ctr" rtl="1"/>
                      <a:r>
                        <a:rPr lang="ar-SA" sz="1100" dirty="0"/>
                        <a:t>الموارد البشرية</a:t>
                      </a:r>
                    </a:p>
                  </a:txBody>
                  <a:tcP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000" dirty="0">
                          <a:solidFill>
                            <a:schemeClr val="tx1"/>
                          </a:solidFill>
                        </a:rPr>
                        <a:t>2021/2020</a:t>
                      </a:r>
                      <a:endParaRPr lang="ar-SA" sz="1000" dirty="0"/>
                    </a:p>
                  </a:txBody>
                  <a:tcP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400" dirty="0"/>
                        <a:t>30000</a:t>
                      </a:r>
                    </a:p>
                  </a:txBody>
                  <a:tcP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366569"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تشكيل المجلس  برئاسة المدير  وعضوية مدراء الفروع والاقسام الرئيسية .</a:t>
                      </a:r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100" dirty="0"/>
                        <a:t>المدير التنفيذي</a:t>
                      </a:r>
                      <a:r>
                        <a:rPr lang="ar-SA" sz="1100" baseline="0" dirty="0"/>
                        <a:t> </a:t>
                      </a:r>
                      <a:endParaRPr lang="ar-SA" sz="11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000" dirty="0">
                          <a:solidFill>
                            <a:schemeClr val="tx1"/>
                          </a:solidFill>
                        </a:rPr>
                        <a:t>2021/2020</a:t>
                      </a:r>
                      <a:r>
                        <a:rPr lang="ar-SA" sz="1000" dirty="0"/>
                        <a:t> 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400" dirty="0"/>
                        <a:t>30000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366569"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اصدار قرار من مجلس الإدارة </a:t>
                      </a:r>
                      <a:r>
                        <a:rPr lang="ar-SA" sz="1200" dirty="0" err="1"/>
                        <a:t>بانشاء</a:t>
                      </a:r>
                      <a:r>
                        <a:rPr lang="ar-SA" sz="1200" dirty="0"/>
                        <a:t> المجلس التنفيذي </a:t>
                      </a:r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100" dirty="0"/>
                        <a:t>المدير التنفيذي 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000" dirty="0">
                          <a:solidFill>
                            <a:schemeClr val="tx1"/>
                          </a:solidFill>
                        </a:rPr>
                        <a:t>2021/2020</a:t>
                      </a:r>
                      <a:endParaRPr lang="ar-SA" sz="10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400" dirty="0"/>
                        <a:t>30000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366569"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000" dirty="0"/>
                        <a:t>تحديد</a:t>
                      </a:r>
                      <a:r>
                        <a:rPr lang="ar-SA" sz="1000" baseline="0" dirty="0"/>
                        <a:t> موعد ثابت للاجتماع الشهري لمناقشة تنفيذ الخطط والعوائق  ورفعها لمجلس الجودة.</a:t>
                      </a:r>
                      <a:endParaRPr lang="ar-SA" sz="1000" dirty="0"/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100" dirty="0"/>
                        <a:t>الجودة والتطوير </a:t>
                      </a:r>
                    </a:p>
                    <a:p>
                      <a:pPr algn="ctr" rtl="1"/>
                      <a:r>
                        <a:rPr lang="ar-SA" sz="1100" dirty="0"/>
                        <a:t>المدير التنفيذي </a:t>
                      </a:r>
                    </a:p>
                  </a:txBody>
                  <a:tcPr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000" dirty="0">
                          <a:solidFill>
                            <a:schemeClr val="tx1"/>
                          </a:solidFill>
                        </a:rPr>
                        <a:t>2021/2020</a:t>
                      </a:r>
                      <a:endParaRPr lang="ar-SA" sz="1000" dirty="0"/>
                    </a:p>
                  </a:txBody>
                  <a:tcPr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400" dirty="0"/>
                        <a:t>30000</a:t>
                      </a:r>
                    </a:p>
                  </a:txBody>
                  <a:tcPr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</a:tbl>
          </a:graphicData>
        </a:graphic>
      </p:graphicFrame>
      <p:graphicFrame>
        <p:nvGraphicFramePr>
          <p:cNvPr id="4" name="جدول 3"/>
          <p:cNvGraphicFramePr>
            <a:graphicFrameLocks noGrp="1"/>
          </p:cNvGraphicFramePr>
          <p:nvPr/>
        </p:nvGraphicFramePr>
        <p:xfrm>
          <a:off x="17585" y="369276"/>
          <a:ext cx="9161584" cy="539443"/>
        </p:xfrm>
        <a:graphic>
          <a:graphicData uri="http://schemas.openxmlformats.org/drawingml/2006/table">
            <a:tbl>
              <a:tblPr rtl="1"/>
              <a:tblGrid>
                <a:gridCol w="91615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39443"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12700" cmpd="sng">
                      <a:solidFill>
                        <a:srgbClr val="C00000"/>
                      </a:solidFill>
                      <a:prstDash val="solid"/>
                    </a:lnL>
                    <a:lnR w="12700" cmpd="sng">
                      <a:solidFill>
                        <a:srgbClr val="C00000"/>
                      </a:solidFill>
                      <a:prstDash val="solid"/>
                    </a:lnR>
                    <a:lnT w="12700" cmpd="sng">
                      <a:solidFill>
                        <a:srgbClr val="C00000"/>
                      </a:solidFill>
                      <a:prstDash val="solid"/>
                    </a:lnT>
                    <a:lnB w="12700" cmpd="sng">
                      <a:solidFill>
                        <a:srgbClr val="C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60989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جدول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14701652"/>
              </p:ext>
            </p:extLst>
          </p:nvPr>
        </p:nvGraphicFramePr>
        <p:xfrm>
          <a:off x="-1" y="1"/>
          <a:ext cx="9144001" cy="6857998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5858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553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17427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3387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4523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2018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2920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473724">
                <a:tc gridSpan="2">
                  <a:txBody>
                    <a:bodyPr/>
                    <a:lstStyle/>
                    <a:p>
                      <a:pPr rtl="1"/>
                      <a:r>
                        <a:rPr lang="ar-SA" sz="1400" dirty="0">
                          <a:solidFill>
                            <a:schemeClr val="tx1"/>
                          </a:solidFill>
                        </a:rPr>
                        <a:t>الهدف الاستراتيجي</a:t>
                      </a:r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600" b="0" dirty="0">
                          <a:solidFill>
                            <a:schemeClr val="tx1"/>
                          </a:solidFill>
                          <a:latin typeface="Sakkal Majalla" pitchFamily="2" charset="-78"/>
                          <a:ea typeface="Times New Roman"/>
                          <a:cs typeface="Akhbar MT" pitchFamily="2" charset="-78"/>
                        </a:rPr>
                        <a:t>تحقيق الاستدامة البشرية  ورفع الاداء  الوظيفي</a:t>
                      </a:r>
                      <a:r>
                        <a:rPr lang="ar-SA" sz="1600" b="0" baseline="0" dirty="0">
                          <a:solidFill>
                            <a:schemeClr val="tx1"/>
                          </a:solidFill>
                          <a:latin typeface="Sakkal Majalla" pitchFamily="2" charset="-78"/>
                          <a:ea typeface="Times New Roman"/>
                          <a:cs typeface="Akhbar MT" pitchFamily="2" charset="-78"/>
                        </a:rPr>
                        <a:t> للعاملين في الجمعية بنسبة 70% </a:t>
                      </a:r>
                      <a:endParaRPr lang="en-US" sz="1600" b="0" dirty="0">
                        <a:solidFill>
                          <a:schemeClr val="tx1"/>
                        </a:solidFill>
                        <a:latin typeface="Sakkal Majalla" pitchFamily="2" charset="-78"/>
                        <a:ea typeface="Times New Roman"/>
                        <a:cs typeface="Akhbar MT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400" dirty="0">
                          <a:solidFill>
                            <a:schemeClr val="tx1"/>
                          </a:solidFill>
                        </a:rPr>
                        <a:t>المجال </a:t>
                      </a:r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rtl="1"/>
                      <a:r>
                        <a:rPr lang="ar-SA" dirty="0">
                          <a:solidFill>
                            <a:schemeClr val="tx1"/>
                          </a:solidFill>
                        </a:rPr>
                        <a:t>الكفاءة الإدارية </a:t>
                      </a: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00631">
                <a:tc>
                  <a:txBody>
                    <a:bodyPr/>
                    <a:lstStyle/>
                    <a:p>
                      <a:pPr rtl="1"/>
                      <a:r>
                        <a:rPr lang="ar-SA" sz="1200" dirty="0"/>
                        <a:t>الهدف التشغيلي</a:t>
                      </a:r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400" dirty="0"/>
                        <a:t>المبادرة</a:t>
                      </a:r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400" dirty="0"/>
                        <a:t>الاجراءات </a:t>
                      </a:r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400" dirty="0"/>
                        <a:t>المنفذ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400" dirty="0"/>
                        <a:t>التنفيذ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400" dirty="0"/>
                        <a:t>التكلفة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400" dirty="0"/>
                        <a:t>ملاحظات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3724">
                <a:tc rowSpan="4"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400" b="0" dirty="0">
                          <a:latin typeface="+mn-lt"/>
                          <a:ea typeface="Calibri"/>
                          <a:cs typeface="Akhbar MT" pitchFamily="2" charset="-78"/>
                        </a:rPr>
                        <a:t>استقطاب  الكفاءات  البشرية التخصصية والمؤهلة وعملياً.</a:t>
                      </a:r>
                      <a:endParaRPr lang="en-US" sz="1400" b="0" dirty="0">
                        <a:latin typeface="+mn-lt"/>
                        <a:ea typeface="Calibri"/>
                        <a:cs typeface="Akhbar MT" pitchFamily="2" charset="-78"/>
                      </a:endParaRPr>
                    </a:p>
                  </a:txBody>
                  <a:tcPr vert="vert270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SA" sz="800" b="0" dirty="0">
                        <a:solidFill>
                          <a:schemeClr val="tx1"/>
                        </a:solidFill>
                        <a:latin typeface="Arabic Typesetting" panose="03020402040406030203" pitchFamily="66" charset="-78"/>
                        <a:ea typeface="Calibri"/>
                        <a:cs typeface="Arabic Typesetting" panose="03020402040406030203" pitchFamily="66" charset="-78"/>
                      </a:endParaRP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200" b="0" dirty="0">
                          <a:latin typeface="+mn-lt"/>
                          <a:ea typeface="Calibri"/>
                          <a:cs typeface="Akhbar MT" pitchFamily="2" charset="-78"/>
                        </a:rPr>
                        <a:t> تحليل  الاحتياجات البشرية بناء على متطلبات الخطة الاستراتيجية  </a:t>
                      </a:r>
                    </a:p>
                  </a:txBody>
                  <a:tcPr vert="vert270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400" dirty="0">
                          <a:cs typeface="Akhbar MT" pitchFamily="2" charset="-78"/>
                        </a:rPr>
                        <a:t>الانتهاء من تحديد</a:t>
                      </a:r>
                      <a:r>
                        <a:rPr lang="ar-SA" sz="1400" baseline="0" dirty="0">
                          <a:cs typeface="Akhbar MT" pitchFamily="2" charset="-78"/>
                        </a:rPr>
                        <a:t>  الوظائف الإدارية  بناء على مخرجات الهيكلة الجديدة .</a:t>
                      </a:r>
                      <a:endParaRPr lang="ar-SA" sz="1400" dirty="0">
                        <a:cs typeface="Akhbar MT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/>
                        <a:t>الموارد البشرية </a:t>
                      </a:r>
                      <a:endParaRPr lang="ar-SA" sz="12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000" dirty="0"/>
                        <a:t>2021/2020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400" dirty="0"/>
                        <a:t>30000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73724"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1400" dirty="0">
                          <a:cs typeface="Akhbar MT" pitchFamily="2" charset="-78"/>
                        </a:rPr>
                        <a:t>تحديد  الوظائف</a:t>
                      </a:r>
                      <a:r>
                        <a:rPr lang="ar-SA" sz="1400" baseline="0" dirty="0">
                          <a:cs typeface="Akhbar MT" pitchFamily="2" charset="-78"/>
                        </a:rPr>
                        <a:t> الإدارية التي تحتاجها الجمعية  وفق الهيكلة .</a:t>
                      </a:r>
                      <a:endParaRPr lang="ar-SA" sz="1400" dirty="0">
                        <a:cs typeface="Akhbar MT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/>
                        <a:t>الموارد البشرية </a:t>
                      </a:r>
                      <a:endParaRPr lang="ar-SA" sz="12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000" dirty="0"/>
                        <a:t>2021/2020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400" dirty="0"/>
                        <a:t>30000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73724"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400" dirty="0">
                          <a:cs typeface="Akhbar MT" pitchFamily="2" charset="-78"/>
                        </a:rPr>
                        <a:t>دراسة إمكانية دمج بعض الوظائف مع بعض</a:t>
                      </a:r>
                      <a:r>
                        <a:rPr lang="ar-SA" sz="1400" baseline="0" dirty="0">
                          <a:cs typeface="Akhbar MT" pitchFamily="2" charset="-78"/>
                        </a:rPr>
                        <a:t> وبما لا يؤثر على تنفيذ الخطة </a:t>
                      </a:r>
                      <a:r>
                        <a:rPr lang="ar-SA" sz="1400" dirty="0">
                          <a:cs typeface="Akhbar MT" pitchFamily="2" charset="-78"/>
                        </a:rPr>
                        <a:t>.</a:t>
                      </a:r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/>
                        <a:t>الموارد البشرية </a:t>
                      </a:r>
                      <a:endParaRPr lang="ar-SA" sz="12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000" dirty="0"/>
                        <a:t>2021/2020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400" dirty="0"/>
                        <a:t>30000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73724"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400" dirty="0">
                          <a:cs typeface="Akhbar MT" pitchFamily="2" charset="-78"/>
                        </a:rPr>
                        <a:t>بناء جدول زمني للتوظيف خلال عامين </a:t>
                      </a:r>
                      <a:r>
                        <a:rPr lang="ar-SA" sz="1400" dirty="0" err="1">
                          <a:cs typeface="Akhbar MT" pitchFamily="2" charset="-78"/>
                        </a:rPr>
                        <a:t>واعتمادة</a:t>
                      </a:r>
                      <a:r>
                        <a:rPr lang="ar-SA" sz="1400" dirty="0">
                          <a:cs typeface="Akhbar MT" pitchFamily="2" charset="-78"/>
                        </a:rPr>
                        <a:t> من الإدارة .</a:t>
                      </a:r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الموارد البشرية </a:t>
                      </a:r>
                    </a:p>
                    <a:p>
                      <a:pPr algn="ctr" rtl="1"/>
                      <a:r>
                        <a:rPr lang="ar-SA" sz="1200" dirty="0"/>
                        <a:t>المدير التنفيذي </a:t>
                      </a:r>
                    </a:p>
                  </a:txBody>
                  <a:tcPr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000" dirty="0"/>
                        <a:t>2021/2020</a:t>
                      </a:r>
                    </a:p>
                  </a:txBody>
                  <a:tcPr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400" dirty="0"/>
                        <a:t>30000</a:t>
                      </a:r>
                    </a:p>
                  </a:txBody>
                  <a:tcPr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73724">
                <a:tc rowSpan="8"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800" b="0" dirty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Akhbar MT" pitchFamily="2" charset="-78"/>
                        </a:rPr>
                        <a:t>تعزيز الدخل  المالي للعاملين في الجمعية  . 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+mn-lt"/>
                        <a:ea typeface="Calibri"/>
                        <a:cs typeface="Akhbar MT" pitchFamily="2" charset="-78"/>
                      </a:endParaRPr>
                    </a:p>
                    <a:p>
                      <a:pPr rtl="1"/>
                      <a:endParaRPr lang="ar-SA" dirty="0"/>
                    </a:p>
                  </a:txBody>
                  <a:tcPr vert="vert270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SA" sz="800" b="0" dirty="0">
                        <a:solidFill>
                          <a:schemeClr val="tx1"/>
                        </a:solidFill>
                        <a:latin typeface="Arabic Typesetting" panose="03020402040406030203" pitchFamily="66" charset="-78"/>
                        <a:ea typeface="Calibri"/>
                        <a:cs typeface="Arabic Typesetting" panose="03020402040406030203" pitchFamily="66" charset="-78"/>
                      </a:endParaRPr>
                    </a:p>
                    <a:p>
                      <a:pPr marL="0" marR="0" indent="0" algn="ctr" defTabSz="914400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200" b="0" dirty="0">
                          <a:solidFill>
                            <a:schemeClr val="tx1"/>
                          </a:solidFill>
                          <a:latin typeface="Microsoft Uighur" pitchFamily="2" charset="-78"/>
                          <a:ea typeface="Calibri"/>
                          <a:cs typeface="Akhbar MT" pitchFamily="2" charset="-78"/>
                        </a:rPr>
                        <a:t>الاستفادة من الدعم الحكومي في ما يتعلق بالوظائف المدعومة </a:t>
                      </a:r>
                      <a:endParaRPr lang="en-US" sz="1200" b="0" dirty="0">
                        <a:solidFill>
                          <a:schemeClr val="tx1"/>
                        </a:solidFill>
                        <a:latin typeface="Microsoft Uighur" pitchFamily="2" charset="-78"/>
                        <a:ea typeface="Calibri"/>
                        <a:cs typeface="Akhbar MT" pitchFamily="2" charset="-78"/>
                      </a:endParaRPr>
                    </a:p>
                  </a:txBody>
                  <a:tcPr vert="vert270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400" dirty="0">
                          <a:cs typeface="Akhbar MT" pitchFamily="2" charset="-78"/>
                        </a:rPr>
                        <a:t>تحديد الوظائف المدعومة من الوزارة  والتي تتطابق مع احتياج الجمعية .</a:t>
                      </a:r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/>
                        <a:t>الموارد البشرية </a:t>
                      </a:r>
                      <a:endParaRPr lang="ar-SA" sz="1200" dirty="0"/>
                    </a:p>
                  </a:txBody>
                  <a:tcP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000" dirty="0"/>
                        <a:t>2021/2020</a:t>
                      </a:r>
                    </a:p>
                  </a:txBody>
                  <a:tcP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400" dirty="0"/>
                        <a:t>30000</a:t>
                      </a:r>
                    </a:p>
                  </a:txBody>
                  <a:tcP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72679"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1400" dirty="0"/>
                        <a:t>البحث</a:t>
                      </a:r>
                      <a:r>
                        <a:rPr lang="ar-SA" sz="1400" baseline="0" dirty="0"/>
                        <a:t> عن الطلبات الخاصة بالوزارة لدعم الوظائف المحددة .</a:t>
                      </a:r>
                      <a:endParaRPr lang="ar-SA" sz="1400" dirty="0"/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/>
                        <a:t>الموارد البشرية </a:t>
                      </a:r>
                      <a:endParaRPr lang="ar-SA" sz="12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000" dirty="0"/>
                        <a:t>2021/2020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400" dirty="0"/>
                        <a:t>30000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73724"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1400" dirty="0"/>
                        <a:t>توفير الطلبات الخاص بالوزارة في ما يتعلق بدعم الوظائف .</a:t>
                      </a:r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/>
                        <a:t>الموارد البشرية </a:t>
                      </a:r>
                      <a:endParaRPr lang="ar-SA" sz="12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000" dirty="0"/>
                        <a:t>2021/2020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400" dirty="0"/>
                        <a:t>30000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73724"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400" dirty="0"/>
                        <a:t>الرفع الى الوزارة لاعتماد الوظائف ومتابعة ذلك باستمرار .</a:t>
                      </a:r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الموارد البشرية </a:t>
                      </a:r>
                    </a:p>
                    <a:p>
                      <a:pPr algn="ctr" rtl="1"/>
                      <a:r>
                        <a:rPr lang="ar-SA" sz="1200" dirty="0"/>
                        <a:t>المدير التنفيذي </a:t>
                      </a:r>
                    </a:p>
                  </a:txBody>
                  <a:tcPr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000" dirty="0"/>
                        <a:t>2021/2020</a:t>
                      </a:r>
                    </a:p>
                  </a:txBody>
                  <a:tcPr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400" dirty="0"/>
                        <a:t>30000</a:t>
                      </a:r>
                    </a:p>
                  </a:txBody>
                  <a:tcPr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73724"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marL="0" marR="0" indent="0" algn="ctr" defTabSz="914400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200" b="0" dirty="0">
                          <a:solidFill>
                            <a:schemeClr val="tx1"/>
                          </a:solidFill>
                          <a:latin typeface="Microsoft Uighur" pitchFamily="2" charset="-78"/>
                          <a:ea typeface="Calibri"/>
                          <a:cs typeface="Akhbar MT" pitchFamily="2" charset="-78"/>
                        </a:rPr>
                        <a:t>الاستفادة  من نظام السعودية في توظيف بعض العاملين في الجمعية </a:t>
                      </a:r>
                      <a:endParaRPr lang="en-US" sz="1200" b="0" dirty="0">
                        <a:solidFill>
                          <a:schemeClr val="tx1"/>
                        </a:solidFill>
                        <a:latin typeface="Microsoft Uighur" pitchFamily="2" charset="-78"/>
                        <a:ea typeface="Calibri"/>
                        <a:cs typeface="Akhbar MT" pitchFamily="2" charset="-78"/>
                      </a:endParaRPr>
                    </a:p>
                  </a:txBody>
                  <a:tcPr vert="vert270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050" dirty="0"/>
                        <a:t>البحث</a:t>
                      </a:r>
                      <a:r>
                        <a:rPr lang="ar-SA" sz="1050" baseline="0" dirty="0"/>
                        <a:t> عن مكاتب تنسيق / توظيف للتعاقد معها لتوظيف المستهدفين وتجميع قاعدة بيانات للتواصل بها.</a:t>
                      </a:r>
                      <a:endParaRPr lang="ar-SA" sz="1050" dirty="0"/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/>
                        <a:t>الإدارة المالية </a:t>
                      </a:r>
                      <a:endParaRPr lang="ar-SA" sz="1200" dirty="0"/>
                    </a:p>
                  </a:txBody>
                  <a:tcP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000" dirty="0"/>
                        <a:t>2021/2020</a:t>
                      </a:r>
                    </a:p>
                  </a:txBody>
                  <a:tcP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400" dirty="0"/>
                        <a:t>30000</a:t>
                      </a:r>
                    </a:p>
                  </a:txBody>
                  <a:tcP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73724"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050" dirty="0"/>
                        <a:t>التواصل مع شركات التوظيف وتوقيع عقود </a:t>
                      </a:r>
                      <a:r>
                        <a:rPr lang="ar-SA" sz="1050" baseline="0" dirty="0"/>
                        <a:t> لتوظيف عدد من العاملين في مركز تعاطف من منسوبي الجمعية.</a:t>
                      </a:r>
                      <a:endParaRPr lang="ar-SA" sz="1050" dirty="0"/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الإدارة المالية 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000" dirty="0"/>
                        <a:t>2021/2020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400" dirty="0"/>
                        <a:t>30000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73724"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بناء جدول</a:t>
                      </a:r>
                      <a:r>
                        <a:rPr lang="ar-SA" sz="1200" baseline="0" dirty="0"/>
                        <a:t> زمني مقترحي لمدة عام لتوظيف منسوبي مركز تعاطف بنظام السعودة حسب القدرات.</a:t>
                      </a:r>
                      <a:endParaRPr lang="ar-SA" sz="1200" dirty="0"/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خدمات المستفيدين 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000" dirty="0"/>
                        <a:t>2021/2020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400" dirty="0"/>
                        <a:t>30000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473724"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اعتماد الجدول الزمني للتوظيف مع الإدارة التنفيذية والبدء بتنفيذه.</a:t>
                      </a:r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المدير التنفيذي </a:t>
                      </a:r>
                    </a:p>
                  </a:txBody>
                  <a:tcPr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000" dirty="0"/>
                        <a:t>2021/2020</a:t>
                      </a:r>
                    </a:p>
                  </a:txBody>
                  <a:tcPr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400" dirty="0"/>
                        <a:t>30000</a:t>
                      </a:r>
                    </a:p>
                  </a:txBody>
                  <a:tcPr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  <p:graphicFrame>
        <p:nvGraphicFramePr>
          <p:cNvPr id="4" name="جدول 3"/>
          <p:cNvGraphicFramePr>
            <a:graphicFrameLocks noGrp="1"/>
          </p:cNvGraphicFramePr>
          <p:nvPr/>
        </p:nvGraphicFramePr>
        <p:xfrm>
          <a:off x="17585" y="369276"/>
          <a:ext cx="9161584" cy="539443"/>
        </p:xfrm>
        <a:graphic>
          <a:graphicData uri="http://schemas.openxmlformats.org/drawingml/2006/table">
            <a:tbl>
              <a:tblPr rtl="1"/>
              <a:tblGrid>
                <a:gridCol w="91615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39443"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12700" cmpd="sng">
                      <a:solidFill>
                        <a:srgbClr val="C00000"/>
                      </a:solidFill>
                      <a:prstDash val="solid"/>
                    </a:lnL>
                    <a:lnR w="12700" cmpd="sng">
                      <a:solidFill>
                        <a:srgbClr val="C00000"/>
                      </a:solidFill>
                      <a:prstDash val="solid"/>
                    </a:lnR>
                    <a:lnT w="12700" cmpd="sng">
                      <a:solidFill>
                        <a:srgbClr val="C00000"/>
                      </a:solidFill>
                      <a:prstDash val="solid"/>
                    </a:lnT>
                    <a:lnB w="12700" cmpd="sng">
                      <a:solidFill>
                        <a:srgbClr val="C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598423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جدول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08425040"/>
              </p:ext>
            </p:extLst>
          </p:nvPr>
        </p:nvGraphicFramePr>
        <p:xfrm>
          <a:off x="-1" y="2"/>
          <a:ext cx="9144001" cy="6781543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5858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553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17427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8088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9822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2018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2920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403987">
                <a:tc gridSpan="2">
                  <a:txBody>
                    <a:bodyPr/>
                    <a:lstStyle/>
                    <a:p>
                      <a:pPr rtl="1"/>
                      <a:r>
                        <a:rPr lang="ar-SA" sz="1400" dirty="0">
                          <a:solidFill>
                            <a:schemeClr val="tx1"/>
                          </a:solidFill>
                        </a:rPr>
                        <a:t>الهدف الاستراتيجي</a:t>
                      </a:r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600" dirty="0">
                          <a:solidFill>
                            <a:schemeClr val="tx1"/>
                          </a:solidFill>
                          <a:cs typeface="Akhbar MT" pitchFamily="2" charset="-78"/>
                        </a:rPr>
                        <a:t> </a:t>
                      </a:r>
                      <a:r>
                        <a:rPr lang="ar-SA" sz="1600" b="0" dirty="0">
                          <a:solidFill>
                            <a:schemeClr val="tx1"/>
                          </a:solidFill>
                          <a:cs typeface="Akhbar MT" pitchFamily="2" charset="-78"/>
                        </a:rPr>
                        <a:t>استقطاب  ما لا يقل عـــــــــــــن 100متطــــــــــــوع ( من الجنسين ) . </a:t>
                      </a:r>
                      <a:endParaRPr lang="en-US" sz="1600" b="0" dirty="0">
                        <a:solidFill>
                          <a:schemeClr val="tx1"/>
                        </a:solidFill>
                        <a:cs typeface="Akhbar MT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400" dirty="0">
                          <a:solidFill>
                            <a:schemeClr val="tx1"/>
                          </a:solidFill>
                        </a:rPr>
                        <a:t>المجال </a:t>
                      </a:r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rtl="1"/>
                      <a:r>
                        <a:rPr lang="ar-SA" dirty="0">
                          <a:solidFill>
                            <a:schemeClr val="tx1"/>
                          </a:solidFill>
                        </a:rPr>
                        <a:t>الكفاءة الإدارية </a:t>
                      </a: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5345">
                <a:tc>
                  <a:txBody>
                    <a:bodyPr/>
                    <a:lstStyle/>
                    <a:p>
                      <a:pPr rtl="1"/>
                      <a:r>
                        <a:rPr lang="ar-SA" sz="1200" dirty="0"/>
                        <a:t>الهدف التشغيلي</a:t>
                      </a:r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400" dirty="0"/>
                        <a:t>المبادرة</a:t>
                      </a:r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400" dirty="0"/>
                        <a:t>الاجراءات </a:t>
                      </a:r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400" dirty="0"/>
                        <a:t>المنفذ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400" dirty="0"/>
                        <a:t>التنفيذ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400" dirty="0"/>
                        <a:t>التكلفة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400" dirty="0"/>
                        <a:t>ملاحظات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3870">
                <a:tc rowSpan="14"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800" b="0" dirty="0">
                          <a:latin typeface="+mn-lt"/>
                          <a:ea typeface="Calibri"/>
                          <a:cs typeface="Akhbar MT" pitchFamily="2" charset="-78"/>
                        </a:rPr>
                        <a:t>استكشاف</a:t>
                      </a:r>
                      <a:r>
                        <a:rPr lang="ar-SA" sz="1800" b="0" baseline="0" dirty="0">
                          <a:latin typeface="+mn-lt"/>
                          <a:ea typeface="Calibri"/>
                          <a:cs typeface="Akhbar MT" pitchFamily="2" charset="-78"/>
                        </a:rPr>
                        <a:t> الفرص التطوعية  والتي تتناسب مع الجمعية ورؤية  2030م. </a:t>
                      </a:r>
                      <a:r>
                        <a:rPr lang="ar-SA" sz="1800" b="0" dirty="0">
                          <a:latin typeface="+mn-lt"/>
                          <a:ea typeface="Calibri"/>
                          <a:cs typeface="Akhbar MT" pitchFamily="2" charset="-78"/>
                        </a:rPr>
                        <a:t>  </a:t>
                      </a:r>
                    </a:p>
                  </a:txBody>
                  <a:tcPr vert="vert270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7"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200" b="0" dirty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Akhbar MT" pitchFamily="2" charset="-78"/>
                        </a:rPr>
                        <a:t>إعداد  تصورات واضحة  عن المجالات التطوعية للفرق التطوعية والتي تنسجم مع رؤية المملكة</a:t>
                      </a:r>
                      <a:r>
                        <a:rPr lang="ar-SA" sz="1200" b="0" baseline="0" dirty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Akhbar MT" pitchFamily="2" charset="-78"/>
                        </a:rPr>
                        <a:t>  2030 .</a:t>
                      </a:r>
                      <a:endParaRPr lang="en-US" sz="1200" b="0" dirty="0">
                        <a:solidFill>
                          <a:schemeClr val="tx1"/>
                        </a:solidFill>
                        <a:latin typeface="+mn-lt"/>
                        <a:ea typeface="Calibri"/>
                        <a:cs typeface="Akhbar MT" pitchFamily="2" charset="-78"/>
                      </a:endParaRPr>
                    </a:p>
                  </a:txBody>
                  <a:tcPr vert="vert270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عقد ورش</a:t>
                      </a:r>
                      <a:r>
                        <a:rPr lang="ar-SA" sz="1200" baseline="0" dirty="0"/>
                        <a:t> عمل  مع الجهات المهتمة وذات العلاقة .</a:t>
                      </a:r>
                      <a:endParaRPr lang="ar-SA" sz="1200" dirty="0"/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050" dirty="0"/>
                        <a:t>العلاقات  والاعلام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000" dirty="0"/>
                        <a:t>2021/2020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400" dirty="0"/>
                        <a:t>30000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3987"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الاطلاع على رؤية المملكة 2030</a:t>
                      </a:r>
                      <a:r>
                        <a:rPr lang="ar-SA" sz="1200" baseline="0" dirty="0"/>
                        <a:t> في ما يتعلق بالعمل الخيري والتطوعي .</a:t>
                      </a:r>
                      <a:endParaRPr lang="ar-SA" sz="1200" dirty="0"/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050" dirty="0"/>
                        <a:t>العلاقات  والاعلام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000" dirty="0"/>
                        <a:t>2021/2020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400" dirty="0"/>
                        <a:t>30000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03987"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dirty="0">
                        <a:solidFill>
                          <a:schemeClr val="tx1"/>
                        </a:solidFill>
                        <a:latin typeface="+mn-lt"/>
                        <a:ea typeface="Calibri"/>
                        <a:cs typeface="Akhbar MT" pitchFamily="2" charset="-78"/>
                      </a:endParaRPr>
                    </a:p>
                  </a:txBody>
                  <a:tcPr vert="vert270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زيارة عدد من الفرق</a:t>
                      </a:r>
                      <a:r>
                        <a:rPr lang="ar-SA" sz="1200" baseline="0" dirty="0"/>
                        <a:t> التطوعية المشهورة في المملكة والاستفادة منها . </a:t>
                      </a:r>
                      <a:endParaRPr lang="ar-SA" sz="1200" dirty="0"/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050" dirty="0"/>
                        <a:t>العلاقات  والاعلام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000" dirty="0"/>
                        <a:t>2021/2020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400" dirty="0"/>
                        <a:t>30000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03870"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بناء المجالات والمبادرات والمشاريع التطوعية من قبل الإدارة المعنية . </a:t>
                      </a:r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050"/>
                        <a:t>العلاقات العامة والاعلام</a:t>
                      </a:r>
                      <a:endParaRPr lang="ar-SA" sz="1050" dirty="0"/>
                    </a:p>
                  </a:txBody>
                  <a:tcP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000" dirty="0"/>
                        <a:t>2021/2020</a:t>
                      </a:r>
                    </a:p>
                  </a:txBody>
                  <a:tcP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400" dirty="0"/>
                        <a:t>30000</a:t>
                      </a:r>
                    </a:p>
                  </a:txBody>
                  <a:tcP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27185"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Akhbar MT" pitchFamily="2" charset="-78"/>
                      </a:endParaRPr>
                    </a:p>
                  </a:txBody>
                  <a:tcPr vert="vert270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200" dirty="0"/>
                        <a:t>اعتماد</a:t>
                      </a:r>
                      <a:r>
                        <a:rPr lang="ar-SA" sz="1200" baseline="0" dirty="0"/>
                        <a:t> المشاريع التطوعية من الإدارة التنفيذية ومجلس الإدارة .</a:t>
                      </a:r>
                      <a:endParaRPr lang="ar-SA" sz="1200" dirty="0"/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050" dirty="0"/>
                        <a:t>العلاقات  والاعلام</a:t>
                      </a:r>
                    </a:p>
                    <a:p>
                      <a:pPr algn="ctr" rtl="1"/>
                      <a:r>
                        <a:rPr lang="ar-SA" sz="1050" dirty="0"/>
                        <a:t>المدير التنفيذي </a:t>
                      </a:r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000" dirty="0"/>
                        <a:t>2021/2020</a:t>
                      </a:r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400" dirty="0"/>
                        <a:t>30000</a:t>
                      </a:r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03987"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بناء العروض الفنية للمشاريع التطوعية المعتمدة</a:t>
                      </a:r>
                      <a:r>
                        <a:rPr lang="ar-SA" sz="1200" baseline="0" dirty="0"/>
                        <a:t> من الإدارة والمجلس . </a:t>
                      </a:r>
                      <a:endParaRPr lang="ar-SA" sz="1200" dirty="0"/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050" dirty="0"/>
                        <a:t>العلاقات  والاعلام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000" dirty="0"/>
                        <a:t>2021/2020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400" dirty="0"/>
                        <a:t>30000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03870"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اعتماد العروض الفنية والمالية</a:t>
                      </a:r>
                      <a:r>
                        <a:rPr lang="ar-SA" sz="1200" baseline="0" dirty="0"/>
                        <a:t> للمشاريع التطوعية من الإدارة التنفيذية والمجلس .</a:t>
                      </a:r>
                      <a:endParaRPr lang="ar-SA" sz="1200" dirty="0"/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050" dirty="0"/>
                        <a:t>العلاقات  والاعلام</a:t>
                      </a:r>
                    </a:p>
                    <a:p>
                      <a:pPr algn="ctr" rtl="1"/>
                      <a:r>
                        <a:rPr lang="ar-SA" sz="1050" dirty="0"/>
                        <a:t>المدير التنفيذي </a:t>
                      </a:r>
                    </a:p>
                  </a:txBody>
                  <a:tcPr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000" dirty="0"/>
                        <a:t>2021/2020</a:t>
                      </a:r>
                    </a:p>
                  </a:txBody>
                  <a:tcPr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400" dirty="0"/>
                        <a:t>30000</a:t>
                      </a:r>
                    </a:p>
                  </a:txBody>
                  <a:tcPr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18990"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rowSpan="7">
                  <a:txBody>
                    <a:bodyPr/>
                    <a:lstStyle/>
                    <a:p>
                      <a:pPr marL="0" marR="0" lvl="0" indent="0" algn="ctr" defTabSz="914400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2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khbar MT" pitchFamily="2" charset="-78"/>
                        </a:rPr>
                        <a:t>اعتماد  خطة </a:t>
                      </a:r>
                      <a:r>
                        <a:rPr lang="ar-SA" sz="1200" b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khbar MT" pitchFamily="2" charset="-78"/>
                        </a:rPr>
                        <a:t>  سنوية  للأعمال التطوعية بشكل مستمر  .</a:t>
                      </a:r>
                      <a:endParaRPr lang="en-US" sz="12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Akhbar MT" pitchFamily="2" charset="-78"/>
                      </a:endParaRPr>
                    </a:p>
                    <a:p>
                      <a:pPr marL="0" marR="0" lvl="0" indent="0" algn="ctr" defTabSz="914400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Akhbar MT" pitchFamily="2" charset="-78"/>
                      </a:endParaRPr>
                    </a:p>
                  </a:txBody>
                  <a:tcPr vert="vert270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عقد ورشة عمل لتوزيع المشاريع</a:t>
                      </a:r>
                      <a:r>
                        <a:rPr lang="ar-SA" sz="1200" baseline="0" dirty="0"/>
                        <a:t> التطوعية على شهور السنة </a:t>
                      </a:r>
                      <a:endParaRPr lang="ar-SA" sz="1200" dirty="0"/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العلاقات والاعلام</a:t>
                      </a:r>
                    </a:p>
                  </a:txBody>
                  <a:tcP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000" dirty="0"/>
                        <a:t>2021/2020</a:t>
                      </a:r>
                    </a:p>
                  </a:txBody>
                  <a:tcP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400" dirty="0"/>
                        <a:t>30000</a:t>
                      </a:r>
                    </a:p>
                  </a:txBody>
                  <a:tcP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42447"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Akhbar MT" pitchFamily="2" charset="-78"/>
                      </a:endParaRPr>
                    </a:p>
                  </a:txBody>
                  <a:tcPr vert="vert270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baseline="0" dirty="0"/>
                        <a:t> اعداد جدول زمني للمشاريع التطوعية خلال العام </a:t>
                      </a:r>
                      <a:endParaRPr lang="ar-SA" sz="1200" dirty="0"/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/>
                        <a:t>العلاقات والاعلام</a:t>
                      </a:r>
                      <a:endParaRPr lang="ar-SA" sz="1200" dirty="0"/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000" dirty="0"/>
                        <a:t>2021/2020</a:t>
                      </a:r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400" dirty="0"/>
                        <a:t>30000</a:t>
                      </a:r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03987"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اعتماد الجدول الزمني </a:t>
                      </a:r>
                      <a:r>
                        <a:rPr lang="ar-SA" sz="1200" dirty="0" err="1"/>
                        <a:t>للاعمال</a:t>
                      </a:r>
                      <a:r>
                        <a:rPr lang="ar-SA" sz="1200" baseline="0" dirty="0"/>
                        <a:t> التطوعية من المدير التنفيذي .</a:t>
                      </a:r>
                      <a:endParaRPr lang="ar-SA" sz="1200" dirty="0"/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المدير التنفيذي 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000" dirty="0"/>
                        <a:t>2021/2020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400" dirty="0"/>
                        <a:t>30000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03987"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عرض الخطة الزمنية </a:t>
                      </a:r>
                      <a:r>
                        <a:rPr lang="ar-SA" sz="1200" dirty="0" err="1"/>
                        <a:t>للاعمال</a:t>
                      </a:r>
                      <a:r>
                        <a:rPr lang="ar-SA" sz="1200" dirty="0"/>
                        <a:t> التطوعية على</a:t>
                      </a:r>
                      <a:r>
                        <a:rPr lang="ar-SA" sz="1200" baseline="0" dirty="0"/>
                        <a:t> المجلس واعتمادها .</a:t>
                      </a:r>
                      <a:endParaRPr lang="ar-SA" sz="1200" dirty="0"/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المدير التنفيذي 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000" dirty="0"/>
                        <a:t>2021/2020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400" dirty="0"/>
                        <a:t>30000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403987">
                <a:tc v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بناء</a:t>
                      </a:r>
                      <a:r>
                        <a:rPr lang="ar-SA" sz="1200" baseline="0" dirty="0"/>
                        <a:t> البرنامج التنفيذي لكل فعالية بناء على الخطة الزمنية .</a:t>
                      </a:r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/>
                        <a:t>العلاقات والاعلام</a:t>
                      </a:r>
                      <a:endParaRPr lang="ar-SA" sz="12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000" dirty="0"/>
                        <a:t>2021/2020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400" dirty="0"/>
                        <a:t>30000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403987">
                <a:tc v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اعتماد البرنام</a:t>
                      </a:r>
                      <a:r>
                        <a:rPr lang="ar-SA" sz="1200" baseline="0" dirty="0"/>
                        <a:t>ج التنفيذي لكل فعالية من الإدارة التنفيذية .</a:t>
                      </a:r>
                      <a:endParaRPr lang="ar-SA" sz="1200" dirty="0"/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/>
                        <a:t>المدير التنفيذي </a:t>
                      </a:r>
                      <a:endParaRPr lang="ar-SA" sz="12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000" dirty="0"/>
                        <a:t>2021/2020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400" dirty="0"/>
                        <a:t>30000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403987"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عرض جميع البرامج التنفيذية </a:t>
                      </a:r>
                      <a:r>
                        <a:rPr lang="ar-SA" sz="1200" dirty="0" err="1"/>
                        <a:t>للاعمال</a:t>
                      </a:r>
                      <a:r>
                        <a:rPr lang="ar-SA" sz="1200" dirty="0"/>
                        <a:t> التطوعية على المجلس</a:t>
                      </a:r>
                      <a:r>
                        <a:rPr lang="ar-SA" sz="1200" baseline="0" dirty="0"/>
                        <a:t> </a:t>
                      </a:r>
                      <a:endParaRPr lang="ar-SA" sz="1200" dirty="0"/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المدير التنفيذي </a:t>
                      </a:r>
                    </a:p>
                  </a:txBody>
                  <a:tcPr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000" dirty="0"/>
                        <a:t>2021/2020</a:t>
                      </a:r>
                    </a:p>
                  </a:txBody>
                  <a:tcPr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400" dirty="0"/>
                        <a:t>30000</a:t>
                      </a:r>
                    </a:p>
                  </a:txBody>
                  <a:tcPr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  <p:graphicFrame>
        <p:nvGraphicFramePr>
          <p:cNvPr id="4" name="جدول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3755844"/>
              </p:ext>
            </p:extLst>
          </p:nvPr>
        </p:nvGraphicFramePr>
        <p:xfrm>
          <a:off x="17585" y="441285"/>
          <a:ext cx="9161584" cy="467435"/>
        </p:xfrm>
        <a:graphic>
          <a:graphicData uri="http://schemas.openxmlformats.org/drawingml/2006/table">
            <a:tbl>
              <a:tblPr rtl="1"/>
              <a:tblGrid>
                <a:gridCol w="91615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67435"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12700" cmpd="sng">
                      <a:solidFill>
                        <a:srgbClr val="C00000"/>
                      </a:solidFill>
                      <a:prstDash val="solid"/>
                    </a:lnL>
                    <a:lnR w="12700" cmpd="sng">
                      <a:solidFill>
                        <a:srgbClr val="C00000"/>
                      </a:solidFill>
                      <a:prstDash val="solid"/>
                    </a:lnR>
                    <a:lnT w="12700" cmpd="sng">
                      <a:solidFill>
                        <a:srgbClr val="C00000"/>
                      </a:solidFill>
                      <a:prstDash val="solid"/>
                    </a:lnT>
                    <a:lnB w="12700" cmpd="sng">
                      <a:solidFill>
                        <a:srgbClr val="C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612406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جدول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36044979"/>
              </p:ext>
            </p:extLst>
          </p:nvPr>
        </p:nvGraphicFramePr>
        <p:xfrm>
          <a:off x="-1" y="1"/>
          <a:ext cx="9144001" cy="7136347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5858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553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17427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3387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4523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2018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2920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66569">
                <a:tc gridSpan="2">
                  <a:txBody>
                    <a:bodyPr/>
                    <a:lstStyle/>
                    <a:p>
                      <a:pPr rtl="1"/>
                      <a:r>
                        <a:rPr lang="ar-SA" sz="1400" dirty="0">
                          <a:solidFill>
                            <a:schemeClr val="tx1"/>
                          </a:solidFill>
                        </a:rPr>
                        <a:t>الهدف الاستراتيجي</a:t>
                      </a:r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600" dirty="0">
                          <a:solidFill>
                            <a:schemeClr val="tx1"/>
                          </a:solidFill>
                          <a:cs typeface="Akhbar MT" pitchFamily="2" charset="-78"/>
                        </a:rPr>
                        <a:t> </a:t>
                      </a:r>
                      <a:r>
                        <a:rPr lang="ar-SA" sz="1600" b="0" dirty="0">
                          <a:solidFill>
                            <a:schemeClr val="tx1"/>
                          </a:solidFill>
                          <a:cs typeface="Akhbar MT" pitchFamily="2" charset="-78"/>
                        </a:rPr>
                        <a:t>استقطاب  ما لا يقل عـــــــــــــن 100متطــــــــــــوع ( من الجنسين ) . </a:t>
                      </a:r>
                      <a:endParaRPr lang="en-US" sz="1600" b="0" dirty="0">
                        <a:solidFill>
                          <a:schemeClr val="tx1"/>
                        </a:solidFill>
                        <a:cs typeface="Akhbar MT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400" dirty="0">
                          <a:solidFill>
                            <a:schemeClr val="tx1"/>
                          </a:solidFill>
                        </a:rPr>
                        <a:t>المجال </a:t>
                      </a:r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rtl="1"/>
                      <a:r>
                        <a:rPr lang="ar-SA" dirty="0">
                          <a:solidFill>
                            <a:schemeClr val="tx1"/>
                          </a:solidFill>
                        </a:rPr>
                        <a:t>الكفاءة الإدارية </a:t>
                      </a: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2150">
                <a:tc>
                  <a:txBody>
                    <a:bodyPr/>
                    <a:lstStyle/>
                    <a:p>
                      <a:pPr rtl="1"/>
                      <a:r>
                        <a:rPr lang="ar-SA" sz="1200" dirty="0"/>
                        <a:t>الهدف التشغيلي</a:t>
                      </a:r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400" dirty="0"/>
                        <a:t>المبادرة</a:t>
                      </a:r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400" dirty="0"/>
                        <a:t>الاجراءات </a:t>
                      </a:r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400" dirty="0"/>
                        <a:t>المنفذ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400" dirty="0"/>
                        <a:t>التنفيذ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400" dirty="0"/>
                        <a:t>التكلفة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400" dirty="0"/>
                        <a:t>ملاحظات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6569">
                <a:tc rowSpan="16"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Akhbar MT" pitchFamily="2" charset="-78"/>
                        </a:rPr>
                        <a:t>تنظيم </a:t>
                      </a:r>
                      <a:r>
                        <a:rPr lang="ar-SA" sz="1800" b="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Akhbar MT" pitchFamily="2" charset="-78"/>
                        </a:rPr>
                        <a:t> بيئة العمل التطوعي الداخلي في الجمعية  . </a:t>
                      </a:r>
                      <a:endParaRPr lang="ar-SA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Akhbar MT" pitchFamily="2" charset="-78"/>
                      </a:endParaRPr>
                    </a:p>
                  </a:txBody>
                  <a:tcPr vert="vert270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200" b="0" dirty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Akhbar MT" pitchFamily="2" charset="-78"/>
                        </a:rPr>
                        <a:t>بنا  إجراءات</a:t>
                      </a:r>
                      <a:r>
                        <a:rPr lang="ar-SA" sz="1200" b="0" baseline="0" dirty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Akhbar MT" pitchFamily="2" charset="-78"/>
                        </a:rPr>
                        <a:t> </a:t>
                      </a:r>
                      <a:r>
                        <a:rPr lang="ar-SA" sz="1200" b="0" dirty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Akhbar MT" pitchFamily="2" charset="-78"/>
                        </a:rPr>
                        <a:t> العمل التطوعي للفرق التطوعية في الجمعية .</a:t>
                      </a:r>
                    </a:p>
                    <a:p>
                      <a:pPr marL="0" marR="0" indent="0" algn="ctr" defTabSz="914400" rtl="1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dirty="0">
                        <a:solidFill>
                          <a:schemeClr val="tx1"/>
                        </a:solidFill>
                        <a:latin typeface="+mn-lt"/>
                        <a:ea typeface="Calibri"/>
                        <a:cs typeface="Akhbar MT" pitchFamily="2" charset="-78"/>
                      </a:endParaRPr>
                    </a:p>
                  </a:txBody>
                  <a:tcPr vert="vert270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تحديد احتياجات</a:t>
                      </a:r>
                      <a:r>
                        <a:rPr lang="ar-SA" sz="1200" baseline="0" dirty="0"/>
                        <a:t> الفرق التطوعية في العمل من نظم ولوائح إدارية تنفيذية .</a:t>
                      </a:r>
                      <a:endParaRPr lang="ar-SA" sz="1200" dirty="0"/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الجودة</a:t>
                      </a:r>
                      <a:r>
                        <a:rPr lang="ar-SA" sz="1200" baseline="0" dirty="0"/>
                        <a:t> والتطوير </a:t>
                      </a:r>
                    </a:p>
                    <a:p>
                      <a:pPr algn="ctr" rtl="1"/>
                      <a:r>
                        <a:rPr lang="ar-SA" sz="1200" baseline="0" dirty="0"/>
                        <a:t>العلاقات والاعلام </a:t>
                      </a:r>
                      <a:endParaRPr lang="ar-SA" sz="12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000" dirty="0"/>
                        <a:t>2021/2020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400" dirty="0"/>
                        <a:t>30000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6569"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اخذ </a:t>
                      </a:r>
                      <a:r>
                        <a:rPr lang="ar-SA" sz="1200" baseline="0" dirty="0"/>
                        <a:t> عروض أسعار من مراكز تدريبية لبناء الإجراءات .</a:t>
                      </a:r>
                      <a:endParaRPr lang="ar-SA" sz="1200" dirty="0"/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/>
                        <a:t>الإدارة المالية </a:t>
                      </a:r>
                      <a:endParaRPr lang="ar-SA" sz="12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000" dirty="0"/>
                        <a:t>2021/2020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400" dirty="0"/>
                        <a:t>30000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6569"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مقارنة عروض الأسعار واعتماد</a:t>
                      </a:r>
                      <a:r>
                        <a:rPr lang="ar-SA" sz="1200" baseline="0" dirty="0"/>
                        <a:t> العرض المناسب </a:t>
                      </a:r>
                      <a:endParaRPr lang="ar-SA" sz="1200" dirty="0"/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/>
                        <a:t>الإدارة المالية </a:t>
                      </a:r>
                      <a:endParaRPr lang="ar-SA" sz="12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000" dirty="0"/>
                        <a:t>2021/2020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400" dirty="0"/>
                        <a:t>30000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6569"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التعاقد مع المركز وبناء</a:t>
                      </a:r>
                      <a:r>
                        <a:rPr lang="ar-SA" sz="1200" baseline="0" dirty="0"/>
                        <a:t> الإجراءات والاعتماد من الإدارة التنفيذية والمجلس .</a:t>
                      </a:r>
                      <a:endParaRPr lang="ar-SA" sz="1200" dirty="0"/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الإدارة المالية </a:t>
                      </a:r>
                    </a:p>
                    <a:p>
                      <a:pPr algn="ctr" rtl="1"/>
                      <a:r>
                        <a:rPr lang="ar-SA" sz="1200" dirty="0"/>
                        <a:t>المدير التنفيذي </a:t>
                      </a:r>
                    </a:p>
                  </a:txBody>
                  <a:tcPr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000" dirty="0"/>
                        <a:t>2021/2020</a:t>
                      </a:r>
                    </a:p>
                  </a:txBody>
                  <a:tcPr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400" dirty="0"/>
                        <a:t>30000</a:t>
                      </a:r>
                    </a:p>
                  </a:txBody>
                  <a:tcPr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6569"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marL="0" marR="0" lvl="0" indent="0" algn="ctr" defTabSz="914400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2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khbar MT" pitchFamily="2" charset="-78"/>
                        </a:rPr>
                        <a:t>بناء لائحة تنظيمية للمتطوعين  . </a:t>
                      </a:r>
                      <a:endParaRPr lang="en-US" sz="12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Akhbar MT" pitchFamily="2" charset="-78"/>
                      </a:endParaRPr>
                    </a:p>
                    <a:p>
                      <a:pPr marL="0" marR="0" lvl="0" indent="0" algn="ctr" defTabSz="914400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Akhbar MT" pitchFamily="2" charset="-78"/>
                      </a:endParaRPr>
                    </a:p>
                  </a:txBody>
                  <a:tcPr vert="vert270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اخذ </a:t>
                      </a:r>
                      <a:r>
                        <a:rPr lang="ar-SA" sz="1200" baseline="0" dirty="0"/>
                        <a:t> عروض أسعار من مراكز تدريبية .</a:t>
                      </a:r>
                      <a:endParaRPr lang="ar-SA" sz="1200" dirty="0"/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/>
                        <a:t>الإدارة المالية </a:t>
                      </a:r>
                      <a:endParaRPr lang="ar-SA" sz="1200" dirty="0"/>
                    </a:p>
                  </a:txBody>
                  <a:tcP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000" dirty="0"/>
                        <a:t>2021/2020</a:t>
                      </a:r>
                    </a:p>
                  </a:txBody>
                  <a:tcP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400" dirty="0"/>
                        <a:t>30000</a:t>
                      </a:r>
                    </a:p>
                  </a:txBody>
                  <a:tcP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6569"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مقارنة عروض الأسعار واعتماد</a:t>
                      </a:r>
                      <a:r>
                        <a:rPr lang="ar-SA" sz="1200" baseline="0" dirty="0"/>
                        <a:t> العرض المناسب </a:t>
                      </a:r>
                      <a:endParaRPr lang="ar-SA" sz="1200" dirty="0"/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/>
                        <a:t>الإدارة المالية </a:t>
                      </a:r>
                      <a:endParaRPr lang="ar-SA" sz="12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000" dirty="0"/>
                        <a:t>2021/2020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400" dirty="0"/>
                        <a:t>30000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6569"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التعاقد مع المركز وبناء</a:t>
                      </a:r>
                      <a:r>
                        <a:rPr lang="ar-SA" sz="1200" baseline="0" dirty="0"/>
                        <a:t> لائحة المتطوعين .</a:t>
                      </a:r>
                      <a:endParaRPr lang="ar-SA" sz="1200" dirty="0"/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الإدارة المالية </a:t>
                      </a:r>
                    </a:p>
                    <a:p>
                      <a:pPr algn="ctr" rtl="1"/>
                      <a:r>
                        <a:rPr lang="ar-SA" sz="1200" dirty="0"/>
                        <a:t>المدير التنفيذي 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000" dirty="0"/>
                        <a:t>2021/2020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400" dirty="0"/>
                        <a:t>30000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66569"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الانتهاء من اللائحة واعتمادها من الإدارة التنفيذية والمجلس .</a:t>
                      </a:r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الإدارة المالية </a:t>
                      </a:r>
                    </a:p>
                  </a:txBody>
                  <a:tcPr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000" dirty="0"/>
                        <a:t>2021/2020</a:t>
                      </a:r>
                    </a:p>
                  </a:txBody>
                  <a:tcPr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400" dirty="0"/>
                        <a:t>30000</a:t>
                      </a:r>
                    </a:p>
                  </a:txBody>
                  <a:tcPr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66569"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2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khbar MT" pitchFamily="2" charset="-78"/>
                        </a:rPr>
                        <a:t>تعيين  موظف متفرغ  </a:t>
                      </a:r>
                      <a:r>
                        <a:rPr lang="ar-SA" sz="1200" b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khbar MT" pitchFamily="2" charset="-78"/>
                        </a:rPr>
                        <a:t> </a:t>
                      </a:r>
                      <a:r>
                        <a:rPr lang="ar-SA" sz="1200" b="0" kern="1200" baseline="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khbar MT" pitchFamily="2" charset="-78"/>
                        </a:rPr>
                        <a:t>لادارة</a:t>
                      </a:r>
                      <a:r>
                        <a:rPr lang="ar-SA" sz="1200" b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khbar MT" pitchFamily="2" charset="-78"/>
                        </a:rPr>
                        <a:t> الفرق والاعمال التطوعية في الجمعية  . </a:t>
                      </a:r>
                      <a:r>
                        <a:rPr lang="ar-SA" sz="12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khbar MT" pitchFamily="2" charset="-78"/>
                        </a:rPr>
                        <a:t> </a:t>
                      </a:r>
                      <a:endParaRPr lang="en-US" sz="12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Akhbar MT" pitchFamily="2" charset="-78"/>
                      </a:endParaRPr>
                    </a:p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Akhbar MT" pitchFamily="2" charset="-78"/>
                      </a:endParaRPr>
                    </a:p>
                  </a:txBody>
                  <a:tcPr vert="vert270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150" dirty="0"/>
                        <a:t>تصميم</a:t>
                      </a:r>
                      <a:r>
                        <a:rPr lang="ar-SA" sz="1150" baseline="0" dirty="0"/>
                        <a:t>  بطاقة الوصف الوظيفي والمعايير والشروط المطلوبة لشاغل الوظيفية .</a:t>
                      </a:r>
                      <a:endParaRPr lang="ar-SA" sz="1150" dirty="0"/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الموارد البشرية</a:t>
                      </a:r>
                    </a:p>
                  </a:txBody>
                  <a:tcP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000" dirty="0"/>
                        <a:t>2021/2020</a:t>
                      </a:r>
                    </a:p>
                  </a:txBody>
                  <a:tcP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400" dirty="0"/>
                        <a:t>30000</a:t>
                      </a:r>
                    </a:p>
                  </a:txBody>
                  <a:tcP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66569"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الإعلان للوظيفية عبر الموقع الرسمي</a:t>
                      </a:r>
                      <a:r>
                        <a:rPr lang="ar-SA" sz="1200" baseline="0" dirty="0"/>
                        <a:t> ومواقع التواصل الاجتماعي .</a:t>
                      </a:r>
                      <a:endParaRPr lang="ar-SA" sz="1200" dirty="0"/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العلاقات والاعلام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000" dirty="0"/>
                        <a:t>2021/2020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400" dirty="0"/>
                        <a:t>30000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66569"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استقبال الملفات وفرزها وارشفتها ورفعها للجنة المكلفة بالاختيار .</a:t>
                      </a:r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السكرتاريا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000" dirty="0"/>
                        <a:t>2021/2020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400" dirty="0"/>
                        <a:t>30000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66569"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المقابلة والتوظيف بناء على مقررات اللجنة</a:t>
                      </a:r>
                      <a:r>
                        <a:rPr lang="ar-SA" sz="1200" baseline="0" dirty="0"/>
                        <a:t> المكلفة بالمقابلات .</a:t>
                      </a:r>
                      <a:endParaRPr lang="ar-SA" sz="1200" dirty="0"/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لجنة المقابلات </a:t>
                      </a:r>
                    </a:p>
                  </a:txBody>
                  <a:tcPr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000" dirty="0"/>
                        <a:t>2021/2020</a:t>
                      </a:r>
                    </a:p>
                  </a:txBody>
                  <a:tcPr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400" dirty="0"/>
                        <a:t>30000</a:t>
                      </a:r>
                    </a:p>
                  </a:txBody>
                  <a:tcPr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66569"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2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khbar MT" pitchFamily="2" charset="-78"/>
                        </a:rPr>
                        <a:t>توفير جميع الاحتياجات  المتعلقة بالتطوع  ( مكتب  -موازنة مالية  - اخرى  ) .  </a:t>
                      </a:r>
                      <a:endParaRPr lang="en-US" sz="12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Akhbar MT" pitchFamily="2" charset="-78"/>
                      </a:endParaRPr>
                    </a:p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SA" sz="1200" b="0" dirty="0">
                        <a:solidFill>
                          <a:schemeClr val="tx1"/>
                        </a:solidFill>
                        <a:latin typeface="+mn-lt"/>
                        <a:ea typeface="Calibri"/>
                        <a:cs typeface="Akhbar MT" pitchFamily="2" charset="-78"/>
                      </a:endParaRPr>
                    </a:p>
                  </a:txBody>
                  <a:tcPr vert="vert270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تحديد الاحتياجات المادية للفرق التطوعية بمشاركة بعض المتطوعين</a:t>
                      </a:r>
                      <a:r>
                        <a:rPr lang="ar-SA" sz="1200" baseline="0" dirty="0"/>
                        <a:t> .</a:t>
                      </a:r>
                      <a:endParaRPr lang="ar-SA" sz="1200" dirty="0"/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/>
                        <a:t>الإدارة المالية </a:t>
                      </a:r>
                      <a:endParaRPr lang="ar-SA" sz="1200" dirty="0"/>
                    </a:p>
                  </a:txBody>
                  <a:tcP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000" dirty="0"/>
                        <a:t>2021/2020</a:t>
                      </a:r>
                    </a:p>
                  </a:txBody>
                  <a:tcP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400" dirty="0"/>
                        <a:t>30000</a:t>
                      </a:r>
                    </a:p>
                  </a:txBody>
                  <a:tcP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366569"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تحديد الموازنة التشغيلية اللازمة للفرق التطوعية .</a:t>
                      </a:r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/>
                        <a:t>الإدارة المالية </a:t>
                      </a:r>
                      <a:endParaRPr lang="ar-SA" sz="12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000" dirty="0"/>
                        <a:t>2021/2020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400" dirty="0"/>
                        <a:t>30000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366569"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 اعتماد الموازنة التشغيلية للفرق التطوعية من الإدارة التنفيذية والمجلس</a:t>
                      </a:r>
                      <a:r>
                        <a:rPr lang="ar-SA" sz="1200" baseline="0" dirty="0"/>
                        <a:t> .</a:t>
                      </a:r>
                      <a:endParaRPr lang="ar-SA" sz="1200" dirty="0"/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الإدارة المالية </a:t>
                      </a:r>
                    </a:p>
                    <a:p>
                      <a:pPr algn="ctr" rtl="1"/>
                      <a:r>
                        <a:rPr lang="ar-SA" sz="1200" dirty="0"/>
                        <a:t>المدير التنفيذي 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000" dirty="0"/>
                        <a:t>2021/2020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400" dirty="0"/>
                        <a:t>30000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366569"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تسليم إدارة</a:t>
                      </a:r>
                      <a:r>
                        <a:rPr lang="ar-SA" sz="1200" baseline="0" dirty="0"/>
                        <a:t> التطوع الاحتياجات بناء على رؤية الإدارة التنفيذية .</a:t>
                      </a:r>
                      <a:endParaRPr lang="ar-SA" sz="1200" dirty="0"/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الإدارة المالية </a:t>
                      </a:r>
                    </a:p>
                  </a:txBody>
                  <a:tcPr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000" dirty="0"/>
                        <a:t>2021/2020</a:t>
                      </a:r>
                    </a:p>
                  </a:txBody>
                  <a:tcPr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400" dirty="0"/>
                        <a:t>30000</a:t>
                      </a:r>
                    </a:p>
                  </a:txBody>
                  <a:tcPr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</a:tbl>
          </a:graphicData>
        </a:graphic>
      </p:graphicFrame>
      <p:graphicFrame>
        <p:nvGraphicFramePr>
          <p:cNvPr id="4" name="جدول 3"/>
          <p:cNvGraphicFramePr>
            <a:graphicFrameLocks noGrp="1"/>
          </p:cNvGraphicFramePr>
          <p:nvPr/>
        </p:nvGraphicFramePr>
        <p:xfrm>
          <a:off x="17585" y="369276"/>
          <a:ext cx="9161584" cy="539443"/>
        </p:xfrm>
        <a:graphic>
          <a:graphicData uri="http://schemas.openxmlformats.org/drawingml/2006/table">
            <a:tbl>
              <a:tblPr rtl="1"/>
              <a:tblGrid>
                <a:gridCol w="91615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39443"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12700" cmpd="sng">
                      <a:solidFill>
                        <a:srgbClr val="C00000"/>
                      </a:solidFill>
                      <a:prstDash val="solid"/>
                    </a:lnL>
                    <a:lnR w="12700" cmpd="sng">
                      <a:solidFill>
                        <a:srgbClr val="C00000"/>
                      </a:solidFill>
                      <a:prstDash val="solid"/>
                    </a:lnR>
                    <a:lnT w="12700" cmpd="sng">
                      <a:solidFill>
                        <a:srgbClr val="C00000"/>
                      </a:solidFill>
                      <a:prstDash val="solid"/>
                    </a:lnT>
                    <a:lnB w="12700" cmpd="sng">
                      <a:solidFill>
                        <a:srgbClr val="C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177420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جدول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95456146"/>
              </p:ext>
            </p:extLst>
          </p:nvPr>
        </p:nvGraphicFramePr>
        <p:xfrm>
          <a:off x="-1" y="1"/>
          <a:ext cx="9144001" cy="6857998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5858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553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17427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3387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4523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2018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2920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640947">
                <a:tc gridSpan="2">
                  <a:txBody>
                    <a:bodyPr/>
                    <a:lstStyle/>
                    <a:p>
                      <a:pPr rtl="1"/>
                      <a:r>
                        <a:rPr lang="ar-SA" sz="1400" dirty="0">
                          <a:solidFill>
                            <a:schemeClr val="tx1"/>
                          </a:solidFill>
                        </a:rPr>
                        <a:t>الهدف الاستراتيجي</a:t>
                      </a:r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600" dirty="0">
                          <a:solidFill>
                            <a:schemeClr val="tx1"/>
                          </a:solidFill>
                          <a:cs typeface="Akhbar MT" pitchFamily="2" charset="-78"/>
                        </a:rPr>
                        <a:t> </a:t>
                      </a:r>
                      <a:r>
                        <a:rPr lang="ar-SA" sz="1600" b="0" dirty="0">
                          <a:solidFill>
                            <a:schemeClr val="tx1"/>
                          </a:solidFill>
                          <a:cs typeface="Akhbar MT" pitchFamily="2" charset="-78"/>
                        </a:rPr>
                        <a:t>استقطاب  ما لا يقل عـــــــــــــن 100متطــــــــــــوع ( من الجنسين ) . </a:t>
                      </a:r>
                      <a:endParaRPr lang="en-US" sz="1600" b="0" dirty="0">
                        <a:solidFill>
                          <a:schemeClr val="tx1"/>
                        </a:solidFill>
                        <a:cs typeface="Akhbar MT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400" dirty="0">
                          <a:solidFill>
                            <a:schemeClr val="tx1"/>
                          </a:solidFill>
                        </a:rPr>
                        <a:t>المجال </a:t>
                      </a:r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rtl="1"/>
                      <a:r>
                        <a:rPr lang="ar-SA" dirty="0">
                          <a:solidFill>
                            <a:schemeClr val="tx1"/>
                          </a:solidFill>
                        </a:rPr>
                        <a:t>الكفاءة الإدارية </a:t>
                      </a: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14068">
                <a:tc>
                  <a:txBody>
                    <a:bodyPr/>
                    <a:lstStyle/>
                    <a:p>
                      <a:pPr rtl="1"/>
                      <a:r>
                        <a:rPr lang="ar-SA" sz="1200" dirty="0"/>
                        <a:t>الهدف التشغيلي</a:t>
                      </a:r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400" dirty="0"/>
                        <a:t>المبادرة</a:t>
                      </a:r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400" dirty="0"/>
                        <a:t>الاجراءات </a:t>
                      </a:r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400" dirty="0"/>
                        <a:t>المنفذ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400" dirty="0"/>
                        <a:t>التنفيذ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400" dirty="0"/>
                        <a:t>التكلفة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400" dirty="0"/>
                        <a:t>ملاحظات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99416">
                <a:tc rowSpan="8">
                  <a:txBody>
                    <a:bodyPr/>
                    <a:lstStyle/>
                    <a:p>
                      <a:pPr algn="ctr"/>
                      <a:r>
                        <a:rPr lang="ar-SA" sz="1800" b="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Akhbar MT" pitchFamily="2" charset="-78"/>
                        </a:rPr>
                        <a:t>تسهيل عملية  الانضمام للفرق التطوعية في الجمعية  . </a:t>
                      </a:r>
                    </a:p>
                  </a:txBody>
                  <a:tcPr vert="vert270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2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khbar MT" pitchFamily="2" charset="-78"/>
                        </a:rPr>
                        <a:t>إنشاء</a:t>
                      </a:r>
                      <a:r>
                        <a:rPr lang="ar-SA" sz="1200" b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khbar MT" pitchFamily="2" charset="-78"/>
                        </a:rPr>
                        <a:t> رابط الكتروني تفاعلي عبر الموقع  للتسجيل المتطوعين والراغبين في التطوع .  </a:t>
                      </a:r>
                      <a:endParaRPr lang="en-US" sz="12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Akhbar MT" pitchFamily="2" charset="-78"/>
                      </a:endParaRPr>
                    </a:p>
                    <a:p>
                      <a:pPr marL="0" marR="0" indent="0" algn="ctr" defTabSz="914400" rtl="1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dirty="0">
                        <a:solidFill>
                          <a:schemeClr val="tx1"/>
                        </a:solidFill>
                        <a:latin typeface="+mn-lt"/>
                        <a:ea typeface="Calibri"/>
                        <a:cs typeface="Akhbar MT" pitchFamily="2" charset="-78"/>
                      </a:endParaRPr>
                    </a:p>
                  </a:txBody>
                  <a:tcPr vert="vert270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اعتماد</a:t>
                      </a:r>
                      <a:r>
                        <a:rPr lang="ar-SA" sz="1200" baseline="0" dirty="0"/>
                        <a:t> استمارة تسجيل المتطوعين من قبل الإدارة المعنية ومصادقة المدير.</a:t>
                      </a:r>
                      <a:endParaRPr lang="ar-SA" sz="1200" dirty="0"/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200" dirty="0"/>
                        <a:t>العلاقات </a:t>
                      </a:r>
                      <a:r>
                        <a:rPr lang="ar-SA" sz="1200" baseline="0" dirty="0"/>
                        <a:t> والاعلام </a:t>
                      </a:r>
                    </a:p>
                    <a:p>
                      <a:pPr rtl="1"/>
                      <a:r>
                        <a:rPr lang="ar-SA" sz="1200" baseline="0" dirty="0"/>
                        <a:t>المدير التنفيذي </a:t>
                      </a:r>
                      <a:endParaRPr lang="ar-SA" sz="12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000" dirty="0"/>
                        <a:t>2021/2020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400" dirty="0"/>
                        <a:t>30000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40947"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تحويل الاستمارة الى استمارة الكترونية عبر الموقع الرسمي للجمعية .</a:t>
                      </a:r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200" dirty="0"/>
                        <a:t>تقنية المعلومات 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000" dirty="0"/>
                        <a:t>2021/2020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400" dirty="0"/>
                        <a:t>30000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0947"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اعتماد الية لحفظ بيانات المسجلين</a:t>
                      </a:r>
                      <a:r>
                        <a:rPr lang="ar-SA" sz="1200" baseline="0" dirty="0"/>
                        <a:t> وارشفتها بطريقة آمنة .</a:t>
                      </a:r>
                      <a:endParaRPr lang="ar-SA" sz="1200" dirty="0"/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200" dirty="0"/>
                        <a:t>تقنية المعلومات </a:t>
                      </a:r>
                    </a:p>
                    <a:p>
                      <a:pPr rtl="1"/>
                      <a:r>
                        <a:rPr lang="ar-SA" sz="1200" dirty="0"/>
                        <a:t>المدير التنفيذي 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000" dirty="0"/>
                        <a:t>2021/2020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400" dirty="0"/>
                        <a:t>30000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99416"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الترويج للرابط التفاعلي عبر الموقع وصفحات</a:t>
                      </a:r>
                      <a:r>
                        <a:rPr lang="ar-SA" sz="1200" baseline="0" dirty="0"/>
                        <a:t> التواصل الاجتماعي .</a:t>
                      </a:r>
                      <a:endParaRPr lang="ar-SA" sz="1200" dirty="0"/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200" dirty="0"/>
                        <a:t>العلاقات والاعلام </a:t>
                      </a:r>
                    </a:p>
                  </a:txBody>
                  <a:tcPr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000" dirty="0"/>
                        <a:t>2021/2020</a:t>
                      </a:r>
                    </a:p>
                  </a:txBody>
                  <a:tcPr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400" dirty="0"/>
                        <a:t>30000</a:t>
                      </a:r>
                    </a:p>
                  </a:txBody>
                  <a:tcPr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40947"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marL="0" marR="0" lvl="0" indent="0" algn="ctr" defTabSz="914400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200" b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khbar MT" pitchFamily="2" charset="-78"/>
                        </a:rPr>
                        <a:t>بناء قاعدة بيانات شاملة للمتطوعين  والراغبين في التطوع .</a:t>
                      </a:r>
                      <a:endParaRPr lang="en-US" sz="1200" dirty="0">
                        <a:solidFill>
                          <a:schemeClr val="tx1"/>
                        </a:solidFill>
                        <a:cs typeface="Akhbar MT" pitchFamily="2" charset="-78"/>
                      </a:endParaRPr>
                    </a:p>
                    <a:p>
                      <a:pPr marL="0" marR="0" lvl="0" indent="0" algn="ctr" defTabSz="914400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Akhbar MT" pitchFamily="2" charset="-78"/>
                      </a:endParaRPr>
                    </a:p>
                  </a:txBody>
                  <a:tcPr vert="vert270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اعداد</a:t>
                      </a:r>
                      <a:r>
                        <a:rPr lang="ar-SA" sz="1200" baseline="0" dirty="0"/>
                        <a:t> محتوى البيانات المطلوبة في قاعدة البيانات للمتطوعين .</a:t>
                      </a:r>
                      <a:endParaRPr lang="ar-SA" sz="1200" dirty="0"/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200"/>
                        <a:t>العلاقات </a:t>
                      </a:r>
                      <a:r>
                        <a:rPr lang="ar-SA" sz="1200" baseline="0"/>
                        <a:t> والاعلام </a:t>
                      </a:r>
                      <a:endParaRPr lang="ar-SA" sz="1200" baseline="0" dirty="0"/>
                    </a:p>
                  </a:txBody>
                  <a:tcP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000" dirty="0"/>
                        <a:t>2021/2020</a:t>
                      </a:r>
                    </a:p>
                  </a:txBody>
                  <a:tcP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400" dirty="0"/>
                        <a:t>30000</a:t>
                      </a:r>
                    </a:p>
                  </a:txBody>
                  <a:tcP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40947"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اعتماد محتوى</a:t>
                      </a:r>
                      <a:r>
                        <a:rPr lang="ar-SA" sz="1200" baseline="0" dirty="0"/>
                        <a:t> البيانات من الإدارة المعنية والمدير التنفيذي .</a:t>
                      </a:r>
                      <a:endParaRPr lang="ar-SA" sz="1200" dirty="0"/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200" dirty="0"/>
                        <a:t>العلاقات </a:t>
                      </a:r>
                      <a:r>
                        <a:rPr lang="ar-SA" sz="1200" baseline="0" dirty="0"/>
                        <a:t> والاعلام 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000" dirty="0"/>
                        <a:t>2021/2020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400" dirty="0"/>
                        <a:t>30000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799416"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البدء بالعمل </a:t>
                      </a:r>
                      <a:r>
                        <a:rPr lang="ar-SA" sz="1200" dirty="0" err="1"/>
                        <a:t>لانشاء</a:t>
                      </a:r>
                      <a:r>
                        <a:rPr lang="ar-SA" sz="1200" dirty="0"/>
                        <a:t> وتجميع قاعدة البيانات</a:t>
                      </a:r>
                      <a:r>
                        <a:rPr lang="ar-SA" sz="1200" baseline="0" dirty="0"/>
                        <a:t> للمتطوعين .</a:t>
                      </a:r>
                      <a:endParaRPr lang="ar-SA" sz="1200" dirty="0"/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200"/>
                        <a:t>العلاقات </a:t>
                      </a:r>
                      <a:r>
                        <a:rPr lang="ar-SA" sz="1200" baseline="0"/>
                        <a:t> والاعلام </a:t>
                      </a:r>
                      <a:endParaRPr lang="ar-SA" sz="1200" baseline="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000" dirty="0"/>
                        <a:t>2021/2020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400" dirty="0"/>
                        <a:t>30000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640947"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الانتهاء من جمع قاعدة البيانات للمتطوعين حسب العدد المستهدف . </a:t>
                      </a:r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200" dirty="0"/>
                        <a:t>العلاقات </a:t>
                      </a:r>
                      <a:r>
                        <a:rPr lang="ar-SA" sz="1200" baseline="0" dirty="0"/>
                        <a:t> والاعلام </a:t>
                      </a:r>
                    </a:p>
                  </a:txBody>
                  <a:tcPr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000" dirty="0"/>
                        <a:t>2021/2020</a:t>
                      </a:r>
                    </a:p>
                  </a:txBody>
                  <a:tcPr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400" dirty="0"/>
                        <a:t>30000</a:t>
                      </a:r>
                    </a:p>
                  </a:txBody>
                  <a:tcPr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graphicFrame>
        <p:nvGraphicFramePr>
          <p:cNvPr id="4" name="جدول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008398"/>
              </p:ext>
            </p:extLst>
          </p:nvPr>
        </p:nvGraphicFramePr>
        <p:xfrm>
          <a:off x="17585" y="620688"/>
          <a:ext cx="9161584" cy="576064"/>
        </p:xfrm>
        <a:graphic>
          <a:graphicData uri="http://schemas.openxmlformats.org/drawingml/2006/table">
            <a:tbl>
              <a:tblPr rtl="1"/>
              <a:tblGrid>
                <a:gridCol w="91615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76064"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12700" cmpd="sng">
                      <a:solidFill>
                        <a:srgbClr val="C00000"/>
                      </a:solidFill>
                      <a:prstDash val="solid"/>
                    </a:lnL>
                    <a:lnR w="12700" cmpd="sng">
                      <a:solidFill>
                        <a:srgbClr val="C00000"/>
                      </a:solidFill>
                      <a:prstDash val="solid"/>
                    </a:lnR>
                    <a:lnT w="12700" cmpd="sng">
                      <a:solidFill>
                        <a:srgbClr val="C00000"/>
                      </a:solidFill>
                      <a:prstDash val="solid"/>
                    </a:lnT>
                    <a:lnB w="12700" cmpd="sng">
                      <a:solidFill>
                        <a:srgbClr val="C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04312546"/>
      </p:ext>
    </p:extLst>
  </p:cSld>
  <p:clrMapOvr>
    <a:masterClrMapping/>
  </p:clrMapOvr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31855</TotalTime>
  <Words>8761</Words>
  <Application>Microsoft Office PowerPoint</Application>
  <PresentationFormat>عرض على الشاشة (4:3)</PresentationFormat>
  <Paragraphs>2507</Paragraphs>
  <Slides>35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8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35</vt:i4>
      </vt:variant>
    </vt:vector>
  </HeadingPairs>
  <TitlesOfParts>
    <vt:vector size="44" baseType="lpstr">
      <vt:lpstr>Abomsaab</vt:lpstr>
      <vt:lpstr>ae_AlMohanad</vt:lpstr>
      <vt:lpstr>Akhbar MT</vt:lpstr>
      <vt:lpstr>Arabic Typesetting</vt:lpstr>
      <vt:lpstr>Arial</vt:lpstr>
      <vt:lpstr>Calibri</vt:lpstr>
      <vt:lpstr>Microsoft Uighur</vt:lpstr>
      <vt:lpstr>Sakkal Majalla</vt:lpstr>
      <vt:lpstr>سمة Office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الشريحة 1</dc:title>
  <dc:creator>sun com</dc:creator>
  <cp:lastModifiedBy>سماح جمعية تعاطف</cp:lastModifiedBy>
  <cp:revision>953</cp:revision>
  <cp:lastPrinted>2021-11-24T10:39:54Z</cp:lastPrinted>
  <dcterms:created xsi:type="dcterms:W3CDTF">2016-09-20T04:23:05Z</dcterms:created>
  <dcterms:modified xsi:type="dcterms:W3CDTF">2023-08-15T12:18:26Z</dcterms:modified>
</cp:coreProperties>
</file>