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09" r:id="rId2"/>
    <p:sldId id="411" r:id="rId3"/>
    <p:sldId id="412" r:id="rId4"/>
    <p:sldId id="413" r:id="rId5"/>
    <p:sldId id="414" r:id="rId6"/>
    <p:sldId id="415" r:id="rId7"/>
    <p:sldId id="418" r:id="rId8"/>
    <p:sldId id="419" r:id="rId9"/>
    <p:sldId id="420" r:id="rId10"/>
    <p:sldId id="421" r:id="rId11"/>
    <p:sldId id="422" r:id="rId12"/>
    <p:sldId id="452" r:id="rId13"/>
    <p:sldId id="425" r:id="rId14"/>
    <p:sldId id="426" r:id="rId15"/>
    <p:sldId id="427" r:id="rId16"/>
    <p:sldId id="429" r:id="rId17"/>
    <p:sldId id="430" r:id="rId18"/>
    <p:sldId id="432" r:id="rId19"/>
    <p:sldId id="433" r:id="rId20"/>
    <p:sldId id="434" r:id="rId21"/>
    <p:sldId id="436" r:id="rId22"/>
    <p:sldId id="437" r:id="rId23"/>
    <p:sldId id="438" r:id="rId24"/>
    <p:sldId id="439" r:id="rId25"/>
    <p:sldId id="440" r:id="rId26"/>
    <p:sldId id="442" r:id="rId27"/>
    <p:sldId id="441" r:id="rId28"/>
    <p:sldId id="443" r:id="rId29"/>
    <p:sldId id="446" r:id="rId30"/>
    <p:sldId id="447" r:id="rId31"/>
    <p:sldId id="448" r:id="rId32"/>
    <p:sldId id="449" r:id="rId33"/>
    <p:sldId id="450" r:id="rId34"/>
    <p:sldId id="451" r:id="rId35"/>
    <p:sldId id="408" r:id="rId36"/>
  </p:sldIdLst>
  <p:sldSz cx="9144000" cy="6858000" type="screen4x3"/>
  <p:notesSz cx="6858000" cy="994568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588" autoAdjust="0"/>
    <p:restoredTop sz="94454" autoAdjust="0"/>
  </p:normalViewPr>
  <p:slideViewPr>
    <p:cSldViewPr>
      <p:cViewPr varScale="1">
        <p:scale>
          <a:sx n="99" d="100"/>
          <a:sy n="99" d="100"/>
        </p:scale>
        <p:origin x="1282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29/01/45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29/01/45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13"/>
          <p:cNvSpPr/>
          <p:nvPr/>
        </p:nvSpPr>
        <p:spPr>
          <a:xfrm>
            <a:off x="428596" y="736016"/>
            <a:ext cx="2857520" cy="5429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ar-SA" sz="5400" dirty="0">
              <a:solidFill>
                <a:sysClr val="windowText" lastClr="000000"/>
              </a:solidFill>
              <a:cs typeface="Mohammad Bold Normal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074888" y="2241795"/>
            <a:ext cx="6994222" cy="25256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1500" dirty="0">
                <a:solidFill>
                  <a:srgbClr val="008080"/>
                </a:solidFill>
                <a:cs typeface="DecoType Naskh Extensions" panose="02010400000000000000" pitchFamily="2" charset="-78"/>
              </a:rPr>
              <a:t>الــخـطـة  التشغيلية </a:t>
            </a: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1223627" y="4828502"/>
            <a:ext cx="6696744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  <a:cs typeface="Mohammad Bold Normal" pitchFamily="2" charset="-78"/>
              </a:rPr>
              <a:t>للـعام      </a:t>
            </a:r>
            <a:r>
              <a:rPr lang="ar-SA" sz="3200" dirty="0">
                <a:solidFill>
                  <a:srgbClr val="008080"/>
                </a:solidFill>
                <a:cs typeface="Mohammad Bold Normal" pitchFamily="2" charset="-78"/>
              </a:rPr>
              <a:t>2021 م </a:t>
            </a:r>
            <a:r>
              <a:rPr lang="ar-SA" sz="3200" dirty="0">
                <a:solidFill>
                  <a:schemeClr val="tx1"/>
                </a:solidFill>
                <a:cs typeface="Mohammad Bold Normal" pitchFamily="2" charset="-78"/>
              </a:rPr>
              <a:t>/ </a:t>
            </a:r>
            <a:r>
              <a:rPr lang="ar-SA" sz="3200" dirty="0">
                <a:solidFill>
                  <a:srgbClr val="008080"/>
                </a:solidFill>
                <a:cs typeface="Mohammad Bold Normal" pitchFamily="2" charset="-78"/>
              </a:rPr>
              <a:t>2025 م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6A33721-FF88-4FC1-AB91-AE8D71C600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-55748"/>
            <a:ext cx="3406688" cy="3406688"/>
          </a:xfrm>
          <a:prstGeom prst="rect">
            <a:avLst/>
          </a:prstGeom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BEF2D8C9-21CA-AA3D-49AA-298BD144DBC8}"/>
              </a:ext>
            </a:extLst>
          </p:cNvPr>
          <p:cNvSpPr/>
          <p:nvPr/>
        </p:nvSpPr>
        <p:spPr>
          <a:xfrm>
            <a:off x="2588924" y="1533909"/>
            <a:ext cx="39661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مشروع البناء المؤسسي</a:t>
            </a:r>
          </a:p>
        </p:txBody>
      </p:sp>
    </p:spTree>
    <p:extLst>
      <p:ext uri="{BB962C8B-B14F-4D97-AF65-F5344CB8AC3E}">
        <p14:creationId xmlns:p14="http://schemas.microsoft.com/office/powerpoint/2010/main" val="3871257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655571"/>
              </p:ext>
            </p:extLst>
          </p:nvPr>
        </p:nvGraphicFramePr>
        <p:xfrm>
          <a:off x="-1" y="2"/>
          <a:ext cx="9144001" cy="675907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8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54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4680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استقطاب  ما لا يقل عـــــــــــــن 100متطــــــــــــوع ( من الجنسين ) . </a:t>
                      </a:r>
                      <a:endParaRPr lang="en-US" sz="1600" b="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الكفاءة الإدارية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95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568">
                <a:tc rowSpan="12">
                  <a:txBody>
                    <a:bodyPr/>
                    <a:lstStyle/>
                    <a:p>
                      <a:pPr algn="ctr"/>
                      <a:r>
                        <a:rPr lang="ar-SA" sz="1800" dirty="0">
                          <a:cs typeface="Akhbar MT" pitchFamily="2" charset="-78"/>
                        </a:rPr>
                        <a:t>تطوير مهارات المتطوعين في الاعمال</a:t>
                      </a:r>
                      <a:r>
                        <a:rPr lang="ar-SA" sz="1800" baseline="0" dirty="0">
                          <a:cs typeface="Akhbar MT" pitchFamily="2" charset="-78"/>
                        </a:rPr>
                        <a:t> التطوعية المطلوب تنفيذها .</a:t>
                      </a:r>
                      <a:endParaRPr lang="en-US" sz="1800" dirty="0"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تحليل  الاحتياجات التدريبية لجميع  المتطوعين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.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khbar MT" pitchFamily="2" charset="-78"/>
                        </a:rPr>
                        <a:t>استكمال وتحديث جميع الملفات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khbar MT" pitchFamily="2" charset="-78"/>
                        </a:rPr>
                        <a:t> الخاصة بالمتطوعين في الجمعية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العلاقات</a:t>
                      </a:r>
                      <a:r>
                        <a:rPr lang="ar-SA" sz="1200" baseline="0" dirty="0"/>
                        <a:t> والاعلام</a:t>
                      </a:r>
                      <a:r>
                        <a:rPr lang="ar-SA" sz="1200" dirty="0"/>
                        <a:t>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khbar MT" pitchFamily="2" charset="-78"/>
                        </a:rPr>
                        <a:t>فرز الملفات الخاصة بالمتطوعين وقياس قدراتهم وامكاناتهم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/>
                        <a:t> 2021/2020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khbar MT" pitchFamily="2" charset="-78"/>
                        </a:rPr>
                        <a:t>تنفيذ تحليل الاحتياج التدريبي لجميع المتطوعين 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56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رفع نتائج التحليل وتسليمها للإدارة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</a:rPr>
                        <a:t> للاطلاع والاعتماد.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  <a:p>
                      <a:pPr algn="ctr" rtl="1"/>
                      <a:r>
                        <a:rPr lang="ar-SA" sz="1200" dirty="0"/>
                        <a:t>المدير</a:t>
                      </a:r>
                      <a:r>
                        <a:rPr lang="ar-SA" sz="1200" baseline="0" dirty="0"/>
                        <a:t> التنفيذي </a:t>
                      </a:r>
                      <a:endParaRPr lang="ar-SA" sz="12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بناء خطة تدريبية لتأهيل المتطوعين في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كل ما يتعلق بالأعمال التطوعية </a:t>
                      </a:r>
                      <a:endParaRPr lang="ar-SA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تحديد الاحتياجات التدريبية الفردية والجماعية للمتطوعين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تزمين الخطة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التدريبية بما لا يؤثر على نعطل الاعمال او تضررها .</a:t>
                      </a:r>
                      <a:endParaRPr lang="ar-SA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56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دراسة إمكانية الاستهداف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من صندوق الموارد ( هدف ) </a:t>
                      </a:r>
                      <a:endParaRPr lang="ar-SA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العلاقات</a:t>
                      </a:r>
                      <a:r>
                        <a:rPr lang="ar-SA" sz="1200" baseline="0" dirty="0"/>
                        <a:t> والاعلام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اعتماد الخطة التدريبية من الإدارة التنفيذية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.</a:t>
                      </a:r>
                      <a:endParaRPr lang="ar-SA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  <a:p>
                      <a:pPr algn="ctr" rtl="1"/>
                      <a:r>
                        <a:rPr lang="ar-SA" sz="1200" dirty="0"/>
                        <a:t>المدير</a:t>
                      </a:r>
                      <a:r>
                        <a:rPr lang="ar-SA" sz="1200" baseline="0" dirty="0"/>
                        <a:t> التنفيذي </a:t>
                      </a:r>
                      <a:endParaRPr lang="ar-SA" sz="12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تنفيذ  الخطة  وتقييم الاثار  </a:t>
                      </a:r>
                      <a:r>
                        <a:rPr lang="ar-SA" sz="1200" b="0" dirty="0" err="1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والنتائح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وانعكاس ذلك على واقع العمل التطوعي  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توفير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</a:rPr>
                        <a:t> / اعتماد الموازنة المالية لتنفيذ الخطة .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التنسيق مع المراكز والمدربين بناء على تزمين الخطة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التنفيذ للخطة التدريبية بناء على الزمن المحدد والمراكز المعتبرة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التقييم النهائي لتنفيذ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</a:rPr>
                        <a:t> الخطة وانعكاس التدريب على الواقع العملي للموظفين .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733333"/>
              </p:ext>
            </p:extLst>
          </p:nvPr>
        </p:nvGraphicFramePr>
        <p:xfrm>
          <a:off x="17585" y="441284"/>
          <a:ext cx="9161584" cy="467436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743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893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830042"/>
              </p:ext>
            </p:extLst>
          </p:nvPr>
        </p:nvGraphicFramePr>
        <p:xfrm>
          <a:off x="-1" y="2"/>
          <a:ext cx="9144001" cy="69733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2819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استقطاب  ما لا يقل عـــــــــــــن 100متطــــــــــــوع ( من الجنسين ) . </a:t>
                      </a:r>
                      <a:endParaRPr lang="en-US" sz="1600" b="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الكفاءة الإدارية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110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413">
                <a:tc rowSpan="1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0" dirty="0">
                          <a:latin typeface="+mn-lt"/>
                          <a:ea typeface="Calibri"/>
                          <a:cs typeface="Akhbar MT" pitchFamily="2" charset="-78"/>
                        </a:rPr>
                        <a:t>تشجيع المجتمع على التطوع   وتوضيح  التطوع  واثره</a:t>
                      </a:r>
                      <a:r>
                        <a:rPr lang="ar-SA" sz="1800" b="0" baseline="0" dirty="0">
                          <a:latin typeface="+mn-lt"/>
                          <a:ea typeface="Calibri"/>
                          <a:cs typeface="Akhbar MT" pitchFamily="2" charset="-78"/>
                        </a:rPr>
                        <a:t>  على الفرد  والمجتمع  . </a:t>
                      </a:r>
                      <a:endParaRPr lang="ar-SA" sz="1800" b="0" dirty="0"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تنفيذ فعالية اليوم العالمي للتطوع  والمشاركة في الأنشطة المجتمعية الأخرى 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</a:t>
                      </a:r>
                      <a:r>
                        <a:rPr lang="ar-SA" sz="1200" baseline="0" dirty="0"/>
                        <a:t> الفعاليات والأنشطة المجتمعية المزمع تنفيذها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81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بناء جدول زمني للتنفيذ حسب المواعيد الرسمية لها.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11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الأهداف المرجوة</a:t>
                      </a:r>
                      <a:r>
                        <a:rPr lang="ar-SA" sz="1200" baseline="0" dirty="0"/>
                        <a:t> من إقامة الأنشطة والفعاليات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74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التنفيذ للفعاليات حسب الجدول المحدد  لها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08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رفع التقرير النهائي لكل فعالية  والتوصيات والمقترحات التطويرية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81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تكريم  المتطوعين في الجمعية في الاحتفالات والمناسبات الخاصة بالجمعية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 .</a:t>
                      </a:r>
                      <a:endParaRPr lang="ar-SA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/>
                        <a:t>وضع معايير</a:t>
                      </a:r>
                      <a:r>
                        <a:rPr lang="ar-SA" sz="1200" baseline="0" dirty="0"/>
                        <a:t> لتكريم المتطوعين  مع الجمعية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العلاقات والاعلام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11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المعايير من الإدارة التنفيذية</a:t>
                      </a:r>
                      <a:r>
                        <a:rPr lang="ar-SA" sz="1200" baseline="0" dirty="0"/>
                        <a:t> ومجلس الإدارة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413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حصر المتطوعين الذين تنطبق</a:t>
                      </a:r>
                      <a:r>
                        <a:rPr lang="ar-SA" sz="1200" baseline="0" dirty="0"/>
                        <a:t> عليهم المواصفات والمعايير واعتماد اسمائهم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281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/>
                        <a:t>تكريم المتطوعين المتميزين في الاحتفالات الخاصة بالجمعية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العلاقات والاعلام</a:t>
                      </a:r>
                      <a:endParaRPr kumimoji="0" lang="ar-S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المدير التنفيذي</a:t>
                      </a:r>
                      <a:endParaRPr kumimoji="0" lang="ar-S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208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نشر  الفعاليات </a:t>
                      </a:r>
                      <a:r>
                        <a:rPr lang="ar-SA" sz="1200" b="0" dirty="0" err="1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التطوعوية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على الموقع الرسمي  ومواقع التواصل الاجتماعي 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اعداد  المحتوى للفعاليات</a:t>
                      </a:r>
                      <a:r>
                        <a:rPr lang="ar-SA" sz="1200" baseline="0" dirty="0"/>
                        <a:t> المنفذة بشكل احترافي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289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التصميم والإخراج</a:t>
                      </a:r>
                      <a:r>
                        <a:rPr lang="ar-SA" sz="1200" baseline="0" dirty="0"/>
                        <a:t> الاحترافي </a:t>
                      </a:r>
                      <a:r>
                        <a:rPr lang="ar-SA" sz="1200" dirty="0"/>
                        <a:t> القبلي والبعدي للفعاليات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511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الاعتماد من القسم المختص</a:t>
                      </a:r>
                      <a:r>
                        <a:rPr lang="ar-SA" sz="1200" baseline="0" dirty="0"/>
                        <a:t> والإدارة التنفيذية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2819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النشر والترويج حسب السياسة الإعلامية</a:t>
                      </a:r>
                      <a:r>
                        <a:rPr lang="ar-SA" sz="1200" baseline="0" dirty="0"/>
                        <a:t> والمواقيت الزمنية للفعاليات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281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الاستعانة بالمشاهير المتعاونين مع الجمعية ونشر الفعاليات عبر صفحاتهم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7585" y="369276"/>
          <a:ext cx="9161584" cy="539443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44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940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528425"/>
              </p:ext>
            </p:extLst>
          </p:nvPr>
        </p:nvGraphicFramePr>
        <p:xfrm>
          <a:off x="-1" y="1"/>
          <a:ext cx="9144001" cy="707233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9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9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4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6569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>
                          <a:solidFill>
                            <a:schemeClr val="tx1"/>
                          </a:solidFill>
                          <a:latin typeface="Arabic Typesetting" panose="03020402040406030203" pitchFamily="66" charset="-78"/>
                          <a:ea typeface="Times New Roman"/>
                          <a:cs typeface="Arabic Typesetting" panose="03020402040406030203" pitchFamily="66" charset="-78"/>
                        </a:rPr>
                        <a:t>تحقيق ( جمعية بلا ورق  )  وحوسبة جميع  الاعمال الادارية في الجمعية  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الفاعلية الإدارية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150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393">
                <a:tc rowSpan="8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500" dirty="0">
                          <a:latin typeface="Arabic Typesetting" panose="03020402040406030203" pitchFamily="66" charset="-78"/>
                          <a:cs typeface="Arabic Typesetting" panose="03020402040406030203" pitchFamily="66" charset="-78"/>
                        </a:rPr>
                        <a:t>انشاء  نظام مركزي لجميع الادارات والاقسام </a:t>
                      </a:r>
                      <a:endParaRPr lang="en-US" sz="1500" dirty="0">
                        <a:latin typeface="Arabic Typesetting" panose="03020402040406030203" pitchFamily="66" charset="-78"/>
                        <a:cs typeface="Arabic Typesetting" panose="03020402040406030203" pitchFamily="66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rtl="1"/>
                      <a:endParaRPr lang="ar-SA" sz="1200" dirty="0"/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Arabic Typesetting" panose="03020402040406030203" pitchFamily="66" charset="-78"/>
                          <a:ea typeface="Calibri"/>
                          <a:cs typeface="Arabic Typesetting" panose="03020402040406030203" pitchFamily="66" charset="-78"/>
                        </a:rPr>
                        <a:t>دراسة الاحتياج و التعاقد مع شركة متخصصة  لبناء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Arabic Typesetting" panose="03020402040406030203" pitchFamily="66" charset="-78"/>
                          <a:ea typeface="Calibri"/>
                          <a:cs typeface="Arabic Typesetting" panose="03020402040406030203" pitchFamily="66" charset="-78"/>
                        </a:rPr>
                        <a:t> نظام حاسوبي  </a:t>
                      </a:r>
                      <a:endParaRPr lang="ar-SA" sz="1600" b="0" dirty="0">
                        <a:solidFill>
                          <a:schemeClr val="tx1"/>
                        </a:solidFill>
                        <a:latin typeface="Arabic Typesetting" panose="03020402040406030203" pitchFamily="66" charset="-78"/>
                        <a:ea typeface="Calibri"/>
                        <a:cs typeface="Arabic Typesetting" panose="03020402040406030203" pitchFamily="66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تحديد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</a:rPr>
                        <a:t> الاحتياج من الأقسام والإدارة التنفيذية لاحتياج الجمعية من البرامج والأنظمة الحاسوبية .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>
                          <a:solidFill>
                            <a:schemeClr val="tx1"/>
                          </a:solidFill>
                        </a:rPr>
                        <a:t>تقنية المعلومات 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اخذ عروض أسعار من الشركات الحاسوبية لتصميم البرامج المطلوبة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الإدارة المالية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فرز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</a:rPr>
                        <a:t> عروض الأسعار وترشيح العرض المناسب .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الإدارة المالية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التعاقد مع الشركة المرشحة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</a:rPr>
                        <a:t> بناء على  عروض الأسعار .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المدير التنفيذي 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 2021/2020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200" dirty="0"/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بناء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</a:rPr>
                        <a:t> النظام الحاسوبي للجمعية خلال الفترة الزمنية المحددة .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>
                          <a:solidFill>
                            <a:schemeClr val="tx1"/>
                          </a:solidFill>
                        </a:rPr>
                        <a:t>تقنية المعلومات 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التطبيق التجريبي للنظام الحاسوبي ومدى مطابقته للاحتياج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>
                          <a:solidFill>
                            <a:schemeClr val="tx1"/>
                          </a:solidFill>
                        </a:rPr>
                        <a:t>تقنية المعلومات 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 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التعديل والتطوير  للنظام حسب مقترحات العاملين في الجمعية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>
                          <a:solidFill>
                            <a:schemeClr val="tx1"/>
                          </a:solidFill>
                        </a:rPr>
                        <a:t>تقنية المعلومات 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25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العمل بالنسخة النهائية للنظام الحاسوبي في الجمعية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>
                          <a:solidFill>
                            <a:schemeClr val="tx1"/>
                          </a:solidFill>
                        </a:rPr>
                        <a:t>تقنية المعلومات 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 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569">
                <a:tc rowSpan="8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500" b="0" dirty="0">
                          <a:solidFill>
                            <a:schemeClr val="tx1"/>
                          </a:solidFill>
                          <a:latin typeface="Arabic Typesetting" panose="03020402040406030203" pitchFamily="66" charset="-78"/>
                          <a:ea typeface="Calibri"/>
                          <a:cs typeface="Arabic Typesetting" panose="03020402040406030203" pitchFamily="66" charset="-78"/>
                        </a:rPr>
                        <a:t>تامين وحماية البيانات والمعلومات الالكترونية وضمان سريتها أو تلفها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Arabic Typesetting" panose="03020402040406030203" pitchFamily="66" charset="-78"/>
                        <a:ea typeface="Calibri"/>
                        <a:cs typeface="Arabic Typesetting" panose="03020402040406030203" pitchFamily="66" charset="-78"/>
                      </a:endParaRPr>
                    </a:p>
                    <a:p>
                      <a:pPr rtl="1"/>
                      <a:endParaRPr lang="ar-SA" dirty="0"/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rtl="1"/>
                      <a:endParaRPr lang="ar-SA" sz="1200" dirty="0"/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chemeClr val="tx1"/>
                          </a:solidFill>
                          <a:latin typeface="Arabic Typesetting" panose="03020402040406030203" pitchFamily="66" charset="-78"/>
                          <a:ea typeface="+mn-ea"/>
                          <a:cs typeface="Arabic Typesetting" panose="03020402040406030203" pitchFamily="66" charset="-78"/>
                        </a:rPr>
                        <a:t>نقل </a:t>
                      </a:r>
                      <a:r>
                        <a:rPr lang="ar-SA" sz="1400" b="0" kern="1200" baseline="0" dirty="0">
                          <a:solidFill>
                            <a:schemeClr val="tx1"/>
                          </a:solidFill>
                          <a:latin typeface="Arabic Typesetting" panose="03020402040406030203" pitchFamily="66" charset="-78"/>
                          <a:ea typeface="+mn-ea"/>
                          <a:cs typeface="Arabic Typesetting" panose="03020402040406030203" pitchFamily="66" charset="-78"/>
                        </a:rPr>
                        <a:t>  البيانات والمعلومات الالكترونية  الى </a:t>
                      </a:r>
                      <a:r>
                        <a:rPr lang="ar-SA" sz="1400" b="0" kern="1200" baseline="0" dirty="0" err="1">
                          <a:solidFill>
                            <a:schemeClr val="tx1"/>
                          </a:solidFill>
                          <a:latin typeface="Arabic Typesetting" panose="03020402040406030203" pitchFamily="66" charset="-78"/>
                          <a:ea typeface="+mn-ea"/>
                          <a:cs typeface="Arabic Typesetting" panose="03020402040406030203" pitchFamily="66" charset="-78"/>
                        </a:rPr>
                        <a:t>هاردات</a:t>
                      </a:r>
                      <a:r>
                        <a:rPr lang="ar-SA" sz="1400" b="0" kern="1200" baseline="0" dirty="0">
                          <a:solidFill>
                            <a:schemeClr val="tx1"/>
                          </a:solidFill>
                          <a:latin typeface="Arabic Typesetting" panose="03020402040406030203" pitchFamily="66" charset="-78"/>
                          <a:ea typeface="+mn-ea"/>
                          <a:cs typeface="Arabic Typesetting" panose="03020402040406030203" pitchFamily="66" charset="-78"/>
                        </a:rPr>
                        <a:t> خارجية بشكل سنوي 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Arabic Typesetting" panose="03020402040406030203" pitchFamily="66" charset="-78"/>
                        <a:ea typeface="+mn-ea"/>
                        <a:cs typeface="Arabic Typesetting" panose="03020402040406030203" pitchFamily="66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شراء  ( سيرفر داخلي / </a:t>
                      </a:r>
                      <a:r>
                        <a:rPr lang="ar-SA" sz="1200" dirty="0" err="1">
                          <a:solidFill>
                            <a:schemeClr val="tx1"/>
                          </a:solidFill>
                        </a:rPr>
                        <a:t>هاردات</a:t>
                      </a:r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 )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</a:rPr>
                        <a:t> مناسبة لحاجة الجمعية . 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الإدارة المالية 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تركيب السيرفر الداخلي  وتدريب العاملين للتعامل </a:t>
                      </a:r>
                      <a:r>
                        <a:rPr lang="ar-SA" sz="1200" dirty="0" err="1">
                          <a:solidFill>
                            <a:schemeClr val="tx1"/>
                          </a:solidFill>
                        </a:rPr>
                        <a:t>معاه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</a:rPr>
                        <a:t> بالشكل الصحيح .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>
                          <a:solidFill>
                            <a:schemeClr val="tx1"/>
                          </a:solidFill>
                        </a:rPr>
                        <a:t>تقنية المعلومات 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 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إعطاء الموظفين ومدراء الأقسام صلاحيات التخزين والارشفة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>
                          <a:solidFill>
                            <a:schemeClr val="tx1"/>
                          </a:solidFill>
                        </a:rPr>
                        <a:t>تقنية المعلومات 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 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بناء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</a:rPr>
                        <a:t> الية للأرشفة والتخزين والنقل بشكل امن وواضح .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>
                          <a:solidFill>
                            <a:schemeClr val="tx1"/>
                          </a:solidFill>
                        </a:rPr>
                        <a:t>تقنية المعلومات 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 2021/2020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sz="1200" dirty="0"/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اعتماد الالية من الإدارة التنفيذية وتدريب الموظفين على ذلك .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تقنية المعلومات </a:t>
                      </a:r>
                    </a:p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المدير التنفيذي 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 2021/2020 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رفع البيانات  والمعلومات على السيرفر الداخلي للجمعية بشكل اسبوعي / شهري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>
                          <a:solidFill>
                            <a:schemeClr val="tx1"/>
                          </a:solidFill>
                        </a:rPr>
                        <a:t>تقنية المعلومات 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 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051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تحويل جميع المعاملات الورقية الى الكترونية ومسحها الكترونيا وارشفتها.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>
                          <a:solidFill>
                            <a:schemeClr val="tx1"/>
                          </a:solidFill>
                        </a:rPr>
                        <a:t>تقنية المعلومات 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 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نقل المعلومات والبيانات الى </a:t>
                      </a:r>
                      <a:r>
                        <a:rPr lang="ar-SA" sz="1200" dirty="0" err="1">
                          <a:solidFill>
                            <a:schemeClr val="tx1"/>
                          </a:solidFill>
                        </a:rPr>
                        <a:t>هاردات</a:t>
                      </a:r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 خارجية وتأمينها بطريقة صحيحة .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تقنية المعلومات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 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7585" y="369276"/>
          <a:ext cx="9161584" cy="539443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44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87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998646"/>
              </p:ext>
            </p:extLst>
          </p:nvPr>
        </p:nvGraphicFramePr>
        <p:xfrm>
          <a:off x="-1" y="-1"/>
          <a:ext cx="9144001" cy="72011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7076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Times New Roman"/>
                          <a:cs typeface="Akhbar MT" pitchFamily="2" charset="-78"/>
                        </a:rPr>
                        <a:t>حوسبة  جميع الاعمال الادارية في الجمعية  والمنشئات التابعة لها 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Sakkal Majalla" pitchFamily="2" charset="-78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الكفاءة الإدارية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006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345">
                <a:tc rowSpan="15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</a:t>
                      </a:r>
                      <a:r>
                        <a:rPr lang="ar-SA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لصيانة المنظمة للأنظمة والحواسيب والمعدات الخاصة بالجمعية . 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تقديم خدمات الجمعية بطريقة الكترونية 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عقد</a:t>
                      </a:r>
                      <a:r>
                        <a:rPr lang="ar-SA" sz="1200" baseline="0" dirty="0"/>
                        <a:t> ورشة عمل مع متخصصين لطريقة تقديم خدمات الجمعية بطريقة الكترونية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الجودة</a:t>
                      </a:r>
                      <a:r>
                        <a:rPr lang="ar-SA" sz="1200" baseline="0" dirty="0"/>
                        <a:t> والتطوير </a:t>
                      </a:r>
                    </a:p>
                    <a:p>
                      <a:pPr algn="ctr" rtl="1"/>
                      <a:r>
                        <a:rPr lang="ar-SA" sz="1200" baseline="0" dirty="0"/>
                        <a:t>العلاقات والاعلام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07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اعداد</a:t>
                      </a:r>
                      <a:r>
                        <a:rPr lang="ar-SA" sz="1200" baseline="0" dirty="0"/>
                        <a:t> مخرجات الورشة الى تصور واضح عن طريقة تقديم الخدمات بطريقة الكترونية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07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مخرجات الورشة واخذ عروض أسعار وترشيح</a:t>
                      </a:r>
                      <a:r>
                        <a:rPr lang="ar-SA" sz="1200" baseline="0" dirty="0"/>
                        <a:t> العرض الأنسب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345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التعاقد</a:t>
                      </a:r>
                      <a:r>
                        <a:rPr lang="ar-SA" sz="1200" baseline="0" dirty="0"/>
                        <a:t> وتنفيذ مشروع  الخدمة الالكترونية للمستفيدين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07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بناء خطة 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لصيانة الأنظمة والحواسيب والمعدات الخاصة بالجمعية 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حصر جميع ممتلكات الجمعية من </a:t>
                      </a:r>
                      <a:r>
                        <a:rPr lang="ar-SA" sz="1200" dirty="0" err="1"/>
                        <a:t>الالات</a:t>
                      </a:r>
                      <a:r>
                        <a:rPr lang="ar-SA" sz="1200" baseline="0" dirty="0"/>
                        <a:t> والمعدات والأجهزة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لجنة الجرد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07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بناء جدول  زمني لصيانة </a:t>
                      </a:r>
                      <a:r>
                        <a:rPr lang="ar-SA" sz="1200" dirty="0" err="1"/>
                        <a:t>الالات</a:t>
                      </a:r>
                      <a:r>
                        <a:rPr lang="ar-SA" sz="1200" dirty="0"/>
                        <a:t> والمعدات حسب نوعيتها (وقائية</a:t>
                      </a:r>
                      <a:r>
                        <a:rPr lang="ar-SA" sz="1200" baseline="0" dirty="0"/>
                        <a:t> – علاجية ) </a:t>
                      </a:r>
                      <a:r>
                        <a:rPr lang="ar-SA" sz="12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تقنية المعلومات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733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شراء برامج حماية لجميع الأجهزة </a:t>
                      </a:r>
                      <a:r>
                        <a:rPr lang="ar-SA" sz="1200" baseline="0" dirty="0"/>
                        <a:t>الحاسوبية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</a:t>
                      </a:r>
                      <a:r>
                        <a:rPr lang="ar-SA" sz="1200" baseline="0" dirty="0"/>
                        <a:t>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1345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الجدول الزمني للصيانة من الإدارة التنفيذية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تقنية المعلومات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9733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البدء</a:t>
                      </a:r>
                      <a:r>
                        <a:rPr lang="ar-SA" sz="1200" baseline="0" dirty="0"/>
                        <a:t> بتنفيذ الجدول الزمني للصيانة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تقنية المعلومات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9733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التقرير السنوي عن الصيانة </a:t>
                      </a:r>
                      <a:r>
                        <a:rPr lang="ar-SA" sz="1200" dirty="0" err="1"/>
                        <a:t>للالات</a:t>
                      </a:r>
                      <a:r>
                        <a:rPr lang="ar-SA" sz="1200" dirty="0"/>
                        <a:t> والمعدات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تقنية المعلومات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707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حصر جميع ممتلكات الجمعية من </a:t>
                      </a:r>
                      <a:r>
                        <a:rPr lang="ar-SA" sz="1200" dirty="0" err="1"/>
                        <a:t>الالات</a:t>
                      </a:r>
                      <a:r>
                        <a:rPr lang="ar-SA" sz="1200" baseline="0" dirty="0"/>
                        <a:t> والمعدات والأجهزة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لجنة الجرد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707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حصر 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جميع الممتلكات التقنية للجمعية  واحتساب اصولها والتخلص  من الزائد منها .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dirty="0"/>
                        <a:t>حصر جميع ممتلكات الجمعية من </a:t>
                      </a:r>
                      <a:r>
                        <a:rPr lang="ar-SA" sz="1100" dirty="0" err="1"/>
                        <a:t>الالات</a:t>
                      </a:r>
                      <a:r>
                        <a:rPr lang="ar-SA" sz="1100" baseline="0" dirty="0"/>
                        <a:t> والمعدات والأجهزة التقنية .</a:t>
                      </a:r>
                      <a:endParaRPr lang="ar-SA" sz="11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</a:t>
                      </a:r>
                    </a:p>
                    <a:p>
                      <a:pPr algn="ctr" rtl="1"/>
                      <a:r>
                        <a:rPr lang="ar-SA" sz="1200" dirty="0"/>
                        <a:t>تقنية المعلومات</a:t>
                      </a:r>
                    </a:p>
                    <a:p>
                      <a:pPr algn="ctr" rtl="1"/>
                      <a:r>
                        <a:rPr lang="ar-SA" sz="1200" dirty="0"/>
                        <a:t>الموارد البشرية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2021/2020</a:t>
                      </a:r>
                    </a:p>
                    <a:p>
                      <a:pPr algn="ctr" rtl="1"/>
                      <a:endParaRPr lang="ar-SA" sz="1000" b="1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707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ترقيمها وفق</a:t>
                      </a:r>
                      <a:r>
                        <a:rPr lang="ar-SA" sz="1200" baseline="0" dirty="0"/>
                        <a:t> الية ارشفة واضحة ومتفق عليها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707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احتساب الأصول وفق العرف</a:t>
                      </a:r>
                      <a:r>
                        <a:rPr lang="ar-SA" sz="1200" baseline="0" dirty="0"/>
                        <a:t> المحاسبي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الادارة المالية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707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 err="1"/>
                        <a:t>التخاص</a:t>
                      </a:r>
                      <a:r>
                        <a:rPr lang="ar-SA" sz="1200" baseline="0" dirty="0"/>
                        <a:t> من الزائد منها </a:t>
                      </a:r>
                      <a:r>
                        <a:rPr lang="ar-SA" sz="1200" baseline="0" dirty="0" err="1"/>
                        <a:t>والكتهالك</a:t>
                      </a:r>
                      <a:r>
                        <a:rPr lang="ar-SA" sz="1200" baseline="0" dirty="0"/>
                        <a:t> وفق اليه صحيحة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لجنة المقابلات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404835"/>
              </p:ext>
            </p:extLst>
          </p:nvPr>
        </p:nvGraphicFramePr>
        <p:xfrm>
          <a:off x="17585" y="332657"/>
          <a:ext cx="9161584" cy="504056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453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098775"/>
              </p:ext>
            </p:extLst>
          </p:nvPr>
        </p:nvGraphicFramePr>
        <p:xfrm>
          <a:off x="-1" y="2"/>
          <a:ext cx="9144001" cy="725986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8906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Times New Roman"/>
                          <a:cs typeface="Akhbar MT" pitchFamily="2" charset="-78"/>
                        </a:rPr>
                        <a:t>حوسبة  جميع الاعمال الادارية في الجمعية  والمنشئات التابعة لها 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Sakkal Majalla" pitchFamily="2" charset="-78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الكفاءة الإدارية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632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116">
                <a:tc rowSpan="18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>
                          <a:solidFill>
                            <a:schemeClr val="tx1"/>
                          </a:solidFill>
                          <a:latin typeface="Sakkal Majalla"/>
                          <a:ea typeface="Calibri"/>
                          <a:cs typeface="Akhbar MT" pitchFamily="2" charset="-78"/>
                        </a:rPr>
                        <a:t>تسهيل عملية التواصل الداخلي بين الاقسام والادارات  .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cs typeface="Akhbar MT" pitchFamily="2" charset="-78"/>
                        </a:rPr>
                        <a:t> الاستفادة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من البرامج الحاسوبية المجانية </a:t>
                      </a:r>
                      <a:endParaRPr lang="ar-SA" sz="1200" dirty="0"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برامج الحماية الخاصة </a:t>
                      </a:r>
                      <a:r>
                        <a:rPr lang="ar-SA" sz="1100" dirty="0" err="1"/>
                        <a:t>بالاجهزة</a:t>
                      </a:r>
                      <a:r>
                        <a:rPr lang="ar-SA" sz="1100" dirty="0"/>
                        <a:t> الحاسوبية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/>
                        <a:t>تقنية المعلومات </a:t>
                      </a:r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 </a:t>
                      </a:r>
                      <a:r>
                        <a:rPr lang="ar-SA" sz="11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10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1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برنامج التخزين </a:t>
                      </a:r>
                      <a:r>
                        <a:rPr lang="ar-SA" sz="1100" dirty="0" err="1"/>
                        <a:t>السحابي</a:t>
                      </a:r>
                      <a:r>
                        <a:rPr lang="ar-SA" sz="1100" dirty="0"/>
                        <a:t> للمعلومات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تقنية المعلومات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 </a:t>
                      </a:r>
                      <a:r>
                        <a:rPr lang="ar-SA" sz="11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11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برنامج المتابعة الإدارية للمهام والاعمال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/>
                        <a:t>تقنية المعلومات </a:t>
                      </a:r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 </a:t>
                      </a:r>
                      <a:r>
                        <a:rPr lang="ar-SA" sz="11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r>
                        <a:rPr lang="ar-SA" sz="1100" dirty="0"/>
                        <a:t>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11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التركيب</a:t>
                      </a:r>
                      <a:r>
                        <a:rPr lang="ar-SA" sz="1100" baseline="0" dirty="0"/>
                        <a:t> والتدريب على البرامج الحاسوبية السابقة .</a:t>
                      </a:r>
                      <a:endParaRPr lang="ar-SA" sz="11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تقنية المعلومات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1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1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11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انشاء مجموعات   </a:t>
                      </a:r>
                      <a:r>
                        <a:rPr lang="ar-SA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تواصل داخلية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جمع جميع جوالات </a:t>
                      </a:r>
                      <a:r>
                        <a:rPr lang="ar-SA" sz="1100" dirty="0" err="1"/>
                        <a:t>وايميلات</a:t>
                      </a:r>
                      <a:r>
                        <a:rPr lang="ar-SA" sz="1100" dirty="0"/>
                        <a:t> الموظفين في الجمعية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/>
                        <a:t>الموارد البشرية</a:t>
                      </a:r>
                      <a:endParaRPr lang="ar-SA" sz="11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 </a:t>
                      </a:r>
                      <a:r>
                        <a:rPr lang="ar-SA" sz="11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1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1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11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انشاء  مجموعات</a:t>
                      </a:r>
                      <a:r>
                        <a:rPr lang="ar-SA" sz="1100" baseline="0" dirty="0"/>
                        <a:t> خاصة بالموظفين حسب الاحتياج </a:t>
                      </a:r>
                      <a:endParaRPr lang="ar-SA" sz="11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/>
                        <a:t>الموارد البشرية</a:t>
                      </a:r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 </a:t>
                      </a:r>
                      <a:r>
                        <a:rPr lang="ar-SA" sz="11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11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وضع</a:t>
                      </a:r>
                      <a:r>
                        <a:rPr lang="ar-SA" sz="1100" baseline="0" dirty="0"/>
                        <a:t>  اهداف وضوابط للمجموعات </a:t>
                      </a:r>
                      <a:endParaRPr lang="ar-SA" sz="11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الموارد البشرية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 </a:t>
                      </a:r>
                      <a:r>
                        <a:rPr lang="ar-SA" sz="11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11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إضافة </a:t>
                      </a:r>
                      <a:r>
                        <a:rPr lang="ar-SA" sz="1100" baseline="0" dirty="0"/>
                        <a:t> الموظفين المعنيين في </a:t>
                      </a:r>
                      <a:r>
                        <a:rPr lang="ar-SA" sz="1100" baseline="0" dirty="0" err="1"/>
                        <a:t>القروبات</a:t>
                      </a:r>
                      <a:r>
                        <a:rPr lang="ar-SA" sz="1100" baseline="0" dirty="0"/>
                        <a:t> الخاصة بهم .</a:t>
                      </a:r>
                      <a:endParaRPr lang="ar-SA" sz="11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الموارد البشرية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 </a:t>
                      </a:r>
                      <a:r>
                        <a:rPr lang="ar-SA" sz="11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11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انشاء </a:t>
                      </a:r>
                      <a:r>
                        <a:rPr lang="ar-SA" sz="1100" dirty="0" err="1"/>
                        <a:t>ايميلات</a:t>
                      </a:r>
                      <a:r>
                        <a:rPr lang="ar-SA" sz="1100" dirty="0"/>
                        <a:t> موثقة  عبر الموقع الرسمي لجميع الموظفين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الموارد البشرية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 </a:t>
                      </a:r>
                      <a:r>
                        <a:rPr lang="ar-SA" sz="11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11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إعطاء الصلاحيات للمشرفين والإدارة التنفيذية للاطلاع والمراقبة</a:t>
                      </a:r>
                      <a:r>
                        <a:rPr lang="ar-SA" sz="1100" baseline="0" dirty="0"/>
                        <a:t> لها </a:t>
                      </a:r>
                      <a:endParaRPr lang="ar-SA" sz="11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الموارد البشرية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 </a:t>
                      </a:r>
                      <a:r>
                        <a:rPr lang="ar-SA" sz="11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1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1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911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انشاء  شبكة  داخلية  للتواصل الداخلي  .في الجمعية  .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/>
                        <a:t>تحديد الاحتياج للشبكة</a:t>
                      </a:r>
                      <a:r>
                        <a:rPr lang="ar-SA" sz="1200" baseline="0" dirty="0"/>
                        <a:t> الداخلية مع شخص او جهة مختصة.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/>
                        <a:t>تقنية المعلومات </a:t>
                      </a:r>
                      <a:endParaRPr lang="ar-SA" sz="11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 </a:t>
                      </a:r>
                      <a:r>
                        <a:rPr lang="ar-SA" sz="11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1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1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33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/>
                        <a:t>اخذ عروض أسعار </a:t>
                      </a:r>
                      <a:r>
                        <a:rPr lang="ar-SA" sz="1200" dirty="0" err="1"/>
                        <a:t>لانشاء</a:t>
                      </a:r>
                      <a:r>
                        <a:rPr lang="ar-SA" sz="1200" dirty="0"/>
                        <a:t> شبكة داخلية للجمعية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تقنية المعلومات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 </a:t>
                      </a:r>
                      <a:r>
                        <a:rPr lang="ar-SA" sz="11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911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ترشيح العرض الأنسب واعتماده من الإدارة والتعاقد مع الجهة المحددة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الصيانة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 </a:t>
                      </a:r>
                      <a:r>
                        <a:rPr lang="ar-SA" sz="11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911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تركيب الشبكة الداخلية للجمعية وبدء الاستخدام التجريبي</a:t>
                      </a:r>
                      <a:r>
                        <a:rPr lang="ar-SA" sz="1200" baseline="0" dirty="0"/>
                        <a:t>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تقنية المعلومات</a:t>
                      </a:r>
                    </a:p>
                    <a:p>
                      <a:pPr algn="ctr" rtl="1"/>
                      <a:r>
                        <a:rPr lang="ar-SA" sz="1100" dirty="0"/>
                        <a:t>الصيانة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1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1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911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شراء  شبكة اتصالات داخلية 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/>
                        <a:t>تحديد الاحتياج لشبكة الاتصالات الداخلية مع تقنية المعلومات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تقنية المعلومات </a:t>
                      </a:r>
                    </a:p>
                    <a:p>
                      <a:pPr algn="ctr" rtl="1"/>
                      <a:r>
                        <a:rPr lang="ar-SA" sz="1100" dirty="0"/>
                        <a:t>الصيانة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1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1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911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dirty="0"/>
                        <a:t>اخذ عروض أسعار </a:t>
                      </a:r>
                      <a:r>
                        <a:rPr lang="ar-SA" sz="1200" dirty="0" err="1"/>
                        <a:t>لانشاء</a:t>
                      </a:r>
                      <a:r>
                        <a:rPr lang="ar-SA" sz="1200" dirty="0"/>
                        <a:t> شبكة اتصالات داخلية للجمعية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تقنية المعلومات </a:t>
                      </a:r>
                    </a:p>
                    <a:p>
                      <a:pPr algn="ctr" rtl="1"/>
                      <a:r>
                        <a:rPr lang="ar-SA" sz="1100" dirty="0"/>
                        <a:t>الصيانة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1048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ترشيح العرض الأنسب واعتماده من الإدارة والتعاقد مع الجهة المحددة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الصيانة</a:t>
                      </a:r>
                    </a:p>
                    <a:p>
                      <a:pPr algn="ctr" rtl="1"/>
                      <a:r>
                        <a:rPr lang="ar-SA" sz="1100" dirty="0"/>
                        <a:t>المدير التنفيذي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2911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تركيب شبكة الاتصالات الداخلية للجمعية وبدء الاستخدام التجريبي</a:t>
                      </a:r>
                      <a:r>
                        <a:rPr lang="ar-SA" sz="1200" baseline="0" dirty="0"/>
                        <a:t>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الصيانة</a:t>
                      </a:r>
                    </a:p>
                    <a:p>
                      <a:pPr algn="ctr" rtl="1"/>
                      <a:r>
                        <a:rPr lang="ar-SA" sz="1100" dirty="0"/>
                        <a:t>تقنية المعلومات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1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1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898435"/>
              </p:ext>
            </p:extLst>
          </p:nvPr>
        </p:nvGraphicFramePr>
        <p:xfrm>
          <a:off x="17585" y="369277"/>
          <a:ext cx="9161584" cy="365760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419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667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419194"/>
              </p:ext>
            </p:extLst>
          </p:nvPr>
        </p:nvGraphicFramePr>
        <p:xfrm>
          <a:off x="-1" y="1"/>
          <a:ext cx="9144001" cy="69542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6569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Times New Roman"/>
                          <a:cs typeface="Akhbar MT" pitchFamily="2" charset="-78"/>
                        </a:rPr>
                        <a:t>تحقيق الجودة الادارية في الجمعية والمنشئات  التابعة لها 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Sakkal Majalla" pitchFamily="2" charset="-78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الكفاءة الإدارية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150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569">
                <a:tc rowSpan="8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إنشاء  قسم خاص بالجودة والتطوير في الجمعية . </a:t>
                      </a:r>
                      <a:endParaRPr lang="en-US" sz="14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اصدار قرار  من مجلس الادارة بإنشاء القسم واعتماد التوصيف الوظيفي له .</a:t>
                      </a:r>
                      <a:endParaRPr lang="en-US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اعداد  عرض لمجلس الإدارة حول أهمية</a:t>
                      </a:r>
                      <a:r>
                        <a:rPr lang="ar-SA" sz="1200" baseline="0" dirty="0"/>
                        <a:t> القسم والمهام والاعمال المنوطة به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المدير</a:t>
                      </a:r>
                      <a:r>
                        <a:rPr lang="ar-SA" sz="1200" baseline="0"/>
                        <a:t> التنفيذي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اجتماع مجلس الإدارة لمناقشة قرار انشاء القسم</a:t>
                      </a:r>
                      <a:r>
                        <a:rPr lang="ar-SA" sz="1200" baseline="0" dirty="0"/>
                        <a:t>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المدير</a:t>
                      </a:r>
                      <a:r>
                        <a:rPr lang="ar-SA" sz="1200" baseline="0"/>
                        <a:t> التنفيذي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صدور  قرار انشاء</a:t>
                      </a:r>
                      <a:r>
                        <a:rPr lang="ar-SA" sz="1200" baseline="0" dirty="0"/>
                        <a:t> قسم الجودة والتطوير في الجمعية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</a:t>
                      </a:r>
                      <a:r>
                        <a:rPr lang="ar-SA" sz="1200" baseline="0" dirty="0"/>
                        <a:t> التنفيذي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التوصيف الوظيفي للقسم والمهام</a:t>
                      </a:r>
                      <a:r>
                        <a:rPr lang="ar-SA" sz="1200" baseline="0" dirty="0"/>
                        <a:t> والاعمال والصلاحيات الخاصة به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المواد</a:t>
                      </a:r>
                      <a:r>
                        <a:rPr lang="ar-SA" sz="1200" baseline="0"/>
                        <a:t> البشرية </a:t>
                      </a:r>
                      <a:endParaRPr lang="ar-SA" sz="12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استقطاب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/ تعيين موظف متخصص  </a:t>
                      </a:r>
                      <a:r>
                        <a:rPr lang="ar-SA" sz="1200" b="0" baseline="0" dirty="0" err="1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لادارة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 القسم </a:t>
                      </a:r>
                      <a:endParaRPr lang="en-US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50" dirty="0"/>
                        <a:t>تصميم</a:t>
                      </a:r>
                      <a:r>
                        <a:rPr lang="ar-SA" sz="1150" baseline="0" dirty="0"/>
                        <a:t>  بطاقة الوصف الوظيفي والمعايير والشروط المطلوبة لشاغل الوظيفية .</a:t>
                      </a:r>
                      <a:endParaRPr lang="ar-SA" sz="115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المواد</a:t>
                      </a:r>
                      <a:r>
                        <a:rPr lang="ar-SA" sz="1200" baseline="0"/>
                        <a:t> البشرية </a:t>
                      </a:r>
                      <a:endParaRPr lang="ar-SA" sz="12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الإعلان للوظيفية عبر الموقع الرسمي</a:t>
                      </a:r>
                      <a:r>
                        <a:rPr lang="ar-SA" sz="1200" baseline="0" dirty="0"/>
                        <a:t> ومواقع التواصل الاجتماعي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استقبال الملفات وفرزها وارشفتها ورفعها للجنة المكلفة بالاختيار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السكرتاريا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93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المقابلة والتوظيف بناء على مقررات اللجنة</a:t>
                      </a:r>
                      <a:r>
                        <a:rPr lang="ar-SA" sz="1200" baseline="0" dirty="0"/>
                        <a:t> المكلفة بالمقابلات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لجنة المقابلات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569">
                <a:tc rowSpan="8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بناء انظمة جودة فاعلة  ومتناسبة مع الجمعية وانشطتها المختلفة . </a:t>
                      </a:r>
                      <a:endParaRPr lang="en-US" sz="1400" b="0" dirty="0">
                        <a:cs typeface="Akhbar MT" pitchFamily="2" charset="-78"/>
                      </a:endParaRPr>
                    </a:p>
                    <a:p>
                      <a:pPr rtl="1"/>
                      <a:endParaRPr lang="ar-SA" dirty="0"/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بناء نظام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ادارة الجودة </a:t>
                      </a:r>
                      <a:r>
                        <a:rPr lang="en-US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ISO 9001:2015    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للجمعية . </a:t>
                      </a:r>
                      <a:endParaRPr lang="en-US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اخذ </a:t>
                      </a:r>
                      <a:r>
                        <a:rPr lang="ar-SA" sz="1200" baseline="0" dirty="0"/>
                        <a:t> عروض أسعار من مراكز تدريبية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dirty="0"/>
                        <a:t>الموارد البشرية</a:t>
                      </a:r>
                    </a:p>
                    <a:p>
                      <a:pPr algn="ctr" rtl="1"/>
                      <a:r>
                        <a:rPr lang="ar-SA" sz="800" dirty="0"/>
                        <a:t>الجودة والتطوير 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مقارنة عروض الأسعار واعتماد</a:t>
                      </a:r>
                      <a:r>
                        <a:rPr lang="ar-SA" sz="1200" baseline="0" dirty="0"/>
                        <a:t> العرض المناسب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dirty="0"/>
                        <a:t>الموارد البشرية </a:t>
                      </a:r>
                    </a:p>
                    <a:p>
                      <a:pPr algn="ctr" rtl="1"/>
                      <a:r>
                        <a:rPr lang="ar-SA" sz="800" dirty="0"/>
                        <a:t>الجودة والتطوير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التعاقد مع المركز وبناء</a:t>
                      </a:r>
                      <a:r>
                        <a:rPr lang="ar-SA" sz="1200" baseline="0" dirty="0"/>
                        <a:t> نظام إدارة الجودة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dirty="0"/>
                        <a:t>الموارد البشرية </a:t>
                      </a:r>
                    </a:p>
                    <a:p>
                      <a:pPr algn="ctr" rtl="1"/>
                      <a:r>
                        <a:rPr lang="ar-SA" sz="800" dirty="0"/>
                        <a:t>الجودة والتطوير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الانتهاء من بناء النظام واعتماده</a:t>
                      </a:r>
                      <a:r>
                        <a:rPr lang="ar-SA" sz="1200" baseline="0" dirty="0"/>
                        <a:t> م</a:t>
                      </a:r>
                      <a:r>
                        <a:rPr lang="ar-SA" sz="1200" dirty="0"/>
                        <a:t>ن الإدارة التنفيذية والمجلس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dirty="0"/>
                        <a:t>الموارد البشرية </a:t>
                      </a:r>
                    </a:p>
                    <a:p>
                      <a:pPr algn="ctr" rtl="1"/>
                      <a:r>
                        <a:rPr lang="ar-SA" sz="800" dirty="0"/>
                        <a:t>الجودة والتطوير</a:t>
                      </a:r>
                    </a:p>
                    <a:p>
                      <a:pPr algn="ctr" rtl="1"/>
                      <a:r>
                        <a:rPr lang="ar-SA" sz="800" dirty="0"/>
                        <a:t>المدير التنفيذي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بناء  نظام اداري وتعليمي  فاعل في مركز الرعاية النهارية  .</a:t>
                      </a:r>
                      <a:endParaRPr lang="en-US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الاحتياجات الإدارية بناء على تخصص المركز وخدماته المقدمة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dirty="0"/>
                        <a:t>الموارد البشرية </a:t>
                      </a:r>
                    </a:p>
                    <a:p>
                      <a:pPr algn="ctr" rtl="1"/>
                      <a:r>
                        <a:rPr lang="ar-SA" sz="800" dirty="0"/>
                        <a:t>الجودة والتطوير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اخذ عروض أسعار مقارنة عروض الأسعار واعتماد</a:t>
                      </a:r>
                      <a:r>
                        <a:rPr lang="ar-SA" sz="1200" baseline="0" dirty="0"/>
                        <a:t> العرض المناسب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dirty="0"/>
                        <a:t>الموارد البشرية </a:t>
                      </a:r>
                    </a:p>
                    <a:p>
                      <a:pPr algn="ctr" rtl="1"/>
                      <a:r>
                        <a:rPr lang="ar-SA" sz="800" dirty="0"/>
                        <a:t>الجودة والتطوير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التعاقد مع </a:t>
                      </a:r>
                      <a:r>
                        <a:rPr lang="ar-SA" sz="1200" dirty="0" err="1"/>
                        <a:t>المرك</a:t>
                      </a:r>
                      <a:r>
                        <a:rPr lang="ar-SA" sz="1200" dirty="0"/>
                        <a:t> الجهة المناسبة لبناء</a:t>
                      </a:r>
                      <a:r>
                        <a:rPr lang="ar-SA" sz="1200" baseline="0" dirty="0"/>
                        <a:t> النظام الإداري والتعليمي المناسب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dirty="0"/>
                        <a:t>الموارد البشرية </a:t>
                      </a:r>
                    </a:p>
                    <a:p>
                      <a:pPr algn="ctr" rtl="1"/>
                      <a:r>
                        <a:rPr lang="ar-SA" sz="800" dirty="0"/>
                        <a:t>الجودة والتطوير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الانتهاء من بناء النظام واعتماده</a:t>
                      </a:r>
                      <a:r>
                        <a:rPr lang="ar-SA" sz="1200" baseline="0" dirty="0"/>
                        <a:t> م</a:t>
                      </a:r>
                      <a:r>
                        <a:rPr lang="ar-SA" sz="1200" dirty="0"/>
                        <a:t>ن الإدارة التنفيذية والمجلس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dirty="0"/>
                        <a:t>الموارد البشرية </a:t>
                      </a:r>
                    </a:p>
                    <a:p>
                      <a:pPr algn="ctr" rtl="1"/>
                      <a:r>
                        <a:rPr lang="ar-SA" sz="800" dirty="0"/>
                        <a:t>الجودة والتطوير</a:t>
                      </a:r>
                    </a:p>
                    <a:p>
                      <a:pPr algn="ctr" rtl="1"/>
                      <a:r>
                        <a:rPr lang="ar-SA" sz="800" dirty="0"/>
                        <a:t>المدير التنفيذي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7585" y="369276"/>
          <a:ext cx="9161584" cy="539443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44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407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975251"/>
              </p:ext>
            </p:extLst>
          </p:nvPr>
        </p:nvGraphicFramePr>
        <p:xfrm>
          <a:off x="-1" y="1"/>
          <a:ext cx="9144001" cy="68579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0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3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3724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</a:t>
                      </a:r>
                      <a:r>
                        <a:rPr lang="ar-SA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زيادة الخدمات والبرامج بنسبة 25%  ومضاعفة تنفيذ البرامج القائمة بنسبة 50% .</a:t>
                      </a:r>
                      <a:endParaRPr lang="ar-SA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البرامج والخدمات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631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724">
                <a:tc rowSpan="8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دراسة وتحليل الاحتياج المجتمعي  في ما يتعلق  بالمشاريع المرتبطة بنشاط الجمعية  .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ترتيب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وتصنيف المستفيدين  الى فئات بناء على  معايير محددة  وواضحة .</a:t>
                      </a:r>
                      <a:endParaRPr lang="ar-SA" sz="1200" dirty="0"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إعادة تصميم استمارة البحث الاجتماعي بما يتناسب مع المعلومات المطلوبة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خدمات المستفيدين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72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الانتهاء من البحث الميداني لجميع المستفيدين من خدمات الجمعية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خدمات المستفيدين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 </a:t>
                      </a:r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72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نتائج البحث وفرز المستفيدين الى فئات بناء على </a:t>
                      </a:r>
                      <a:r>
                        <a:rPr lang="ar-SA" sz="1200" baseline="0" dirty="0"/>
                        <a:t> اللائحة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خدمات المستفيدين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 </a:t>
                      </a:r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72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تقسم المستفيدين الى</a:t>
                      </a:r>
                      <a:r>
                        <a:rPr lang="ar-SA" sz="1200" baseline="0" dirty="0"/>
                        <a:t> فئات من الإدارة التنفيذية والمجلس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خدمات المستفيدين </a:t>
                      </a:r>
                      <a:endParaRPr lang="ar-SA" sz="12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 </a:t>
                      </a:r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72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إعادة تخطيط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المشاريع المقدمة للمستفيدين وفرز المستفيدين وترتيبهم حسب الاحتياج . </a:t>
                      </a:r>
                      <a:endParaRPr lang="ar-SA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تصميم</a:t>
                      </a:r>
                      <a:r>
                        <a:rPr lang="ar-SA" sz="1200" baseline="0" dirty="0"/>
                        <a:t> استبيان للمستفيدين عن اهم الخدمات والمشاريع المطلوبة وذات الاحتياج.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خدمات المستفيدين </a:t>
                      </a:r>
                      <a:endParaRPr lang="ar-SA" sz="12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 </a:t>
                      </a:r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r>
                        <a:rPr lang="ar-SA" sz="1000" dirty="0"/>
                        <a:t> 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72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مقابلة عدد من المستفيدين وتعبئة الاستبيان وفرز مخرجاته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خدمات المستفيدين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 </a:t>
                      </a:r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r>
                        <a:rPr lang="ar-SA" sz="1000" dirty="0"/>
                        <a:t>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372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اعتماد مخرجات لاستبيان</a:t>
                      </a:r>
                      <a:r>
                        <a:rPr lang="ar-SA" sz="1400" baseline="0" dirty="0"/>
                        <a:t> من القسم والإدارة التنفيذية والمجلس .</a:t>
                      </a:r>
                      <a:endParaRPr lang="ar-SA" sz="14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خدمات المستفيدين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r>
                        <a:rPr lang="ar-SA" sz="1000" dirty="0"/>
                        <a:t>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267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تحويل مخرجات</a:t>
                      </a:r>
                      <a:r>
                        <a:rPr lang="ar-SA" sz="1400" baseline="0" dirty="0"/>
                        <a:t> الاستبيان الى مشاريع تخدم مستفيدي الجمعية .</a:t>
                      </a:r>
                      <a:endParaRPr lang="ar-SA" sz="14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خدمات المستفيدين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 </a:t>
                      </a:r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r>
                        <a:rPr lang="ar-SA" sz="1000" dirty="0"/>
                        <a:t>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3724"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aseline="0" dirty="0">
                          <a:cs typeface="Akhbar MT" pitchFamily="2" charset="-78"/>
                        </a:rPr>
                        <a:t>استهداف جميع الشرائح المجتمعية  والتركيز على المشاريع  المرتبطة برؤية المملكة 2030 م  </a:t>
                      </a:r>
                    </a:p>
                    <a:p>
                      <a:pPr rtl="1"/>
                      <a:endParaRPr lang="ar-SA" dirty="0"/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بناء  جدول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زمني وكمي  للتوسع في المشاريع   القائمة  الخاصة بالجمعية  . </a:t>
                      </a:r>
                      <a:endParaRPr lang="en-US" sz="1200" dirty="0"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aseline="0" dirty="0"/>
                        <a:t> انشاء قائمة بالمشاريع المعتمدة من المجلس بناء على الاحتياج  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خدمات المستفيدين 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 </a:t>
                      </a:r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372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بناء جدول زمني وكمي للتوسع في المشاريع خلال الفترة الاستراتيجية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المدير التنفيذي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 </a:t>
                      </a:r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372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الجدول</a:t>
                      </a:r>
                      <a:r>
                        <a:rPr lang="ar-SA" sz="1200" baseline="0" dirty="0"/>
                        <a:t> الزمني والكمي للتوسع في المشاريع من مجلس الإدارة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 </a:t>
                      </a:r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372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البدء بالتوس</a:t>
                      </a:r>
                      <a:r>
                        <a:rPr lang="ar-SA" sz="1200" baseline="0" dirty="0"/>
                        <a:t>ع في تنفيذ المشاريع بناء على الجدول الزمني المعتمد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البرامج</a:t>
                      </a:r>
                      <a:r>
                        <a:rPr lang="ar-SA" sz="1200" baseline="0" dirty="0"/>
                        <a:t> والمشاريع </a:t>
                      </a:r>
                      <a:endParaRPr lang="ar-SA" sz="12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7585" y="369276"/>
          <a:ext cx="9161584" cy="539443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44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173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637988"/>
              </p:ext>
            </p:extLst>
          </p:nvPr>
        </p:nvGraphicFramePr>
        <p:xfrm>
          <a:off x="-1" y="2"/>
          <a:ext cx="9144001" cy="709391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4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4680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زيادة الخدمات والبرامج بنسبة 25%  ومضاعفة تنفيذ البرامج القائمة بنسبة 50%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Sakkal Majalla" pitchFamily="2" charset="-78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البرامج والخدمات</a:t>
                      </a:r>
                      <a:r>
                        <a:rPr lang="ar-SA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95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568">
                <a:tc rowSpan="1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اعادة دراسة المشاريع القائمة  وتقييمها وامكانية  تطويرها . 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بناء المشاريع الخيرية الجديدة بناء على الدراسة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التحليلية .</a:t>
                      </a:r>
                      <a:endParaRPr lang="ar-SA" sz="1200" dirty="0"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المشاريع الخيرية التي تم اعتمادها من مجلس الإدارة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الجودة والتطوير</a:t>
                      </a:r>
                    </a:p>
                    <a:p>
                      <a:pPr algn="ctr" rtl="1"/>
                      <a:r>
                        <a:rPr lang="ar-SA" sz="1200" dirty="0"/>
                        <a:t>التوعية الصحية</a:t>
                      </a:r>
                    </a:p>
                    <a:p>
                      <a:pPr algn="ctr" rtl="1"/>
                      <a:r>
                        <a:rPr lang="ar-SA" sz="1200" dirty="0"/>
                        <a:t>اللجنة الصحية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صياغة المشاريع</a:t>
                      </a:r>
                      <a:r>
                        <a:rPr lang="ar-SA" sz="1200" baseline="0" dirty="0"/>
                        <a:t> الخيرية المعتمدة من الإدارة وفق أسس صحيحة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الجودة والتطوير</a:t>
                      </a:r>
                    </a:p>
                    <a:p>
                      <a:pPr algn="ctr" rtl="1"/>
                      <a:r>
                        <a:rPr lang="ar-SA" sz="1200" dirty="0"/>
                        <a:t>التوعية الصحية</a:t>
                      </a:r>
                    </a:p>
                    <a:p>
                      <a:pPr algn="ctr" rtl="1"/>
                      <a:r>
                        <a:rPr lang="ar-SA" sz="1200" dirty="0"/>
                        <a:t>اللجنة الصحية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</a:t>
                      </a:r>
                      <a:r>
                        <a:rPr lang="ar-SA" sz="1200" baseline="0" dirty="0"/>
                        <a:t> صياغة المشاريع الخيرية من الإدارة التنفيذية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56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التصميم والطباعة للمشاريع الخيرية وفق الصياغة المعتمدة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تطوير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المشاريع  القائمة  بما يتناسب مع الاحتياج ومتطلبات المانحين والداعمين .</a:t>
                      </a:r>
                      <a:endParaRPr lang="ar-SA" sz="1200" dirty="0"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المشاريع الخيرية القائمة والتي تحتاج الى تطوير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خدمات المستفيدين 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صياغة المشاريع</a:t>
                      </a:r>
                      <a:r>
                        <a:rPr lang="ar-SA" sz="1200" baseline="0" dirty="0"/>
                        <a:t> الخيرية المعتمدة من الإدارة وفق أسس صحيحة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الجودة والتدريب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56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</a:t>
                      </a:r>
                      <a:r>
                        <a:rPr lang="ar-SA" sz="1200" baseline="0" dirty="0"/>
                        <a:t> صياغة المشاريع الخيرية من الإدارة التنفيذية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الجودة والتدريب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التصميم والطباعة للمشاريع الخيرية وفق الصياغة المعتمدة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بناء معايير  واضحة للمشاريع المستقبلية  وطرق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اعتمادها وتنفيذها .</a:t>
                      </a:r>
                      <a:endParaRPr lang="en-US" sz="1200" dirty="0"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عقد ورشة عمل عن الشروط والمعايير لاعتماد مشروع جديد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الجودة والتدريب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عرض مخرجات ورشة</a:t>
                      </a:r>
                      <a:r>
                        <a:rPr lang="ar-SA" sz="1200" baseline="0" dirty="0"/>
                        <a:t> عمل المشاريع على الإدارة التنفيذية والمجلس واعتمادها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الجودة والتدريب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تحويل مخرجات ورشة المشاريع الى اجراء تنفيذي معتمد من الإدارة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الجودة والتدريب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الية تنفيذية لكل مشروع من مشاريع الجمعية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/>
                        <a:t>الجودة والتدريب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198981"/>
              </p:ext>
            </p:extLst>
          </p:nvPr>
        </p:nvGraphicFramePr>
        <p:xfrm>
          <a:off x="17585" y="476671"/>
          <a:ext cx="9161584" cy="432047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872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621552"/>
              </p:ext>
            </p:extLst>
          </p:nvPr>
        </p:nvGraphicFramePr>
        <p:xfrm>
          <a:off x="-1" y="2"/>
          <a:ext cx="9144001" cy="704736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07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4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0570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زيادة الخدمات والبرامج بنسبة 25%  ومضاعفة تنفيذ البرامج القائمة بنسبة 50%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Sakkal Majalla" pitchFamily="2" charset="-78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البرامج والخدمات</a:t>
                      </a:r>
                      <a:r>
                        <a:rPr lang="ar-SA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387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70">
                <a:tc rowSpan="1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الاهتمام  بالجانب التثقيفي والتوعوي</a:t>
                      </a:r>
                      <a:r>
                        <a:rPr lang="ar-SA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</a:t>
                      </a:r>
                      <a:r>
                        <a:rPr lang="ar-SA" sz="1800" b="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كاحد</a:t>
                      </a:r>
                      <a:r>
                        <a:rPr lang="ar-SA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 ركائز عمل الجمعية  . </a:t>
                      </a:r>
                      <a:endParaRPr lang="ar-SA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بناء  جدول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زمني وكمي  للتوسع في المشاريع   القائمة  الخاصة بالجمعية  . </a:t>
                      </a:r>
                      <a:endParaRPr lang="en-US" sz="1200" dirty="0"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aseline="0" dirty="0"/>
                        <a:t> انشاء قائمة بالمشاريع المعتمدة من المجلس بناء على الاحتياج  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مدير التوعية الصحية</a:t>
                      </a:r>
                    </a:p>
                    <a:p>
                      <a:pPr algn="ctr" rtl="1"/>
                      <a:r>
                        <a:rPr lang="ar-SA" sz="1200" dirty="0"/>
                        <a:t>أمين</a:t>
                      </a:r>
                      <a:r>
                        <a:rPr lang="ar-SA" sz="1200" baseline="0" dirty="0"/>
                        <a:t> التوعية الصحية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بناء جدول زمني وكمي للتوسع في المشاريع خلال الفترة الاستراتيجية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مدير التوعية الصحية</a:t>
                      </a:r>
                    </a:p>
                    <a:p>
                      <a:pPr algn="ctr" rtl="1"/>
                      <a:r>
                        <a:rPr lang="ar-SA" sz="1200" dirty="0"/>
                        <a:t>أمين</a:t>
                      </a:r>
                      <a:r>
                        <a:rPr lang="ar-SA" sz="1200" baseline="0" dirty="0"/>
                        <a:t> التوعية الصحية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الجدول</a:t>
                      </a:r>
                      <a:r>
                        <a:rPr lang="ar-SA" sz="1200" baseline="0" dirty="0"/>
                        <a:t> الزمني والكمي للتوسع في المشاريع من مجلس الإدارة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مدير التوعية الصحية</a:t>
                      </a:r>
                    </a:p>
                    <a:p>
                      <a:pPr algn="ctr" rtl="1"/>
                      <a:r>
                        <a:rPr lang="ar-SA" sz="1200" dirty="0"/>
                        <a:t>أمين</a:t>
                      </a:r>
                      <a:r>
                        <a:rPr lang="ar-SA" sz="1200" baseline="0" dirty="0"/>
                        <a:t> التوعية الصحية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9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البدء بالتوس</a:t>
                      </a:r>
                      <a:r>
                        <a:rPr lang="ar-SA" sz="1200" baseline="0" dirty="0"/>
                        <a:t>ع في تنفيذ المشاريع بناء على الجدول الزمني المعتمد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مدير التوعية الصحية</a:t>
                      </a:r>
                    </a:p>
                    <a:p>
                      <a:pPr algn="ctr" rtl="1"/>
                      <a:r>
                        <a:rPr lang="ar-SA" sz="1200" dirty="0"/>
                        <a:t>أمين</a:t>
                      </a:r>
                      <a:r>
                        <a:rPr lang="ar-SA" sz="1200" baseline="0" dirty="0"/>
                        <a:t> التوعية الصحية</a:t>
                      </a:r>
                    </a:p>
                    <a:p>
                      <a:pPr algn="ctr" rtl="1"/>
                      <a:r>
                        <a:rPr lang="ar-SA" sz="1200" baseline="0" dirty="0"/>
                        <a:t>الجودة والتدريب</a:t>
                      </a:r>
                      <a:endParaRPr lang="ar-SA" sz="12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cs typeface="Akhbar MT" pitchFamily="2" charset="-78"/>
                        </a:rPr>
                        <a:t>اصدار ما لا يقل عن  20 </a:t>
                      </a:r>
                      <a:r>
                        <a:rPr lang="ar-SA" sz="1200" b="0" dirty="0" err="1">
                          <a:cs typeface="Akhbar MT" pitchFamily="2" charset="-78"/>
                        </a:rPr>
                        <a:t>برشور</a:t>
                      </a:r>
                      <a:r>
                        <a:rPr lang="ar-SA" sz="1200" b="0" dirty="0">
                          <a:cs typeface="Akhbar MT" pitchFamily="2" charset="-78"/>
                        </a:rPr>
                        <a:t>   ومطوية تعريفية وتوعوية وتثقيفية  . </a:t>
                      </a:r>
                      <a:endParaRPr lang="ar-SA" sz="1200" dirty="0"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ما لا يقل عن أربعين موضوع توعوي وتثقيفي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مدير التوعية الصحية</a:t>
                      </a:r>
                    </a:p>
                    <a:p>
                      <a:pPr algn="ctr" rtl="1"/>
                      <a:r>
                        <a:rPr lang="ar-SA" sz="1200" dirty="0"/>
                        <a:t>أمين</a:t>
                      </a:r>
                      <a:r>
                        <a:rPr lang="ar-SA" sz="1200" baseline="0" dirty="0"/>
                        <a:t> التوعية الصحية</a:t>
                      </a:r>
                      <a:endParaRPr lang="ar-SA" sz="12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20 موضوع تثقيفي وتوعوي</a:t>
                      </a:r>
                      <a:r>
                        <a:rPr lang="ar-SA" sz="1200" baseline="0" dirty="0"/>
                        <a:t> من مجلس الإدارة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مدير التوعية الصحية</a:t>
                      </a:r>
                    </a:p>
                    <a:p>
                      <a:pPr algn="ctr" rtl="1"/>
                      <a:r>
                        <a:rPr lang="ar-SA" sz="1200" dirty="0"/>
                        <a:t>أمين</a:t>
                      </a:r>
                      <a:r>
                        <a:rPr lang="ar-SA" sz="1200" baseline="0" dirty="0"/>
                        <a:t> التوعية الصحية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19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اعداد المحتوى للمشاريع التوعوية والتثقيفية</a:t>
                      </a:r>
                      <a:r>
                        <a:rPr lang="ar-SA" sz="1200" baseline="0" dirty="0"/>
                        <a:t> واعتماده من اللجنة الصحية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مدير التوعية الصحية</a:t>
                      </a:r>
                    </a:p>
                    <a:p>
                      <a:pPr algn="ctr" rtl="1"/>
                      <a:r>
                        <a:rPr lang="ar-SA" sz="1200" dirty="0"/>
                        <a:t>أمين</a:t>
                      </a:r>
                      <a:r>
                        <a:rPr lang="ar-SA" sz="1200" baseline="0" dirty="0"/>
                        <a:t> التوعية الصحية</a:t>
                      </a:r>
                      <a:endParaRPr lang="ar-SA" sz="1200" dirty="0"/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طباعة المشاريع التوعوية</a:t>
                      </a:r>
                      <a:r>
                        <a:rPr lang="ar-SA" sz="1200" baseline="0" dirty="0"/>
                        <a:t> والتثقيفية المعتمدة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cs typeface="Akhbar MT" pitchFamily="2" charset="-78"/>
                        </a:rPr>
                        <a:t>تنفيذ ما لا  يقل عن 10 حلقات تلفزيونية واذاعية  في الاذاعات المحلية والوطنية . </a:t>
                      </a:r>
                      <a:endParaRPr lang="ar-SA" sz="1200" dirty="0"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ما لا يقل عن عشرين جهة إعلامية  والتواصل معها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المواضيع والمتحدثين</a:t>
                      </a:r>
                      <a:r>
                        <a:rPr lang="ar-SA" sz="1200" baseline="0" dirty="0"/>
                        <a:t> في وسائل الاعلام المختلفة وطريق اظهار </a:t>
                      </a:r>
                      <a:r>
                        <a:rPr lang="ar-SA" sz="1200" baseline="0" dirty="0" err="1"/>
                        <a:t>الجمهعية</a:t>
                      </a:r>
                      <a:r>
                        <a:rPr lang="ar-SA" sz="1200" baseline="0" dirty="0"/>
                        <a:t> اعلاميا.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التنسيق مع المتحدثين والجهات الإعلامية وتحديد المواقيت والمواضيع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التنفيذ</a:t>
                      </a:r>
                      <a:r>
                        <a:rPr lang="ar-SA" sz="1200" baseline="0" dirty="0"/>
                        <a:t> وفق المواضيع والمواقيت المتفق عليها لجميع الحلقات الاذاعية والتلفزيونية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7585" y="369276"/>
          <a:ext cx="9161584" cy="539443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44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755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223895"/>
              </p:ext>
            </p:extLst>
          </p:nvPr>
        </p:nvGraphicFramePr>
        <p:xfrm>
          <a:off x="-1" y="1"/>
          <a:ext cx="9144001" cy="695508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6569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ar-SA" sz="16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ae_AlMohanad" pitchFamily="18" charset="-78"/>
                          <a:cs typeface="Akhbar MT" pitchFamily="2" charset="-78"/>
                        </a:rPr>
                        <a:t>تحقيق استقرار  مالي بنسبة 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ae_AlMohanad" pitchFamily="18" charset="-78"/>
                          <a:cs typeface="Akhbar MT" pitchFamily="2" charset="-78"/>
                        </a:rPr>
                        <a:t>30% من مصروفات الجمعية  . </a:t>
                      </a:r>
                      <a:endParaRPr lang="ar-SA" sz="1600" b="0" dirty="0">
                        <a:solidFill>
                          <a:schemeClr val="tx1"/>
                        </a:solidFill>
                        <a:latin typeface="ae_AlMohanad" pitchFamily="18" charset="-78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الاستدامة المالية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150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569">
                <a:tc rowSpan="16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>
                          <a:latin typeface="+mn-lt"/>
                          <a:ea typeface="Calibri"/>
                          <a:cs typeface="Akhbar MT" pitchFamily="2" charset="-78"/>
                        </a:rPr>
                        <a:t>تخصيص</a:t>
                      </a:r>
                      <a:r>
                        <a:rPr lang="ar-SA" sz="1800" b="0" baseline="0" dirty="0">
                          <a:latin typeface="+mn-lt"/>
                          <a:ea typeface="Calibri"/>
                          <a:cs typeface="Akhbar MT" pitchFamily="2" charset="-78"/>
                        </a:rPr>
                        <a:t> مبلغ مالي من  ممتلكات الجمعية  للاستثمار </a:t>
                      </a:r>
                      <a:endParaRPr lang="en-US" sz="1800" b="0" dirty="0"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إنشاء  صندوق للاستثمار برأس  ما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لا  يقل عن 30% من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الاحتياطي النقدي للجمعية  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اعداد  عرض لمجلس الإدارة حول أهمية</a:t>
                      </a:r>
                      <a:r>
                        <a:rPr lang="ar-SA" sz="1200" baseline="0" dirty="0"/>
                        <a:t>  انشاء الصندوق والاثار الإيجابية لذلك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المدير التنفيذي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اجتماع المجلس لمناقشة  انشاء صندوق الاستثمار</a:t>
                      </a:r>
                      <a:r>
                        <a:rPr lang="ar-SA" sz="1200" baseline="0" dirty="0"/>
                        <a:t> وتخصيص راس المال فيه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المدير التنفيذي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صدور  قرار انشاء</a:t>
                      </a:r>
                      <a:r>
                        <a:rPr lang="ar-SA" sz="1200" baseline="0" dirty="0"/>
                        <a:t> صندوق الاستثمار الخاص  بالجمعية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لائحة واضحة للصندوق واعتمادها من مجلس الإدارة </a:t>
                      </a:r>
                      <a:r>
                        <a:rPr lang="ar-SA" sz="1200" baseline="0" dirty="0"/>
                        <a:t>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الجودة والتطوير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وضع خطة</a:t>
                      </a:r>
                      <a:r>
                        <a:rPr lang="ar-SA" sz="1100" b="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 تسويقية / </a:t>
                      </a:r>
                      <a:r>
                        <a:rPr lang="ar-SA" sz="1100" b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إعلانية للترويج  للأوقاف في ( الصحف – المجلات</a:t>
                      </a:r>
                      <a:r>
                        <a:rPr lang="ar-SA" sz="1100" b="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– المواقع والقنوات )  في  المناسبات الدينية وذات العلاقة .</a:t>
                      </a:r>
                      <a:endParaRPr lang="en-US" sz="1100" b="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اخذ </a:t>
                      </a:r>
                      <a:r>
                        <a:rPr lang="ar-SA" sz="1200" baseline="0" dirty="0"/>
                        <a:t> عروض أسعار من مراكز تدريبية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مقارنة عروض الأسعار واعتماد</a:t>
                      </a:r>
                      <a:r>
                        <a:rPr lang="ar-SA" sz="1200" baseline="0" dirty="0"/>
                        <a:t> العرض المناسب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التعاقد مع المركز وبناء الخطة التسويقية</a:t>
                      </a:r>
                      <a:r>
                        <a:rPr lang="ar-SA" sz="1200" baseline="0" dirty="0"/>
                        <a:t> والاعلانية للجمعية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الانتهاء من بناء الخطة التسويقية واعتمادها من الإدارة التنفيذية والمجلس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الجودة والتطوير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العمل على تخفيض النفقات التشغيلية للجمعية .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دراسة المصروفات لعامين ماضيين وفرز النفقات التشغيلية في بنود رئيسية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تحليل المصروفات المنصرمة ودراسة الفجوات الموجودة فيها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عقد ورشة عمل عن بدائل للنفقات التشغيلية المرتفعة وسبل تقليصها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مخرجات ورشة العمل بدائل</a:t>
                      </a:r>
                      <a:r>
                        <a:rPr lang="ar-SA" sz="1200" baseline="0" dirty="0"/>
                        <a:t> النفقات التشغيلية وسبل تقليصها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</a:t>
                      </a:r>
                      <a:r>
                        <a:rPr lang="ar-SA" sz="1200" dirty="0" err="1"/>
                        <a:t>التفنيذي</a:t>
                      </a:r>
                      <a:endParaRPr lang="ar-SA" sz="12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انشاء  اوقاف خاصة بمركز الرعاية النهارية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اعداد</a:t>
                      </a:r>
                      <a:r>
                        <a:rPr lang="ar-SA" sz="1200" baseline="0" dirty="0"/>
                        <a:t> دراسة للوقف الخاص بمركز تعاطف للرعاية النهارية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توفير الأرض لبناء وقف والاستفادة</a:t>
                      </a:r>
                      <a:r>
                        <a:rPr lang="ar-SA" sz="1200" baseline="0" dirty="0"/>
                        <a:t> من الوزارة والجهات المعنية في ذلك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اعداد خطة</a:t>
                      </a:r>
                      <a:r>
                        <a:rPr lang="ar-SA" sz="1200" baseline="0" dirty="0"/>
                        <a:t> و</a:t>
                      </a:r>
                      <a:r>
                        <a:rPr lang="ar-SA" sz="1200" dirty="0"/>
                        <a:t> ملف تسويقي لوقف مركز الرعاية النهارية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البدء بتسويق الوقف وفق الخطة التسويقية لوقف مركز الرعاية</a:t>
                      </a:r>
                      <a:r>
                        <a:rPr lang="ar-SA" sz="1200" baseline="0" dirty="0"/>
                        <a:t> النهارية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7585" y="369276"/>
          <a:ext cx="9161584" cy="539443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44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408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485894"/>
              </p:ext>
            </p:extLst>
          </p:nvPr>
        </p:nvGraphicFramePr>
        <p:xfrm>
          <a:off x="-1" y="1"/>
          <a:ext cx="9144001" cy="713634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9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5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6569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Times New Roman"/>
                          <a:cs typeface="Akhbar MT" pitchFamily="2" charset="-78"/>
                        </a:rPr>
                        <a:t>تحقيق الاستدامة البشرية  ورفع الاداء  الوظيفي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Times New Roman"/>
                          <a:cs typeface="Akhbar MT" pitchFamily="2" charset="-78"/>
                        </a:rPr>
                        <a:t> للعاملين في الجمعية بنسبة 70%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Sakkal Majalla" pitchFamily="2" charset="-78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الكفاءة الإدارية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150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569">
                <a:tc rowSpan="16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>
                          <a:latin typeface="+mn-lt"/>
                          <a:ea typeface="Calibri"/>
                          <a:cs typeface="Akhbar MT" pitchFamily="2" charset="-78"/>
                        </a:rPr>
                        <a:t> التركيز على التدريب  القائم</a:t>
                      </a:r>
                      <a:r>
                        <a:rPr lang="ar-SA" sz="1800" b="0" baseline="0" dirty="0">
                          <a:latin typeface="+mn-lt"/>
                          <a:ea typeface="Calibri"/>
                          <a:cs typeface="Akhbar MT" pitchFamily="2" charset="-78"/>
                        </a:rPr>
                        <a:t> على التنمية  </a:t>
                      </a:r>
                      <a:r>
                        <a:rPr lang="ar-SA" sz="1800" b="0" baseline="0" dirty="0" err="1">
                          <a:latin typeface="+mn-lt"/>
                          <a:ea typeface="Calibri"/>
                          <a:cs typeface="Akhbar MT" pitchFamily="2" charset="-78"/>
                        </a:rPr>
                        <a:t>المهارية</a:t>
                      </a:r>
                      <a:r>
                        <a:rPr lang="ar-SA" sz="1800" b="0" baseline="0" dirty="0">
                          <a:latin typeface="+mn-lt"/>
                          <a:ea typeface="Calibri"/>
                          <a:cs typeface="Akhbar MT" pitchFamily="2" charset="-78"/>
                        </a:rPr>
                        <a:t>  والمعرفية </a:t>
                      </a:r>
                      <a:endParaRPr lang="en-US" sz="1800" dirty="0">
                        <a:solidFill>
                          <a:sysClr val="windowText" lastClr="000000"/>
                        </a:solidFill>
                        <a:latin typeface="Abomsaab" pitchFamily="66" charset="-78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800" b="0" dirty="0">
                        <a:solidFill>
                          <a:schemeClr val="tx1"/>
                        </a:solidFill>
                        <a:latin typeface="Arabic Typesetting" panose="03020402040406030203" pitchFamily="66" charset="-78"/>
                        <a:ea typeface="Calibri"/>
                        <a:cs typeface="Arabic Typesetting" panose="03020402040406030203" pitchFamily="66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latin typeface="+mn-lt"/>
                          <a:ea typeface="Calibri"/>
                          <a:cs typeface="Akhbar MT" pitchFamily="2" charset="-78"/>
                        </a:rPr>
                        <a:t> تحليل  الاحتياجات التدريبية لجميع الموظفين  .</a:t>
                      </a: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/>
                        <a:t>  </a:t>
                      </a:r>
                      <a:r>
                        <a:rPr lang="ar-SA" sz="1200" b="0" dirty="0">
                          <a:latin typeface="+mn-lt"/>
                          <a:ea typeface="Times New Roman"/>
                          <a:cs typeface="Akhbar MT" pitchFamily="2" charset="-78"/>
                        </a:rPr>
                        <a:t>استكمال وتحديث جميع الملفات</a:t>
                      </a:r>
                      <a:r>
                        <a:rPr lang="ar-SA" sz="1200" b="0" baseline="0" dirty="0">
                          <a:latin typeface="+mn-lt"/>
                          <a:ea typeface="Times New Roman"/>
                          <a:cs typeface="Akhbar MT" pitchFamily="2" charset="-78"/>
                        </a:rPr>
                        <a:t> الخاصة بالعاملين  في الجمعية . </a:t>
                      </a:r>
                      <a:endParaRPr lang="en-US" sz="1200" b="0" dirty="0">
                        <a:latin typeface="+mn-lt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/>
                        <a:t>الموارد البشرية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khbar MT" pitchFamily="2" charset="-78"/>
                        </a:rPr>
                        <a:t>تدريب المختص على دورة ( تحليل الاحتياجات +  قياس العائد التدريبي )</a:t>
                      </a:r>
                      <a:endParaRPr lang="en-US" sz="1200" b="0" dirty="0">
                        <a:latin typeface="+mn-lt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/>
                        <a:t>الموارد البشرية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khbar MT" pitchFamily="2" charset="-78"/>
                        </a:rPr>
                        <a:t>تنفيذ تحليل الاحتياج التدريبي لجميع العاملين .</a:t>
                      </a:r>
                      <a:endParaRPr lang="en-US" sz="1200" b="0" dirty="0">
                        <a:latin typeface="+mn-lt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الموارد البشرية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رفع نتائج التحليل وتسليمها للإدارة</a:t>
                      </a:r>
                      <a:r>
                        <a:rPr lang="ar-SA" sz="1200" baseline="0" dirty="0"/>
                        <a:t> للاطلاع والاعتماد.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الموارد البشرية </a:t>
                      </a:r>
                    </a:p>
                    <a:p>
                      <a:pPr algn="ctr" rtl="1"/>
                      <a:r>
                        <a:rPr lang="ar-SA" sz="1200" dirty="0"/>
                        <a:t>المدير</a:t>
                      </a:r>
                      <a:r>
                        <a:rPr lang="ar-SA" sz="1200" baseline="0" dirty="0"/>
                        <a:t> التنفيذي </a:t>
                      </a:r>
                      <a:endParaRPr lang="ar-SA" sz="12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بناء خطة تدريبية سنوية  لجميع العاملين في الجمعية   والاستفادة  من 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( هدف  ) </a:t>
                      </a:r>
                      <a:r>
                        <a:rPr lang="ar-SA" sz="1200" dirty="0">
                          <a:cs typeface="Akhbar MT" pitchFamily="2" charset="-78"/>
                        </a:rPr>
                        <a:t> .</a:t>
                      </a: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cs typeface="Akhbar MT" pitchFamily="2" charset="-78"/>
                        </a:rPr>
                        <a:t>تحديد الاحتياجات التدريبية الفردية والجماعية للموظفين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الموارد البشرية 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cs typeface="Akhbar MT" pitchFamily="2" charset="-78"/>
                        </a:rPr>
                        <a:t>تزمين الخطة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التدريبية بما لا يؤثر على نعطل الاعمال او تضررها .</a:t>
                      </a:r>
                      <a:endParaRPr lang="ar-SA" sz="1200" dirty="0"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/>
                        <a:t>الموارد البشرية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cs typeface="Akhbar MT" pitchFamily="2" charset="-78"/>
                        </a:rPr>
                        <a:t>دراسة إمكانية الاستهداف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من صندوق الموارد ( هدف ) </a:t>
                      </a:r>
                      <a:endParaRPr lang="ar-SA" sz="1200" dirty="0"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/>
                        <a:t>الموارد البشرية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cs typeface="Akhbar MT" pitchFamily="2" charset="-78"/>
                        </a:rPr>
                        <a:t>اعتماد الخطة التدريبية من الإدارة التنفيذية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.</a:t>
                      </a:r>
                      <a:endParaRPr lang="ar-SA" sz="1200" dirty="0"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الموارد البشرية </a:t>
                      </a:r>
                    </a:p>
                    <a:p>
                      <a:pPr algn="ctr" rtl="1"/>
                      <a:r>
                        <a:rPr lang="ar-SA" sz="1200" dirty="0"/>
                        <a:t>المدير</a:t>
                      </a:r>
                      <a:r>
                        <a:rPr lang="ar-SA" sz="1200" baseline="0" dirty="0"/>
                        <a:t> التنفيذي </a:t>
                      </a:r>
                      <a:endParaRPr lang="ar-SA" sz="12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تنفيذ  الخطة  وتقييم الاثار  </a:t>
                      </a:r>
                      <a:r>
                        <a:rPr lang="ar-SA" sz="1200" b="0" dirty="0" err="1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والنتائح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وانعكاس ذلك على واقع العمل 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توفير</a:t>
                      </a:r>
                      <a:r>
                        <a:rPr lang="ar-SA" sz="1200" baseline="0" dirty="0"/>
                        <a:t> / اعتماد الموازنة المالية لتنفيذ الخطة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التنسيق مع المراكز والمدربين بناء على تزمين الخطة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الموارد البشرية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التنفيذ للخطة التدريبية بناء على الزمن المحدد والمراكز المعتبرة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الموارد البشرية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التقييم النهائي لتنفيذ</a:t>
                      </a:r>
                      <a:r>
                        <a:rPr lang="ar-SA" sz="1200" baseline="0" dirty="0"/>
                        <a:t> الخطة وانعكاس التدريب على الواقع العملي للموظفين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الموارد البشرية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تجهيز قاعة تدريبية  رجالية   ونسائية 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 بمواصفات حديثة 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.</a:t>
                      </a: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cs typeface="Akhbar MT" pitchFamily="2" charset="-78"/>
                        </a:rPr>
                        <a:t>اعداد  التصورات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عن المساحة والمكان والتكاليف.</a:t>
                      </a:r>
                      <a:endParaRPr lang="ar-SA" sz="1200" dirty="0"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الموارد البشرية </a:t>
                      </a:r>
                    </a:p>
                    <a:p>
                      <a:pPr rtl="1"/>
                      <a:r>
                        <a:rPr lang="ar-SA" sz="1200" dirty="0"/>
                        <a:t>الإدارة المالية 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cs typeface="Akhbar MT" pitchFamily="2" charset="-78"/>
                        </a:rPr>
                        <a:t>توفير التكاليف المالية </a:t>
                      </a:r>
                      <a:r>
                        <a:rPr lang="ar-SA" sz="1200" dirty="0" err="1">
                          <a:cs typeface="Akhbar MT" pitchFamily="2" charset="-78"/>
                        </a:rPr>
                        <a:t>لانشاء</a:t>
                      </a:r>
                      <a:r>
                        <a:rPr lang="ar-SA" sz="1200" dirty="0">
                          <a:cs typeface="Akhbar MT" pitchFamily="2" charset="-78"/>
                        </a:rPr>
                        <a:t> قاعة تدريبية متكاملة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تنمية</a:t>
                      </a:r>
                      <a:r>
                        <a:rPr lang="ar-SA" sz="1200" baseline="0" dirty="0"/>
                        <a:t> الموارد المالية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cs typeface="Akhbar MT" pitchFamily="2" charset="-78"/>
                        </a:rPr>
                        <a:t>تجهيز القاعة وفق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التصورات المعتمدة </a:t>
                      </a:r>
                      <a:endParaRPr lang="ar-SA" sz="1200" dirty="0"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المشتريات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cs typeface="Akhbar MT" pitchFamily="2" charset="-78"/>
                        </a:rPr>
                        <a:t>الانتهاء من القاعة والتدشين للتدريب فيها.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المشتريات </a:t>
                      </a:r>
                    </a:p>
                    <a:p>
                      <a:pPr rtl="1"/>
                      <a:r>
                        <a:rPr lang="ar-SA" sz="1200" dirty="0"/>
                        <a:t>الموارد البشرية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7585" y="369276"/>
          <a:ext cx="9161584" cy="539443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44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85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788731"/>
              </p:ext>
            </p:extLst>
          </p:nvPr>
        </p:nvGraphicFramePr>
        <p:xfrm>
          <a:off x="-1" y="2"/>
          <a:ext cx="9144001" cy="685799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1488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ar-SA" sz="16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ae_AlMohanad" pitchFamily="18" charset="-78"/>
                          <a:cs typeface="Akhbar MT" pitchFamily="2" charset="-78"/>
                        </a:rPr>
                        <a:t>تحقيق استقرار  مالي بنسبة 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ae_AlMohanad" pitchFamily="18" charset="-78"/>
                          <a:cs typeface="Akhbar MT" pitchFamily="2" charset="-78"/>
                        </a:rPr>
                        <a:t>30% من مصروفات الجمعية  . </a:t>
                      </a:r>
                      <a:endParaRPr lang="ar-SA" sz="1600" b="0" dirty="0">
                        <a:solidFill>
                          <a:schemeClr val="tx1"/>
                        </a:solidFill>
                        <a:latin typeface="ae_AlMohanad" pitchFamily="18" charset="-78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الاستدامة المالية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418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061">
                <a:tc rowSpan="1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التسويق الفاعل  لتحقيق الاستقرار الفاعل  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انشاء قسم تنمية الموارد المالية في الجمعية .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اعداد  عرض لمجلس الإدارة حول أهمية</a:t>
                      </a:r>
                      <a:r>
                        <a:rPr lang="ar-SA" sz="1200" baseline="0" dirty="0"/>
                        <a:t> القسم والمهام والاعمال المنوطة به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المدير</a:t>
                      </a:r>
                      <a:r>
                        <a:rPr lang="ar-SA" sz="1200" baseline="0"/>
                        <a:t> التنفيذي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48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اجتماع مجلس الإدارة لمناقشة قرار انشاء القسم</a:t>
                      </a:r>
                      <a:r>
                        <a:rPr lang="ar-SA" sz="1200" baseline="0" dirty="0"/>
                        <a:t>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المدير</a:t>
                      </a:r>
                      <a:r>
                        <a:rPr lang="ar-SA" sz="1200" baseline="0"/>
                        <a:t> التنفيذي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48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صدور  قرار انشاء</a:t>
                      </a:r>
                      <a:r>
                        <a:rPr lang="ar-SA" sz="1200" baseline="0" dirty="0"/>
                        <a:t> قسم تنمية الموارد المالية  للجمعية وعيين موظف فيه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</a:t>
                      </a:r>
                      <a:r>
                        <a:rPr lang="ar-SA" sz="1200" baseline="0" dirty="0"/>
                        <a:t> التنفيذي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06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التوصيف الوظيفي للقسم والمهام</a:t>
                      </a:r>
                      <a:r>
                        <a:rPr lang="ar-SA" sz="1200" baseline="0" dirty="0"/>
                        <a:t> والاعمال والصلاحيات الخاصة به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المواد</a:t>
                      </a:r>
                      <a:r>
                        <a:rPr lang="ar-SA" sz="1200" baseline="0" dirty="0"/>
                        <a:t> البشرية </a:t>
                      </a:r>
                      <a:endParaRPr lang="ar-SA" sz="12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48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بناء مشاريع </a:t>
                      </a:r>
                      <a:r>
                        <a:rPr lang="ar-SA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خيرية بطريقة احترافية واعداد ملفات تسويقية متكاملة </a:t>
                      </a:r>
                      <a:r>
                        <a:rPr lang="ar-SA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لجميع المشاريع الوقفية</a:t>
                      </a:r>
                      <a:r>
                        <a:rPr lang="ar-SA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.</a:t>
                      </a:r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</a:t>
                      </a:r>
                      <a:r>
                        <a:rPr lang="ar-SA" sz="1200" baseline="0" dirty="0"/>
                        <a:t> المشاريع الخيرية للجمعية بناء على مخرجات الخطة الاستراتيجية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المشاريع</a:t>
                      </a:r>
                      <a:r>
                        <a:rPr lang="ar-SA" sz="1200" baseline="0" dirty="0"/>
                        <a:t> والبرامج </a:t>
                      </a:r>
                      <a:endParaRPr lang="ar-SA" sz="12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48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عقد دورة اعداد المشاريع الخيرية للقسم</a:t>
                      </a:r>
                      <a:r>
                        <a:rPr lang="ar-SA" sz="1200" baseline="0" dirty="0"/>
                        <a:t> المختص في الجمعية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الموارد البشرية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573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التعرف على منهجيات المؤسسات المانحة ومعايير</a:t>
                      </a:r>
                      <a:r>
                        <a:rPr lang="ar-SA" sz="1200" baseline="0" dirty="0"/>
                        <a:t> الدعم لديها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/>
                        <a:t>تنمية الموارد المالية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148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صياغة</a:t>
                      </a:r>
                      <a:r>
                        <a:rPr lang="ar-SA" sz="1200" baseline="0" dirty="0"/>
                        <a:t> المشاريع   بناء على مخرجات الدورة ومنهجيات المؤسسات المانحة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148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التعاقد مع مسوقين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/ منظمات  تسويقية لتسويق مشاريع الجمعية بنظام النسب أو المكافئات .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البحث عن مسوقين ومؤسسات تسويقية تعمل في تنمية</a:t>
                      </a:r>
                      <a:r>
                        <a:rPr lang="ar-SA" sz="1200" baseline="0" dirty="0"/>
                        <a:t> الموارد المالية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/>
                        <a:t>تنمية الموارد المالية</a:t>
                      </a:r>
                      <a:endParaRPr lang="ar-SA" sz="12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148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اخذ عروض الأسعار من الجهات والافراد</a:t>
                      </a:r>
                      <a:r>
                        <a:rPr lang="ar-SA" sz="1200" baseline="0" dirty="0"/>
                        <a:t>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148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تحليل العروض والمقارنة بينها والرفع بها الى</a:t>
                      </a:r>
                      <a:r>
                        <a:rPr lang="ar-SA" sz="1200" baseline="0" dirty="0"/>
                        <a:t> المجلس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/>
                        <a:t>تنمية الموارد المالية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148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اختيار الجهات المرشحة والتعاقد معها وفق قرار المجلس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067038"/>
              </p:ext>
            </p:extLst>
          </p:nvPr>
        </p:nvGraphicFramePr>
        <p:xfrm>
          <a:off x="17585" y="476672"/>
          <a:ext cx="9161584" cy="365760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798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189072"/>
              </p:ext>
            </p:extLst>
          </p:nvPr>
        </p:nvGraphicFramePr>
        <p:xfrm>
          <a:off x="-1" y="1"/>
          <a:ext cx="9144001" cy="68579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1191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ar-SA" sz="16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ae_AlMohanad" pitchFamily="18" charset="-78"/>
                          <a:cs typeface="Akhbar MT" pitchFamily="2" charset="-78"/>
                        </a:rPr>
                        <a:t>تحقيق استقرار  مالي بنسبة 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ae_AlMohanad" pitchFamily="18" charset="-78"/>
                          <a:cs typeface="Akhbar MT" pitchFamily="2" charset="-78"/>
                        </a:rPr>
                        <a:t>30% من مصروفات الجمعية  . </a:t>
                      </a:r>
                      <a:endParaRPr lang="ar-SA" sz="1600" b="0" dirty="0">
                        <a:solidFill>
                          <a:schemeClr val="tx1"/>
                        </a:solidFill>
                        <a:latin typeface="ae_AlMohanad" pitchFamily="18" charset="-78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الاستدامة المالية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3943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303">
                <a:tc rowSpan="8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>
                          <a:latin typeface="+mn-lt"/>
                          <a:ea typeface="Calibri"/>
                          <a:cs typeface="Akhbar MT" pitchFamily="2" charset="-78"/>
                        </a:rPr>
                        <a:t>التوجه نحو الاستثمارات ذات المخاطر المنخفضة  </a:t>
                      </a:r>
                      <a:endParaRPr lang="en-US" sz="1800" b="0" dirty="0"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اعداد  دراسات جدوى لعدد من المشاريع الاستثمارية المميزة .</a:t>
                      </a:r>
                      <a:endParaRPr lang="en-US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200" dirty="0"/>
                    </a:p>
                    <a:p>
                      <a:pPr algn="ctr" rtl="1"/>
                      <a:r>
                        <a:rPr lang="ar-SA" sz="1200" dirty="0"/>
                        <a:t>عقد ورشة عمل مع الإداريين ومجلس الإدارة عن اهم المشاريع التي يمكن ان تستثمر الجمعية فيها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الجودة</a:t>
                      </a:r>
                      <a:r>
                        <a:rPr lang="ar-SA" sz="1200" baseline="0" dirty="0"/>
                        <a:t> والتطوير </a:t>
                      </a:r>
                    </a:p>
                    <a:p>
                      <a:pPr algn="ctr" rtl="1"/>
                      <a:r>
                        <a:rPr lang="ar-SA" sz="1200" baseline="0" dirty="0"/>
                        <a:t>العلاقات والاعلام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19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 ترشيح عدد لا يقل عن خمسة مشاريع والتواصل  مع مراكز استشارية </a:t>
                      </a:r>
                      <a:r>
                        <a:rPr lang="ar-SA" sz="1200" dirty="0" err="1"/>
                        <a:t>لاعداد</a:t>
                      </a:r>
                      <a:r>
                        <a:rPr lang="ar-SA" sz="1200" dirty="0"/>
                        <a:t> دراسات الجدوى  </a:t>
                      </a:r>
                      <a:r>
                        <a:rPr lang="ar-SA" sz="1200" baseline="0" dirty="0"/>
                        <a:t>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19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اخذ العروض ودراسة </a:t>
                      </a:r>
                      <a:r>
                        <a:rPr lang="ar-SA" sz="1200" dirty="0" err="1"/>
                        <a:t>لاعرض</a:t>
                      </a:r>
                      <a:r>
                        <a:rPr lang="ar-SA" sz="1200" dirty="0"/>
                        <a:t> الأنسب وترشيحه لمجلس الإدارة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303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التعاقد مع المكتب الاستشاري لتنفيذ  ثلاث دراسات جدوى لاهم المشاريع المحددة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19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التعاقد مع  مكاتب تسويقية واستشارية لتطوير </a:t>
                      </a:r>
                      <a:r>
                        <a:rPr lang="ar-SA" sz="11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المشاريع </a:t>
                      </a:r>
                      <a:r>
                        <a:rPr lang="ar-SA" sz="11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وتقديم الدعم اللازم</a:t>
                      </a:r>
                      <a:r>
                        <a:rPr lang="ar-SA" sz="11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.</a:t>
                      </a:r>
                      <a:endParaRPr lang="en-US" sz="11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البحث عن مراكز</a:t>
                      </a:r>
                      <a:r>
                        <a:rPr lang="ar-SA" sz="1200" baseline="0" dirty="0"/>
                        <a:t> استشارية تقدم استشارات إدارية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119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جمع</a:t>
                      </a:r>
                      <a:r>
                        <a:rPr lang="ar-SA" sz="1200" baseline="0" dirty="0"/>
                        <a:t> معلومات الاتصال والتواصل مع مكاتب الاستشارات الإدارية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2303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اخذ العروض ودراسة </a:t>
                      </a:r>
                      <a:r>
                        <a:rPr lang="ar-SA" sz="1200" baseline="0" dirty="0"/>
                        <a:t> العرض </a:t>
                      </a:r>
                      <a:r>
                        <a:rPr lang="ar-SA" sz="1200" dirty="0"/>
                        <a:t> الأنسب وترشيحه لمجلس الإدارة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119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التعاقد مع المكتب الاستشاري لتنفيذ  استشارات</a:t>
                      </a:r>
                      <a:r>
                        <a:rPr lang="ar-SA" sz="1200" baseline="0" dirty="0"/>
                        <a:t> إدارية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307073"/>
              </p:ext>
            </p:extLst>
          </p:nvPr>
        </p:nvGraphicFramePr>
        <p:xfrm>
          <a:off x="17585" y="620688"/>
          <a:ext cx="9161584" cy="864096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281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266348"/>
              </p:ext>
            </p:extLst>
          </p:nvPr>
        </p:nvGraphicFramePr>
        <p:xfrm>
          <a:off x="-1" y="2"/>
          <a:ext cx="9144001" cy="685799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4680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ar-SA" sz="16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ae_AlMohanad" pitchFamily="18" charset="-78"/>
                          <a:cs typeface="Akhbar MT" pitchFamily="2" charset="-78"/>
                        </a:rPr>
                        <a:t>تحقيق استقرار  مالي بنسبة 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ae_AlMohanad" pitchFamily="18" charset="-78"/>
                          <a:cs typeface="Akhbar MT" pitchFamily="2" charset="-78"/>
                        </a:rPr>
                        <a:t>30% من مصروفات الجمعية  . </a:t>
                      </a:r>
                      <a:endParaRPr lang="ar-SA" sz="1600" b="0" dirty="0">
                        <a:solidFill>
                          <a:schemeClr val="tx1"/>
                        </a:solidFill>
                        <a:latin typeface="ae_AlMohanad" pitchFamily="18" charset="-78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الاستدامة المالية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95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568">
                <a:tc rowSpan="1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الاستفادة من الجانب الحكومي والمؤسسات المانحة في ما يتعلق  بالاستقرار  المالي 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استهداف الشركات والمؤسسات ذات المسئولية الاجتماعية بمشاريع تتناسب</a:t>
                      </a:r>
                      <a:r>
                        <a:rPr lang="ar-SA" sz="11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</a:t>
                      </a:r>
                      <a:r>
                        <a:rPr lang="ar-SA" sz="11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مع توجهاتها .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 تحديد ما</a:t>
                      </a:r>
                      <a:r>
                        <a:rPr lang="ar-SA" sz="1200" baseline="0" dirty="0"/>
                        <a:t> لا يقل عن 30 من </a:t>
                      </a:r>
                      <a:r>
                        <a:rPr lang="ar-SA" sz="1200" dirty="0"/>
                        <a:t> الشركات ذات المسئولية الاجتماعية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aseline="0" dirty="0"/>
                        <a:t>العلاقات والاعلام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التعرف على توجهات الشركات المستهدفة في تقديم المنح والتبرعات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اختيار المشاريع الخيرية المتناسبة مع توجهات الشركات ذات المسئولية الاجتماعية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56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المشاريع الخيرية المتناسبة مع توجهات الشركات ذات المسئولية الاجتماعية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إعداد</a:t>
                      </a:r>
                      <a:r>
                        <a:rPr lang="ar-SA" sz="1100" b="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ما لا يقل عن 10 مشاريع نوعية  لتسويقها على الداعمين والمانحين .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المشاريع الخيرية المناسبة لتوجهات الشركات المستهدفة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صياغة المشاريع المستهدفة بناء على توجهات المانحين والداعمين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56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اعداد الملفات التسويقية لكل مشروع من المشاريع المحددة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التسويق للجهات حسب المشاريع المناسبة لها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وضع جدول زيارات للشركات الكبرى والمؤسسات المانحة وبعض رجال الأعمال 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 تحديد ما</a:t>
                      </a:r>
                      <a:r>
                        <a:rPr lang="ar-SA" sz="1200" baseline="0" dirty="0"/>
                        <a:t> لا يقل عن 30 من </a:t>
                      </a:r>
                      <a:r>
                        <a:rPr lang="ar-SA" sz="1200" dirty="0"/>
                        <a:t> الشركات ذات المسئولية الاجتماعية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جمع بيانات</a:t>
                      </a:r>
                      <a:r>
                        <a:rPr lang="ar-SA" sz="1200" baseline="0" dirty="0"/>
                        <a:t> الاتصال والتواصل مع الشركات ذات المسئولية الاجتماعية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اعداد مشاريع خيرية تتناسب مع توجهات الشركات ذات المسئولية الاجتماعية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السكرتاريا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بناء جدول زمني لزيارة</a:t>
                      </a:r>
                      <a:r>
                        <a:rPr lang="ar-SA" sz="1200" baseline="0" dirty="0"/>
                        <a:t> الشركات ذات المسئولية الاجتماعية والبدء بتنفيذه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لجنة المقابلات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270934"/>
              </p:ext>
            </p:extLst>
          </p:nvPr>
        </p:nvGraphicFramePr>
        <p:xfrm>
          <a:off x="17585" y="476671"/>
          <a:ext cx="9161584" cy="432047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6449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151773"/>
              </p:ext>
            </p:extLst>
          </p:nvPr>
        </p:nvGraphicFramePr>
        <p:xfrm>
          <a:off x="-1" y="1"/>
          <a:ext cx="9144001" cy="677382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6569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ae_AlMohanad" pitchFamily="18" charset="-78"/>
                          <a:cs typeface="Akhbar MT" pitchFamily="2" charset="-78"/>
                        </a:rPr>
                        <a:t>زيادة  الايرادات المالية  للجمعية بنسبة  70%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ae_AlMohanad" pitchFamily="18" charset="-78"/>
                          <a:cs typeface="Akhbar MT" pitchFamily="2" charset="-78"/>
                        </a:rPr>
                        <a:t> .</a:t>
                      </a:r>
                      <a:endParaRPr lang="ar-SA" sz="1600" b="0" dirty="0">
                        <a:solidFill>
                          <a:schemeClr val="tx1"/>
                        </a:solidFill>
                        <a:latin typeface="ae_AlMohanad" pitchFamily="18" charset="-78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الاستدامة المالية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150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569">
                <a:tc rowSpan="16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>
                          <a:latin typeface="+mn-lt"/>
                          <a:ea typeface="Calibri"/>
                          <a:cs typeface="Akhbar MT" pitchFamily="2" charset="-78"/>
                        </a:rPr>
                        <a:t> تحقيق الشفافية المالية للمتبرعين والمانحين  وعموم  المجتمع .</a:t>
                      </a: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b="0" dirty="0">
                          <a:latin typeface="+mn-lt"/>
                          <a:ea typeface="Calibri"/>
                          <a:cs typeface="Akhbar MT" pitchFamily="2" charset="-78"/>
                        </a:rPr>
                        <a:t>نشر القوائم المالية كل عام  وتضمينها في التقرير السنوي للجمعية .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حصر المتبرعين للجمعية وتحديد وسائل التواصل بهم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انشاء قوائم بوسائل</a:t>
                      </a:r>
                      <a:r>
                        <a:rPr lang="ar-SA" sz="1200" baseline="0" dirty="0"/>
                        <a:t> التواصل مع الداعمين تمهيدا لإرسال التقارير المالية وغيرها.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/>
                        <a:t>ارسال القوائم المالية للمتبرعين والداعمين بشكل فصلي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قياس النتائج والاثار من المتبرعين بناء على رفع التقارير المالية وغيرها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dirty="0">
                          <a:cs typeface="Akhbar MT" pitchFamily="2" charset="-78"/>
                        </a:rPr>
                        <a:t>نشر التقارير  المالية بشكل ربعي  </a:t>
                      </a:r>
                      <a:r>
                        <a:rPr lang="ar-SA" sz="1100" baseline="0" dirty="0">
                          <a:cs typeface="Akhbar MT" pitchFamily="2" charset="-78"/>
                        </a:rPr>
                        <a:t> الايرادات والمصروفات  .</a:t>
                      </a:r>
                      <a:endParaRPr lang="ar-SA" sz="1100" dirty="0"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حصر المتبرعين للجمعية وتحديد وسائل التواصل بهم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انشاء قوائم بوسائل</a:t>
                      </a:r>
                      <a:r>
                        <a:rPr lang="ar-SA" sz="1200" baseline="0" dirty="0"/>
                        <a:t> التواصل مع الداعمين تمهيدا لإرسال تقارير الإنجازات وغيرها.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/>
                        <a:t>ارسال التقارير للمتبرعين والداعمين بشكل فصلي ( ورقي – الكتروني ) 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قياس النتائج والاثار من المتبرعين بناء على رفع التقارير  وغيرها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ضبط العمليات المالية واستحقاقات المشاريع  بناء على تبرعات فاعلي الخير 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تحليل </a:t>
                      </a:r>
                      <a:r>
                        <a:rPr lang="ar-SA" sz="1200" dirty="0" err="1"/>
                        <a:t>الاختلات</a:t>
                      </a:r>
                      <a:r>
                        <a:rPr lang="ar-SA" sz="1200" dirty="0"/>
                        <a:t> المحاسبية</a:t>
                      </a:r>
                      <a:r>
                        <a:rPr lang="ar-SA" sz="1200" baseline="0" dirty="0"/>
                        <a:t> في ما يتعلق بالتبرعات الخاصة بالمشاريع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وضع الحلول المناسبة بما يتوافق مع العرف المحاسبي ورغبات الداعمين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تحويل الحلول والمقترحات الى خطة عمل واعتماد المجلس</a:t>
                      </a:r>
                      <a:r>
                        <a:rPr lang="ar-SA" sz="1200" baseline="0" dirty="0"/>
                        <a:t> لها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تنفيذ قرارات المجلس في ما يتعلق بضبط العمليات</a:t>
                      </a:r>
                      <a:r>
                        <a:rPr lang="ar-SA" sz="1200" baseline="0" dirty="0"/>
                        <a:t> المحاسبية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اضافة مبلغ  مالي كمصروفات تشغيلية  ادارية واشعار المتبرعين بذلك وادراج ذلك في سياسة</a:t>
                      </a:r>
                      <a:r>
                        <a:rPr lang="ar-SA" sz="12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التبرع </a:t>
                      </a:r>
                      <a:endParaRPr lang="en-US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النسبة التشغيلية من الإدارة المالية واعتمادها</a:t>
                      </a:r>
                      <a:r>
                        <a:rPr lang="ar-SA" sz="1200" baseline="0" dirty="0"/>
                        <a:t> من المجلس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 إضافة النسبة التشغيلية في التكاليف المالية لجميع المشاريع التي يتم تسويقها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إضافة تنويه في كل الإعلانات والمطبوعات الى النسبة التشغيلية للجمعية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التنفيذ العملي وتحويل</a:t>
                      </a:r>
                      <a:r>
                        <a:rPr lang="ar-SA" sz="1200" baseline="0" dirty="0"/>
                        <a:t> نسبة التشغيل الى الحساب العام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7585" y="369276"/>
          <a:ext cx="9161584" cy="539443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44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233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717612"/>
              </p:ext>
            </p:extLst>
          </p:nvPr>
        </p:nvGraphicFramePr>
        <p:xfrm>
          <a:off x="-1" y="1"/>
          <a:ext cx="9144001" cy="68644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6569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ae_AlMohanad" pitchFamily="18" charset="-78"/>
                          <a:cs typeface="Akhbar MT" pitchFamily="2" charset="-78"/>
                        </a:rPr>
                        <a:t>زيادة  الايرادات المالية  للجمعية بنسبة  70%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ae_AlMohanad" pitchFamily="18" charset="-78"/>
                          <a:cs typeface="Akhbar MT" pitchFamily="2" charset="-78"/>
                        </a:rPr>
                        <a:t> .</a:t>
                      </a:r>
                      <a:endParaRPr lang="ar-SA" sz="1600" b="0" dirty="0">
                        <a:solidFill>
                          <a:schemeClr val="tx1"/>
                        </a:solidFill>
                        <a:latin typeface="ae_AlMohanad" pitchFamily="18" charset="-78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الاستدامة المالية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150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569">
                <a:tc rowSpan="16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تحقيق رضا المتبرعين والداعمين والمانحين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ar-SA" sz="11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تسليم القوائم المالية والتقرير الربعية الى المتبرعين والمانحين .</a:t>
                      </a:r>
                      <a:endParaRPr lang="en-US" sz="11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حصر المتبرعين للجمعية وتحديد وسائل التواصل بهم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انشاء قوائم بوسائل</a:t>
                      </a:r>
                      <a:r>
                        <a:rPr lang="ar-SA" sz="1200" baseline="0" dirty="0"/>
                        <a:t> التواصل مع الداعمين تمهيدا لإرسال التقارير المالية وغيرها.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/>
                        <a:t>ارسال القوائم المالية للمتبرعين والداعمين بشكل فصلي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قياس النتائج والاثار من المتبرعين بناء على رفع التقارير المالية وغيرها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رفع التقارير النهائي للمتبرعين  والمانحين</a:t>
                      </a:r>
                      <a:r>
                        <a:rPr lang="ar-SA" sz="11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( نسخة مقروءة ونسخة مرئية ) .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حصر المتبرعين للجمعية وتحديد وسائل التواصل بهم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انشاء قوائم بوسائل</a:t>
                      </a:r>
                      <a:r>
                        <a:rPr lang="ar-SA" sz="1200" baseline="0" dirty="0"/>
                        <a:t> التواصل مع الداعمين تمهيدا لإرسال تقارير الإنجازات وغيرها.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/>
                        <a:t>ارسال التقارير للمتبرعين والداعمين بشكل فصلي ( ورقي – الكتروني ) 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قياس النتائج والاثار من المتبرعين بناء على رفع التقارير  وغيرها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تكريم المتبرعين والمانحين  في الفعاليات  الخاصة بالجمعية  .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 وضع معايير للمكرمين في الاحتفالات  من المتبرعين وطريقة تكريمهم</a:t>
                      </a:r>
                      <a:r>
                        <a:rPr lang="ar-SA" sz="1200" baseline="0" dirty="0"/>
                        <a:t>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اعداد</a:t>
                      </a:r>
                      <a:r>
                        <a:rPr lang="ar-SA" sz="1200" baseline="0" dirty="0"/>
                        <a:t> قائمة بالمتبرعين المزمع تكريمهم في الجمعية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موعد التكريم </a:t>
                      </a:r>
                      <a:r>
                        <a:rPr lang="ar-SA" sz="1200" baseline="0" dirty="0"/>
                        <a:t> والتواصل مع المكرمين من المتبرعين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تنفيذ الفعالية وتكريم المتبرعين للجمعية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توثيق المشاريع  بمموليها  ورفعها  الى  المتبرعين والداعمين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 وضع معايير  للمشاريع التي يتم توثيقها بأسماء المتبرعين والمانحين </a:t>
                      </a:r>
                      <a:r>
                        <a:rPr lang="ar-SA" sz="1200" baseline="0" dirty="0"/>
                        <a:t>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الالية لتوثيق المشاريع بأسماء المانحين من مجلس</a:t>
                      </a:r>
                      <a:r>
                        <a:rPr lang="ar-SA" sz="1200" baseline="0" dirty="0"/>
                        <a:t> الإدارة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التنفيذ </a:t>
                      </a:r>
                      <a:r>
                        <a:rPr lang="ar-SA" sz="1200" dirty="0" err="1"/>
                        <a:t>للالية</a:t>
                      </a:r>
                      <a:r>
                        <a:rPr lang="ar-SA" sz="1200" dirty="0"/>
                        <a:t>  المعتمدة للتوثيق وطريقة التوثيق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الية </a:t>
                      </a:r>
                      <a:r>
                        <a:rPr lang="ar-SA" sz="1200" dirty="0" err="1"/>
                        <a:t>لاخذ</a:t>
                      </a:r>
                      <a:r>
                        <a:rPr lang="ar-SA" sz="1200" dirty="0"/>
                        <a:t> وجهات نظر المتبرعين في المشاريع المتبرع لها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7585" y="369276"/>
          <a:ext cx="9161584" cy="539443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44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1763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075787"/>
              </p:ext>
            </p:extLst>
          </p:nvPr>
        </p:nvGraphicFramePr>
        <p:xfrm>
          <a:off x="-1" y="2"/>
          <a:ext cx="9144001" cy="678185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0570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ae_AlMohanad" pitchFamily="18" charset="-78"/>
                          <a:cs typeface="Akhbar MT" pitchFamily="2" charset="-78"/>
                        </a:rPr>
                        <a:t>زيادة  الايرادات المالية  للجمعية بنسبة  70%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ae_AlMohanad" pitchFamily="18" charset="-78"/>
                          <a:cs typeface="Akhbar MT" pitchFamily="2" charset="-78"/>
                        </a:rPr>
                        <a:t> .</a:t>
                      </a:r>
                      <a:endParaRPr lang="ar-SA" sz="1600" b="0" dirty="0">
                        <a:solidFill>
                          <a:schemeClr val="tx1"/>
                        </a:solidFill>
                        <a:latin typeface="ae_AlMohanad" pitchFamily="18" charset="-78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الاستدامة المالية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387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70">
                <a:tc rowSpan="1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تطوير الاليات التسويقية  </a:t>
                      </a:r>
                      <a:r>
                        <a:rPr lang="ar-SA" sz="1800" b="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لزيادة الموارد  المالية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بناء خطة تسويقية </a:t>
                      </a:r>
                      <a:r>
                        <a:rPr lang="ar-SA" sz="1100" b="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لتنمية الموارد المالية في الجمعية . </a:t>
                      </a:r>
                      <a:endParaRPr lang="en-US" sz="1100" b="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اخذ </a:t>
                      </a:r>
                      <a:r>
                        <a:rPr lang="ar-SA" sz="1200" baseline="0" dirty="0"/>
                        <a:t> عروض أسعار من مراكز تدريبية لبناء خطة تسويقية لتنمية الموارد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مقارنة عروض الأسعار واعتماد</a:t>
                      </a:r>
                      <a:r>
                        <a:rPr lang="ar-SA" sz="1200" baseline="0" dirty="0"/>
                        <a:t> العرض المناسب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التعاقد مع المركز وبناء الخطة التسويقية</a:t>
                      </a:r>
                      <a:r>
                        <a:rPr lang="ar-SA" sz="1200" baseline="0" dirty="0"/>
                        <a:t> لتنمية الموارد المالية للجمعية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9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الانتهاء من بناء الخطة التسويقية واعتمادها من الإدارة التنفيذية والمجلس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استقبال التبرعات </a:t>
                      </a:r>
                      <a:r>
                        <a:rPr lang="ar-SA" sz="11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في مبنى الجمعية  يدويا واجهزة الصراف </a:t>
                      </a: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تحديد</a:t>
                      </a:r>
                      <a:r>
                        <a:rPr lang="ar-SA" sz="1200" baseline="0" dirty="0"/>
                        <a:t> الأماكن التي يمكن ان يتم استقبال التبرعات فيها </a:t>
                      </a:r>
                      <a:r>
                        <a:rPr lang="ar-SA" sz="500" baseline="0" dirty="0"/>
                        <a:t>( المقر – الفروع – حفظ النعمة – المستودع - ..)</a:t>
                      </a:r>
                      <a:r>
                        <a:rPr lang="ar-SA" sz="1200" baseline="0" dirty="0"/>
                        <a:t>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تجهيز</a:t>
                      </a:r>
                      <a:r>
                        <a:rPr lang="ar-SA" sz="1200" baseline="0" dirty="0"/>
                        <a:t> المتطلبات </a:t>
                      </a:r>
                      <a:r>
                        <a:rPr lang="ar-SA" sz="1200" baseline="0" dirty="0" err="1"/>
                        <a:t>لادخال</a:t>
                      </a:r>
                      <a:r>
                        <a:rPr lang="ar-SA" sz="1200" baseline="0" dirty="0"/>
                        <a:t> خطوط لشبكة الصراف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94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تجهيز أماكن استقبال التبرعات</a:t>
                      </a:r>
                      <a:r>
                        <a:rPr lang="ar-SA" sz="1200" baseline="0" dirty="0"/>
                        <a:t> بكل الاحتياجات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البدء باستقبال</a:t>
                      </a:r>
                      <a:r>
                        <a:rPr lang="ar-SA" sz="1200" baseline="0" dirty="0"/>
                        <a:t> التبرعات وإعلان مناطق استقبال التبرعات في ادبيات الجمعية ومواقعها الرسمية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ar-SA" sz="11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استهداف</a:t>
                      </a:r>
                      <a:r>
                        <a:rPr lang="ar-SA" sz="11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المراكز </a:t>
                      </a:r>
                      <a:r>
                        <a:rPr lang="ar-SA" sz="1100" baseline="0" dirty="0" err="1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التارية</a:t>
                      </a:r>
                      <a:r>
                        <a:rPr lang="ar-SA" sz="11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للتبرع ببواقي الهلل لصالح الجمعية( </a:t>
                      </a:r>
                      <a:r>
                        <a:rPr lang="ar-SA" sz="1100" baseline="0" dirty="0" err="1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التموينات</a:t>
                      </a:r>
                      <a:r>
                        <a:rPr lang="ar-SA" sz="11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– الصيدليات – المراكز التجارية - ....الخ ) .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اعداد قائمة بالجهات التي يمكن الاستفادة منها في جمع بواقي الهلل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  <a:p>
                      <a:pPr algn="ctr" rtl="1"/>
                      <a:r>
                        <a:rPr lang="ar-SA" sz="1200" dirty="0"/>
                        <a:t>العلاقات</a:t>
                      </a:r>
                      <a:r>
                        <a:rPr lang="ar-SA" sz="1200" baseline="0" dirty="0"/>
                        <a:t> والاعلام</a:t>
                      </a:r>
                      <a:endParaRPr lang="ar-SA" sz="12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تجميع قاعدة بيانات عن الجهات المستهدفة لجمع بواقي الهلل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وضع جدول تنفيذي لزيارة الجهات</a:t>
                      </a:r>
                      <a:r>
                        <a:rPr lang="ar-SA" sz="1200" baseline="0" dirty="0"/>
                        <a:t> المستهدفة من جمع بواقي الهلل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توقيع عقود شراكات مع الجهات التي رحبت</a:t>
                      </a:r>
                      <a:r>
                        <a:rPr lang="ar-SA" sz="1200" baseline="0" dirty="0"/>
                        <a:t> بالفكرة وأبدت استعدادها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7585" y="369276"/>
          <a:ext cx="9161584" cy="539443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44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1451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622105"/>
              </p:ext>
            </p:extLst>
          </p:nvPr>
        </p:nvGraphicFramePr>
        <p:xfrm>
          <a:off x="-1" y="2"/>
          <a:ext cx="9144001" cy="689114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0570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ae_AlMohanad" pitchFamily="18" charset="-78"/>
                          <a:cs typeface="Akhbar MT" pitchFamily="2" charset="-78"/>
                        </a:rPr>
                        <a:t>زيادة  الايرادات المالية  للجمعية بنسبة  70%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ae_AlMohanad" pitchFamily="18" charset="-78"/>
                          <a:cs typeface="Akhbar MT" pitchFamily="2" charset="-78"/>
                        </a:rPr>
                        <a:t> .</a:t>
                      </a:r>
                      <a:endParaRPr lang="ar-SA" sz="1600" b="0" dirty="0">
                        <a:solidFill>
                          <a:schemeClr val="tx1"/>
                        </a:solidFill>
                        <a:latin typeface="ae_AlMohanad" pitchFamily="18" charset="-78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الاستدامة المالية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387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70">
                <a:tc rowSpan="1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>
                          <a:cs typeface="Akhbar MT" pitchFamily="2" charset="-78"/>
                        </a:rPr>
                        <a:t>الاستفادة من التقنية </a:t>
                      </a:r>
                      <a:r>
                        <a:rPr lang="ar-SA" sz="1800" baseline="0" dirty="0">
                          <a:cs typeface="Akhbar MT" pitchFamily="2" charset="-78"/>
                        </a:rPr>
                        <a:t> في نشر وتسويق مشاريع الجمعية  </a:t>
                      </a:r>
                      <a:endParaRPr lang="en-US" sz="1800" dirty="0"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الاستفادة من  مشاهير الإعلام  ووسائل التواصل الاجتماعي </a:t>
                      </a:r>
                      <a:r>
                        <a:rPr lang="ar-SA" sz="11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في التعريف بالجمعية والترويج لمشاريعها . 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بناء تصور واضح لكيفية الاستفادة من مشاهير الاعلام الجديد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جميع قاعدة بيانات عن مشاهير الاعلام الجديد المستهدفين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</a:t>
                      </a:r>
                      <a:r>
                        <a:rPr lang="ar-SA" sz="1200" baseline="0" dirty="0"/>
                        <a:t> الية الاستفادة من مشاهير الاعلام الجديد والتواصل بهم والتعاقد / التعاون معهم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9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تنفيذ  الإعلان والتسويق عبر مشاهير</a:t>
                      </a:r>
                      <a:r>
                        <a:rPr lang="ar-SA" sz="1200" baseline="0" dirty="0"/>
                        <a:t> الاعلام الجديد </a:t>
                      </a:r>
                      <a:r>
                        <a:rPr lang="ar-SA" sz="12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الاستفادة من الاعلانات الممولة والمدفوعة على مواقع التواصل الاجتماعي ومحركات البحث  . </a:t>
                      </a: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موازنة</a:t>
                      </a:r>
                      <a:r>
                        <a:rPr lang="ar-SA" sz="1200" baseline="0" dirty="0"/>
                        <a:t> معتمدة للإعلانات عبر مواقع التواصل ومحركات البحث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تدريب الموظف على طريقة التسويق الممول عبر مواقع التواصل ومحركات</a:t>
                      </a:r>
                      <a:r>
                        <a:rPr lang="ar-SA" sz="1200" baseline="0" dirty="0"/>
                        <a:t> البحث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  <a:p>
                      <a:pPr algn="ctr" rtl="1"/>
                      <a:r>
                        <a:rPr lang="ar-SA" sz="1200" dirty="0"/>
                        <a:t>الموارد البشرية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19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50" dirty="0"/>
                        <a:t>تجهيز المحتوى الإعلاني</a:t>
                      </a:r>
                      <a:r>
                        <a:rPr lang="ar-SA" sz="1150" baseline="0" dirty="0"/>
                        <a:t> واعتماد توقيت للتسويق يتناسب مع توجهات الداعمين .</a:t>
                      </a:r>
                      <a:endParaRPr lang="ar-SA" sz="115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/>
                        <a:t>بدء التنفيذ حسب الخطة المعتمدة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تنمية الموارد المالية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الاستفادة من المواسم السياحية في  منطقة الباحة وتهامة الباحة  . </a:t>
                      </a:r>
                      <a:endParaRPr lang="en-US" sz="12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50" dirty="0"/>
                        <a:t>تحديد المواسم السياحية التي يمكن ان تستفيد</a:t>
                      </a:r>
                      <a:r>
                        <a:rPr lang="ar-SA" sz="1150" baseline="0" dirty="0"/>
                        <a:t> منها الجمعية </a:t>
                      </a:r>
                      <a:endParaRPr lang="ar-SA" sz="115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/>
                        <a:t>العلاقات والاعلام</a:t>
                      </a:r>
                    </a:p>
                    <a:p>
                      <a:pPr algn="ctr" rtl="1"/>
                      <a:r>
                        <a:rPr lang="ar-SA" sz="1200" dirty="0"/>
                        <a:t>الموارد البشرية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زيارة</a:t>
                      </a:r>
                      <a:r>
                        <a:rPr lang="ar-SA" sz="1200" baseline="0" dirty="0"/>
                        <a:t> الجهات </a:t>
                      </a:r>
                      <a:r>
                        <a:rPr lang="ar-SA" sz="1200" baseline="0" dirty="0" err="1"/>
                        <a:t>الاشرافية</a:t>
                      </a:r>
                      <a:r>
                        <a:rPr lang="ar-SA" sz="1200" baseline="0" dirty="0"/>
                        <a:t> على المواسم والأماكن السياحية والتعرف على كيفية الاستفادة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بناء</a:t>
                      </a:r>
                      <a:r>
                        <a:rPr lang="ar-SA" sz="1200" baseline="0" dirty="0"/>
                        <a:t> جدول زمني للاستفادة من الأماكن والمهرجانات السياحية .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05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المشاركة</a:t>
                      </a:r>
                      <a:r>
                        <a:rPr lang="ar-SA" sz="1200" baseline="0" dirty="0"/>
                        <a:t> في الفعاليات والمهرجانات السياحية حسب الجدول الزمني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756055"/>
              </p:ext>
            </p:extLst>
          </p:nvPr>
        </p:nvGraphicFramePr>
        <p:xfrm>
          <a:off x="17585" y="441285"/>
          <a:ext cx="9161584" cy="611451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1451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1664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248785"/>
              </p:ext>
            </p:extLst>
          </p:nvPr>
        </p:nvGraphicFramePr>
        <p:xfrm>
          <a:off x="-1" y="1"/>
          <a:ext cx="9144001" cy="700532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1191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</a:t>
                      </a:r>
                      <a:r>
                        <a:rPr lang="ar-SA" sz="1600" b="0" kern="1200" dirty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تغطية  كامل نطاق خدمات الجمعية</a:t>
                      </a:r>
                      <a:r>
                        <a:rPr lang="ar-SA" sz="1600" b="0" kern="1200" baseline="0" dirty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 في منطقة الباحة </a:t>
                      </a:r>
                      <a:r>
                        <a:rPr lang="ar-SA" sz="1600" b="0" kern="1200" dirty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.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e_AlMohanad" pitchFamily="18" charset="-78"/>
                        <a:ea typeface="Tahoma" pitchFamily="34" charset="0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التوسع والانتشار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3943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303">
                <a:tc rowSpan="8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تقديم خدمات استشارية وتثقيفية عن بعد ( اونلاين مواقع التواصل الاجتماعي </a:t>
                      </a:r>
                      <a:r>
                        <a:rPr lang="ar-SA" sz="18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) . </a:t>
                      </a:r>
                      <a:r>
                        <a:rPr lang="ar-SA" sz="18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</a:t>
                      </a:r>
                      <a:endParaRPr lang="ar-SA" sz="1800" b="0" dirty="0"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dirty="0">
                          <a:cs typeface="Akhbar MT" pitchFamily="2" charset="-78"/>
                        </a:rPr>
                        <a:t>إنشاء قاعدة بيانات  متكاملة   عن  مرضى المستهدفين في جميع مناطق الباحة .</a:t>
                      </a:r>
                      <a:endParaRPr lang="en-US" sz="1100" dirty="0"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التنسيق مع المستشفيات والجهات </a:t>
                      </a:r>
                      <a:r>
                        <a:rPr lang="ar-SA" sz="1200" baseline="0" dirty="0"/>
                        <a:t> </a:t>
                      </a:r>
                      <a:r>
                        <a:rPr lang="ar-SA" sz="1200" baseline="0" dirty="0" err="1"/>
                        <a:t>الاشرافية</a:t>
                      </a:r>
                      <a:r>
                        <a:rPr lang="ar-SA" sz="1200" baseline="0" dirty="0"/>
                        <a:t>  </a:t>
                      </a:r>
                      <a:r>
                        <a:rPr lang="ar-SA" sz="1200" baseline="0" dirty="0" err="1"/>
                        <a:t>لاخذ</a:t>
                      </a:r>
                      <a:r>
                        <a:rPr lang="ar-SA" sz="1200" baseline="0" dirty="0"/>
                        <a:t> بيانات المرضى بناء على نوع المرض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الجودة</a:t>
                      </a:r>
                      <a:r>
                        <a:rPr lang="ar-SA" sz="1200" baseline="0" dirty="0"/>
                        <a:t> والتطوير </a:t>
                      </a:r>
                    </a:p>
                    <a:p>
                      <a:pPr algn="ctr" rtl="1"/>
                      <a:r>
                        <a:rPr lang="ar-SA" sz="1200" baseline="0" dirty="0"/>
                        <a:t>العلاقات والاعلام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19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دمج قاعدة البيانات </a:t>
                      </a:r>
                      <a:r>
                        <a:rPr lang="ar-SA" sz="1200" baseline="0" dirty="0"/>
                        <a:t> من الجهات مع قاعدة البيانات الموجودة لدى الجمعية .</a:t>
                      </a:r>
                      <a:r>
                        <a:rPr lang="ar-SA" sz="12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</a:t>
                      </a:r>
                      <a:r>
                        <a:rPr lang="ar-SA" sz="1200" baseline="0" dirty="0"/>
                        <a:t> والاعلام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19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بناء قاعدة بيانات للمرضى وفق تصنيفات المرض ووفق نشاط الجمعية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اللجنة الصحية</a:t>
                      </a:r>
                    </a:p>
                    <a:p>
                      <a:pPr algn="ctr" rtl="1"/>
                      <a:r>
                        <a:rPr lang="ar-SA" sz="1200" dirty="0"/>
                        <a:t>الجودة والتطوير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303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وضع اليه للتواصل مع المرضى ( تثقيفيا وتوعويا ) بناء</a:t>
                      </a:r>
                      <a:r>
                        <a:rPr lang="ar-SA" sz="1200" baseline="0" dirty="0"/>
                        <a:t> على نوع الامراض التي يحملونها.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اللجنة الصحية</a:t>
                      </a:r>
                    </a:p>
                    <a:p>
                      <a:pPr algn="ctr" rtl="1"/>
                      <a:r>
                        <a:rPr lang="ar-SA" sz="1200" dirty="0"/>
                        <a:t>التوعية</a:t>
                      </a:r>
                      <a:r>
                        <a:rPr lang="ar-SA" sz="1200" baseline="0" dirty="0"/>
                        <a:t> الصحية</a:t>
                      </a:r>
                    </a:p>
                    <a:p>
                      <a:pPr algn="ctr" rtl="1"/>
                      <a:r>
                        <a:rPr lang="ar-SA" sz="1200" baseline="0" dirty="0"/>
                        <a:t>الجودة والتطوير</a:t>
                      </a:r>
                      <a:endParaRPr lang="ar-SA" sz="12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19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dirty="0">
                          <a:cs typeface="Akhbar MT" pitchFamily="2" charset="-78"/>
                        </a:rPr>
                        <a:t>بناء جدول  للاستشارات ونوعيتها واوقات التواصل  وجدولة الاطباء</a:t>
                      </a:r>
                      <a:r>
                        <a:rPr lang="ar-SA" sz="1100" baseline="0" dirty="0">
                          <a:cs typeface="Akhbar MT" pitchFamily="2" charset="-78"/>
                        </a:rPr>
                        <a:t> كذلك  .</a:t>
                      </a:r>
                      <a:endParaRPr lang="en-US" sz="1100" dirty="0"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الاستشارات التي</a:t>
                      </a:r>
                      <a:r>
                        <a:rPr lang="ar-SA" sz="1200" baseline="0" dirty="0"/>
                        <a:t> يمكن ان تقدم للمرضى او المجتمع عموما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اللجنة الصحية</a:t>
                      </a:r>
                    </a:p>
                    <a:p>
                      <a:pPr algn="ctr" rtl="1"/>
                      <a:r>
                        <a:rPr lang="ar-SA" sz="1200" dirty="0"/>
                        <a:t>التوعية</a:t>
                      </a:r>
                      <a:r>
                        <a:rPr lang="ar-SA" sz="1200" baseline="0" dirty="0"/>
                        <a:t> الصحية</a:t>
                      </a:r>
                    </a:p>
                    <a:p>
                      <a:pPr algn="ctr" rtl="1"/>
                      <a:r>
                        <a:rPr lang="ar-SA" sz="1200" baseline="0" dirty="0"/>
                        <a:t>الجودة والتطوير</a:t>
                      </a:r>
                      <a:endParaRPr lang="ar-SA" sz="12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119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بناء اليه للاستشارات بطريقة سهلة وبسيطة ومرنة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اللجنة الصحية</a:t>
                      </a:r>
                    </a:p>
                    <a:p>
                      <a:pPr algn="ctr" rtl="1"/>
                      <a:r>
                        <a:rPr lang="ar-SA" sz="1200" dirty="0"/>
                        <a:t>التوعية</a:t>
                      </a:r>
                      <a:r>
                        <a:rPr lang="ar-SA" sz="1200" baseline="0" dirty="0"/>
                        <a:t> الصحية</a:t>
                      </a:r>
                    </a:p>
                    <a:p>
                      <a:pPr algn="ctr" rtl="1"/>
                      <a:r>
                        <a:rPr lang="ar-SA" sz="1200" baseline="0" dirty="0"/>
                        <a:t>الجودة والتطوير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2303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بناء جدول </a:t>
                      </a:r>
                      <a:r>
                        <a:rPr lang="ar-SA" sz="1200" dirty="0" err="1"/>
                        <a:t>للاطباع</a:t>
                      </a:r>
                      <a:r>
                        <a:rPr lang="ar-SA" sz="1200" dirty="0"/>
                        <a:t> وجدول زمني لتقديم</a:t>
                      </a:r>
                      <a:r>
                        <a:rPr lang="ar-SA" sz="1200" baseline="0" dirty="0"/>
                        <a:t> الاستشارات بشكل عام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اللجنة الصحية</a:t>
                      </a:r>
                    </a:p>
                    <a:p>
                      <a:pPr algn="ctr" rtl="1"/>
                      <a:r>
                        <a:rPr lang="ar-SA" sz="1200" dirty="0"/>
                        <a:t>التوعية</a:t>
                      </a:r>
                      <a:r>
                        <a:rPr lang="ar-SA" sz="1200" baseline="0" dirty="0"/>
                        <a:t> الصحية</a:t>
                      </a:r>
                    </a:p>
                    <a:p>
                      <a:pPr algn="ctr" rtl="1"/>
                      <a:r>
                        <a:rPr lang="ar-SA" sz="1200" baseline="0" dirty="0"/>
                        <a:t>الجودة والتطوير</a:t>
                      </a:r>
                      <a:endParaRPr lang="ar-SA" sz="1200" dirty="0"/>
                    </a:p>
                    <a:p>
                      <a:pPr algn="ctr" rtl="1"/>
                      <a:r>
                        <a:rPr lang="ar-SA" sz="1200" dirty="0"/>
                        <a:t>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119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تنفيذ الجدول الخاص بالاستشارات وفق الالية المعتمدة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اللجنة الصحية</a:t>
                      </a:r>
                    </a:p>
                    <a:p>
                      <a:pPr algn="ctr" rtl="1"/>
                      <a:r>
                        <a:rPr lang="ar-SA" sz="1200" dirty="0"/>
                        <a:t>التوعية</a:t>
                      </a:r>
                      <a:r>
                        <a:rPr lang="ar-SA" sz="1200" baseline="0" dirty="0"/>
                        <a:t> الصحية</a:t>
                      </a:r>
                    </a:p>
                    <a:p>
                      <a:pPr algn="ctr" rtl="1"/>
                      <a:r>
                        <a:rPr lang="ar-SA" sz="1200" baseline="0" dirty="0"/>
                        <a:t>الجودة والتطوير</a:t>
                      </a:r>
                      <a:endParaRPr lang="ar-SA" sz="12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892124"/>
              </p:ext>
            </p:extLst>
          </p:nvPr>
        </p:nvGraphicFramePr>
        <p:xfrm>
          <a:off x="17585" y="585301"/>
          <a:ext cx="9161584" cy="899483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9948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8050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507178"/>
              </p:ext>
            </p:extLst>
          </p:nvPr>
        </p:nvGraphicFramePr>
        <p:xfrm>
          <a:off x="-1" y="1"/>
          <a:ext cx="9144001" cy="684840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6569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</a:t>
                      </a:r>
                      <a:r>
                        <a:rPr lang="ar-SA" sz="1600" b="0" kern="1200" dirty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تغطية  كامل نطاق خدمات الجمعية</a:t>
                      </a:r>
                      <a:r>
                        <a:rPr lang="ar-SA" sz="1600" b="0" kern="1200" baseline="0" dirty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 في منطقة الباحة </a:t>
                      </a:r>
                      <a:r>
                        <a:rPr lang="ar-SA" sz="1600" b="0" kern="1200" dirty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.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e_AlMohanad" pitchFamily="18" charset="-78"/>
                        <a:ea typeface="Tahoma" pitchFamily="34" charset="0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التوسع والانتشار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150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569">
                <a:tc rowSpan="8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تنظيم العيادات الاستشارية والعلاجية المتنقلة في عموم مناطق الباحة . </a:t>
                      </a: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cs typeface="Akhbar MT" pitchFamily="2" charset="-78"/>
                        </a:rPr>
                        <a:t>الاستفادة من الفرق </a:t>
                      </a:r>
                      <a:r>
                        <a:rPr lang="ar-SA" sz="1400" dirty="0" err="1">
                          <a:cs typeface="Akhbar MT" pitchFamily="2" charset="-78"/>
                        </a:rPr>
                        <a:t>التطوعوية</a:t>
                      </a:r>
                      <a:r>
                        <a:rPr lang="ar-SA" sz="1400" dirty="0">
                          <a:cs typeface="Akhbar MT" pitchFamily="2" charset="-78"/>
                        </a:rPr>
                        <a:t> في المناطق في تنظيم العيادات .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تجميع</a:t>
                      </a:r>
                      <a:r>
                        <a:rPr lang="ar-SA" sz="1200" baseline="0" dirty="0"/>
                        <a:t> قاعدة بيانات عن الفرق التطوعية في منطقة الباحة بشكل عام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aseline="0" dirty="0"/>
                        <a:t>العلاقات والاعلام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التواصل</a:t>
                      </a:r>
                      <a:r>
                        <a:rPr lang="ar-SA" sz="1200" baseline="0" dirty="0"/>
                        <a:t> مع الفرق التطوعية والتعرف على قدراتها وإمكانية الاستفادة منها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توقيع</a:t>
                      </a:r>
                      <a:r>
                        <a:rPr lang="ar-SA" sz="1200" baseline="0" dirty="0"/>
                        <a:t> عقود شراكة مع الفرق التطوعية المميزة وبما يتناسب مع الاحتياج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</a:t>
                      </a:r>
                      <a:r>
                        <a:rPr lang="ar-SA" sz="1200" baseline="0" dirty="0"/>
                        <a:t> والاعلام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بناء جدول للفعاليات والعيادات التي يمكن ان تساهم فيها الفرق التطوعية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اللجنة الصحية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الجداول الزمانية والمكانية من الجمعية والفرق التطوعية المحددة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تطبيق الية التعاون والشراكة وفق احتياجات الجمعية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تقييم أداء</a:t>
                      </a:r>
                      <a:r>
                        <a:rPr lang="ar-SA" sz="1200" baseline="0" dirty="0"/>
                        <a:t> الفرق التطوعية وفق اتفاقية الشراكة الموقعة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93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قياس</a:t>
                      </a:r>
                      <a:r>
                        <a:rPr lang="ar-SA" sz="1200" baseline="0" dirty="0"/>
                        <a:t> أداء الخدمات المقدمة للمستفيدين من الفرق التطوعية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الجودة والتطوير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569">
                <a:tc rowSpan="8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cs typeface="Akhbar MT" pitchFamily="2" charset="-78"/>
                        </a:rPr>
                        <a:t> تسهيل التسجيل للمرضى الراغبين في الاستفادة من خدمات الجمعية </a:t>
                      </a:r>
                      <a:endParaRPr lang="en-US" sz="1400" dirty="0">
                        <a:cs typeface="Akhbar MT" pitchFamily="2" charset="-78"/>
                      </a:endParaRPr>
                    </a:p>
                    <a:p>
                      <a:pPr rtl="1"/>
                      <a:endParaRPr lang="ar-SA" dirty="0"/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aseline="0" dirty="0">
                          <a:cs typeface="Akhbar MT" pitchFamily="2" charset="-78"/>
                        </a:rPr>
                        <a:t> التسجيل الكترونيا عبر رابط تفاعلي او موقع الجمعية .</a:t>
                      </a:r>
                      <a:endParaRPr lang="ar-SA" sz="1200" dirty="0"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50" dirty="0"/>
                        <a:t>اعتماد</a:t>
                      </a:r>
                      <a:r>
                        <a:rPr lang="ar-SA" sz="1150" baseline="0" dirty="0"/>
                        <a:t> البيانات المطلوبة في رابط التسجيل للمرضى او الراغبين في الاستفادة من الخدمات التثقيفية والتوعوية .</a:t>
                      </a:r>
                      <a:endParaRPr lang="ar-SA" sz="115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اللجنة الصحية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تحويل البيانات</a:t>
                      </a:r>
                      <a:r>
                        <a:rPr lang="ar-SA" sz="1200" baseline="0" dirty="0"/>
                        <a:t> المطلوبة الى استمارة الكترونية عبر الموقع الرسمي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نشر الاستمارة في الموقع الالكترونية وارسالها على مواقع التواصل الاجتماعي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البدء بالتسجيل وفق الرابط الالكتروني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السكرتارية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الاستفادة من الجمعيات الخيرية الاخرى للقيام بالبحث الاجتماعي.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الجمعيات الخيرية التي يمكن ان</a:t>
                      </a:r>
                      <a:r>
                        <a:rPr lang="ar-SA" sz="1200" baseline="0" dirty="0"/>
                        <a:t> تحتاجها الجمعية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</a:t>
                      </a:r>
                      <a:r>
                        <a:rPr lang="ar-SA" sz="1200" baseline="0" dirty="0"/>
                        <a:t> والاعلام</a:t>
                      </a:r>
                      <a:endParaRPr lang="ar-SA" sz="12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التواصل مع الجهات المستهدفة واخذ اراءهم حول</a:t>
                      </a:r>
                      <a:r>
                        <a:rPr lang="ar-SA" sz="1200" baseline="0" dirty="0"/>
                        <a:t> التعاون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الجودة والتطوير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توقيع عقود شراكات </a:t>
                      </a:r>
                      <a:r>
                        <a:rPr lang="ar-SA" sz="1200" baseline="0" dirty="0"/>
                        <a:t> مع الجهات الراغبة في التعاون مع الجمعية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بدء تنفيذ الشراكة والبحث الاجتماعي في المناطق المحددة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7585" y="369276"/>
          <a:ext cx="9161584" cy="539443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44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4546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267932"/>
              </p:ext>
            </p:extLst>
          </p:nvPr>
        </p:nvGraphicFramePr>
        <p:xfrm>
          <a:off x="-1" y="-5"/>
          <a:ext cx="9144001" cy="68678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7328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ابراز اعمال الجمعية وانشطتها وتعزيز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  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الص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ــــ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ـورة الايجابية عنها 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e_AlMohanad" pitchFamily="18" charset="-78"/>
                        <a:ea typeface="Tahoma" pitchFamily="34" charset="0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200" dirty="0">
                          <a:solidFill>
                            <a:sysClr val="windowText" lastClr="000000"/>
                          </a:solidFill>
                          <a:latin typeface="Abomsaab" pitchFamily="66" charset="-78"/>
                          <a:cs typeface="Akhbar MT" pitchFamily="2" charset="-78"/>
                        </a:rPr>
                        <a:t>ادارة السمعة والاتصال المجتمعي </a:t>
                      </a:r>
                      <a:endParaRPr lang="ar-SA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815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328">
                <a:tc rowSpan="1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>
                          <a:latin typeface="+mn-lt"/>
                          <a:ea typeface="Calibri"/>
                          <a:cs typeface="Akhbar MT" pitchFamily="2" charset="-78"/>
                        </a:rPr>
                        <a:t>تعزيز الحضور الذهني  للجمعية   لدى عموم افراد  المجتمع  المحلي  وذو العلاقة  . </a:t>
                      </a: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تسجيل اسم شهرة للجمعية واعتماده</a:t>
                      </a:r>
                      <a:r>
                        <a:rPr lang="ar-SA" sz="11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</a:t>
                      </a:r>
                      <a:r>
                        <a:rPr lang="ar-SA" sz="11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وتسجيله</a:t>
                      </a:r>
                      <a:r>
                        <a:rPr lang="ar-SA" sz="11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في  وزارة التجارة . 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زيارة الجهات المعنية للتعرف على طريقة تسجيل الاسم بطريقة رسمية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/>
                        <a:t>الموارد البشرية </a:t>
                      </a:r>
                      <a:endParaRPr lang="ar-SA" sz="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32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توفير طلبات الجهات المعنية لتسجيل اسم الجمعية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/>
                        <a:t>الموارد البشرية </a:t>
                      </a:r>
                      <a:endParaRPr lang="ar-SA" sz="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32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تسجل اسم الشهرة في وزارة العمل والتنمية الاجتماعية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dirty="0"/>
                        <a:t>الموارد البشرية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328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تسجيل اسم الشهرة في وزارة التجارة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/>
                        <a:t>الموارد البشرية </a:t>
                      </a:r>
                      <a:endParaRPr lang="ar-SA" sz="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32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اسم الشهرة الخاص بالجمعية في جميع المطبوعات والمراسلات والادبيات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dirty="0"/>
                        <a:t>الموارد البشرية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32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تغيير  الهوية البصرية للجمعية وتدشينها  وطباعتها على جميع الممتلكات والمباني .</a:t>
                      </a:r>
                      <a:r>
                        <a:rPr lang="ar-SA" sz="1200" b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</a:t>
                      </a:r>
                      <a:endParaRPr lang="en-US" sz="1200" b="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50" dirty="0"/>
                        <a:t>البحث عن مؤسسات دعاية وإعلان </a:t>
                      </a:r>
                      <a:r>
                        <a:rPr lang="ar-SA" sz="1150" dirty="0" err="1"/>
                        <a:t>متيمزة</a:t>
                      </a:r>
                      <a:r>
                        <a:rPr lang="ar-SA" sz="1150" dirty="0"/>
                        <a:t> وتخصصية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32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اخذ عروض أسعار </a:t>
                      </a:r>
                      <a:r>
                        <a:rPr lang="ar-SA" sz="1200" dirty="0" err="1"/>
                        <a:t>لاعادة</a:t>
                      </a:r>
                      <a:r>
                        <a:rPr lang="ar-SA" sz="1200" dirty="0"/>
                        <a:t> بناء الهوية البصرية بشكل متكامل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732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مقارنة</a:t>
                      </a:r>
                      <a:r>
                        <a:rPr lang="ar-SA" sz="1200" baseline="0" dirty="0"/>
                        <a:t> عروض الأسعار واختيار العرض الأنسب واعتماده من الإدارة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السكرتاريا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732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التعاقد</a:t>
                      </a:r>
                      <a:r>
                        <a:rPr lang="ar-SA" sz="1200" baseline="0" dirty="0"/>
                        <a:t> مع المؤسسة المحددة وتنفيذ الهوية البصرية للجمعية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لجنة المقابلات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732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تجديد  اللوحات الاعلانية والارشادية  في مباني الجمعية وممتلكاتها وفق الهوية الجديدة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اللوحات والممتلكات التي يتم إعادة </a:t>
                      </a:r>
                      <a:r>
                        <a:rPr lang="ar-SA" sz="1200" dirty="0" err="1"/>
                        <a:t>تاهيلها</a:t>
                      </a:r>
                      <a:r>
                        <a:rPr lang="ar-SA" sz="1200" dirty="0"/>
                        <a:t> بناء على الهوية الجديدة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32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دراسة التكاليف المالية للوحات والممتلكات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57925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التكاليف المالية واخذ عروض أسعار من الجهات الاعلانية</a:t>
                      </a:r>
                      <a:r>
                        <a:rPr lang="ar-SA" sz="1200" baseline="0" dirty="0"/>
                        <a:t>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732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التعاقد مع الجهة</a:t>
                      </a:r>
                      <a:r>
                        <a:rPr lang="ar-SA" sz="1200" baseline="0" dirty="0"/>
                        <a:t> المحددة وتنفيذ العمل وفق المواصفات المحددة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7585" y="369276"/>
          <a:ext cx="9161584" cy="539443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44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123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085035"/>
              </p:ext>
            </p:extLst>
          </p:nvPr>
        </p:nvGraphicFramePr>
        <p:xfrm>
          <a:off x="-1" y="2"/>
          <a:ext cx="9144001" cy="685799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4680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Times New Roman"/>
                          <a:cs typeface="Akhbar MT" pitchFamily="2" charset="-78"/>
                        </a:rPr>
                        <a:t>تحقيق الاستدامة البشرية  ورفع الاداء  الوظيفي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Times New Roman"/>
                          <a:cs typeface="Akhbar MT" pitchFamily="2" charset="-78"/>
                        </a:rPr>
                        <a:t> للعاملين في الجمعية بنسبة 70%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Sakkal Majalla" pitchFamily="2" charset="-78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الكفاءة الإدارية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95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568">
                <a:tc rowSpan="1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تفعيل  مبدأ الثواب  والعقاب كأحد  مصادر  التحفيز  للموظفين  .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00" b="0" dirty="0">
                        <a:solidFill>
                          <a:schemeClr val="tx1"/>
                        </a:solidFill>
                        <a:latin typeface="Arabic Typesetting" panose="03020402040406030203" pitchFamily="66" charset="-78"/>
                        <a:ea typeface="Calibri"/>
                        <a:cs typeface="Arabic Typesetting" panose="03020402040406030203" pitchFamily="66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اعتماد نتائج  التقييم  الشهري  مدخلا اساسيا </a:t>
                      </a:r>
                      <a:r>
                        <a:rPr lang="ar-SA" sz="12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لاي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امتيازات ( اجازات – اضافي - ....)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>
                          <a:cs typeface="Akhbar MT" pitchFamily="2" charset="-78"/>
                        </a:rPr>
                        <a:t>اعداد نموذج تقييم شهري</a:t>
                      </a:r>
                      <a:r>
                        <a:rPr lang="ar-SA" sz="1400" baseline="0" dirty="0">
                          <a:cs typeface="Akhbar MT" pitchFamily="2" charset="-78"/>
                        </a:rPr>
                        <a:t> وعرضه على الموظفين </a:t>
                      </a:r>
                      <a:r>
                        <a:rPr lang="ar-SA" sz="1400" baseline="0" dirty="0" err="1">
                          <a:cs typeface="Akhbar MT" pitchFamily="2" charset="-78"/>
                        </a:rPr>
                        <a:t>لاخذ</a:t>
                      </a:r>
                      <a:r>
                        <a:rPr lang="ar-SA" sz="1400" baseline="0" dirty="0">
                          <a:cs typeface="Akhbar MT" pitchFamily="2" charset="-78"/>
                        </a:rPr>
                        <a:t> وجهات النظر </a:t>
                      </a:r>
                      <a:r>
                        <a:rPr lang="ar-SA" sz="1400" dirty="0">
                          <a:cs typeface="Akhbar MT" pitchFamily="2" charset="-78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الموارد البشرية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>
                          <a:cs typeface="Akhbar MT" pitchFamily="2" charset="-78"/>
                        </a:rPr>
                        <a:t>اعتماد النموذج من الموارد البشرية والإدارة التنفيذية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الموارد البشرية </a:t>
                      </a:r>
                    </a:p>
                    <a:p>
                      <a:pPr algn="ctr" rtl="1"/>
                      <a:r>
                        <a:rPr lang="ar-SA" sz="1200" dirty="0"/>
                        <a:t>المدير</a:t>
                      </a:r>
                      <a:r>
                        <a:rPr lang="ar-SA" sz="1200" baseline="0" dirty="0"/>
                        <a:t> التنفيذي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>
                          <a:cs typeface="Akhbar MT" pitchFamily="2" charset="-78"/>
                        </a:rPr>
                        <a:t>بناء</a:t>
                      </a:r>
                      <a:r>
                        <a:rPr lang="ar-SA" sz="1400" baseline="0" dirty="0">
                          <a:cs typeface="Akhbar MT" pitchFamily="2" charset="-78"/>
                        </a:rPr>
                        <a:t> الية واضحة لاستحقاقات العلاوات والإضافي بناء على التقييم </a:t>
                      </a:r>
                      <a:endParaRPr lang="ar-SA" sz="1400" dirty="0"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الموارد البشرية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56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>
                          <a:cs typeface="Akhbar MT" pitchFamily="2" charset="-78"/>
                        </a:rPr>
                        <a:t>التنفيذ للائحة</a:t>
                      </a:r>
                      <a:r>
                        <a:rPr lang="ar-SA" sz="1400" baseline="0" dirty="0">
                          <a:cs typeface="Akhbar MT" pitchFamily="2" charset="-78"/>
                        </a:rPr>
                        <a:t> وتقييم اثرها على الموظفين  بشكل فصلي .</a:t>
                      </a:r>
                      <a:endParaRPr lang="ar-SA" sz="1400" dirty="0"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الموارد البشرية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بناء جائزة  للتميز الوظيفي بشكل  شهري 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khbar MT" pitchFamily="2" charset="-78"/>
                        </a:rPr>
                        <a:t>وضع لمعايير لجائزة التميز</a:t>
                      </a:r>
                      <a:r>
                        <a:rPr lang="ar-SA" sz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khbar MT" pitchFamily="2" charset="-78"/>
                        </a:rPr>
                        <a:t> ( الشهري /</a:t>
                      </a:r>
                      <a:r>
                        <a:rPr lang="ar-SA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khbar MT" pitchFamily="2" charset="-78"/>
                        </a:rPr>
                        <a:t> الفصلي</a:t>
                      </a:r>
                      <a:r>
                        <a:rPr lang="ar-SA" sz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khbar MT" pitchFamily="2" charset="-78"/>
                        </a:rPr>
                        <a:t> / </a:t>
                      </a:r>
                      <a:r>
                        <a:rPr lang="ar-SA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khbar MT" pitchFamily="2" charset="-78"/>
                        </a:rPr>
                        <a:t>السنوي ) .</a:t>
                      </a:r>
                      <a:endParaRPr lang="en-US" sz="1200" dirty="0">
                        <a:latin typeface="+mn-lt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الموارد البشرية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khbar MT" pitchFamily="2" charset="-78"/>
                        </a:rPr>
                        <a:t>تحديد الجائزة </a:t>
                      </a:r>
                      <a:r>
                        <a:rPr lang="ar-SA" sz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khbar MT" pitchFamily="2" charset="-78"/>
                        </a:rPr>
                        <a:t>( الشهرية /</a:t>
                      </a:r>
                      <a:r>
                        <a:rPr lang="ar-SA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khbar MT" pitchFamily="2" charset="-78"/>
                        </a:rPr>
                        <a:t> الفصلية</a:t>
                      </a:r>
                      <a:r>
                        <a:rPr lang="ar-SA" sz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khbar MT" pitchFamily="2" charset="-78"/>
                        </a:rPr>
                        <a:t> / </a:t>
                      </a:r>
                      <a:r>
                        <a:rPr lang="ar-SA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khbar MT" pitchFamily="2" charset="-78"/>
                        </a:rPr>
                        <a:t>السنوية ) ونوعيتها</a:t>
                      </a:r>
                      <a:r>
                        <a:rPr lang="ar-SA" sz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khbar MT" pitchFamily="2" charset="-78"/>
                        </a:rPr>
                        <a:t> </a:t>
                      </a:r>
                      <a:r>
                        <a:rPr lang="ar-SA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khbar MT" pitchFamily="2" charset="-78"/>
                        </a:rPr>
                        <a:t>.</a:t>
                      </a:r>
                      <a:endParaRPr lang="en-US" sz="1200" dirty="0">
                        <a:latin typeface="Calibri"/>
                        <a:ea typeface="Times New Roman"/>
                        <a:cs typeface="Akhbar MT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الموارد البشرية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568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khbar MT" pitchFamily="2" charset="-78"/>
                        </a:rPr>
                        <a:t>الإعلان</a:t>
                      </a:r>
                      <a:r>
                        <a:rPr lang="ar-SA" sz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khbar MT" pitchFamily="2" charset="-78"/>
                        </a:rPr>
                        <a:t> عن الجائزة وشروطها و</a:t>
                      </a:r>
                      <a:r>
                        <a:rPr lang="ar-SA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khbar MT" pitchFamily="2" charset="-78"/>
                        </a:rPr>
                        <a:t>البدء بالتنفيذ وضع الآلية المناسبة للتسليم .</a:t>
                      </a:r>
                      <a:endParaRPr lang="en-US" sz="1200" dirty="0">
                        <a:latin typeface="Calibri"/>
                        <a:ea typeface="Times New Roman"/>
                        <a:cs typeface="Akhbar MT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الموارد البشرية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khbar MT" pitchFamily="2" charset="-78"/>
                        </a:rPr>
                        <a:t>التقييم الفصلي للجائزة واثرها على</a:t>
                      </a:r>
                      <a:r>
                        <a:rPr lang="ar-SA" sz="12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khbar MT" pitchFamily="2" charset="-78"/>
                        </a:rPr>
                        <a:t> الإنتاجية والعمل . </a:t>
                      </a:r>
                      <a:endParaRPr lang="en-US" sz="1200" dirty="0">
                        <a:latin typeface="Calibri"/>
                        <a:ea typeface="Times New Roman"/>
                        <a:cs typeface="Akhbar MT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الموارد البشرية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تطبيق</a:t>
                      </a:r>
                      <a:r>
                        <a:rPr lang="ar-SA" sz="12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اللوائح والنظم الادارية بشكل فعال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Calibri"/>
                          <a:ea typeface="Times New Roman"/>
                          <a:cs typeface="Akhbar MT" pitchFamily="2" charset="-78"/>
                        </a:rPr>
                        <a:t>عقد لقاءات تعريفية وتثقيفية باللوائح والنظم الجديدة في الجمعية</a:t>
                      </a:r>
                      <a:r>
                        <a:rPr lang="ar-SA" sz="1200" baseline="0" dirty="0">
                          <a:latin typeface="Calibri"/>
                          <a:ea typeface="Times New Roman"/>
                          <a:cs typeface="Akhbar MT" pitchFamily="2" charset="-78"/>
                        </a:rPr>
                        <a:t> لجميع العاملين .</a:t>
                      </a:r>
                      <a:endParaRPr lang="en-US" sz="1200" dirty="0">
                        <a:latin typeface="Calibri"/>
                        <a:ea typeface="Times New Roman"/>
                        <a:cs typeface="Akhbar MT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الموارد البشرية 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cs typeface="Akhbar MT" pitchFamily="2" charset="-78"/>
                        </a:rPr>
                        <a:t>ارسال الأنظمة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واللوائح المتعلقة بالموظفين على الابردة الشخصية والتأكد من وصولها .</a:t>
                      </a:r>
                      <a:endParaRPr lang="ar-SA" sz="1200" dirty="0"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الموارد البشرية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cs typeface="Akhbar MT" pitchFamily="2" charset="-78"/>
                        </a:rPr>
                        <a:t>تطبيق الأنظمة واللوائح المعتمدة والمرسلة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للعاملين .</a:t>
                      </a:r>
                      <a:endParaRPr lang="ar-SA" sz="1200" dirty="0"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الموارد البشرية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46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cs typeface="Akhbar MT" pitchFamily="2" charset="-78"/>
                        </a:rPr>
                        <a:t>تقييم نتائج تطبيق اللوائح واثر  ذلك على العمل والعاملين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الموارد البشرية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989275"/>
              </p:ext>
            </p:extLst>
          </p:nvPr>
        </p:nvGraphicFramePr>
        <p:xfrm>
          <a:off x="17585" y="404664"/>
          <a:ext cx="9161584" cy="504055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6300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472049"/>
              </p:ext>
            </p:extLst>
          </p:nvPr>
        </p:nvGraphicFramePr>
        <p:xfrm>
          <a:off x="-1" y="1"/>
          <a:ext cx="9144001" cy="68579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1191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ابراز اعمال الجمعية وانشطتها وتعزيز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  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الص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ــــ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ـورة الايجابية عنها 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e_AlMohanad" pitchFamily="18" charset="-78"/>
                        <a:ea typeface="Tahoma" pitchFamily="34" charset="0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200" dirty="0">
                          <a:solidFill>
                            <a:sysClr val="windowText" lastClr="000000"/>
                          </a:solidFill>
                          <a:latin typeface="Abomsaab" pitchFamily="66" charset="-78"/>
                          <a:cs typeface="Akhbar MT" pitchFamily="2" charset="-78"/>
                        </a:rPr>
                        <a:t>ادارة السمعة والاتصال المجتمعي </a:t>
                      </a:r>
                      <a:endParaRPr lang="ar-SA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3943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303">
                <a:tc rowSpan="8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>
                          <a:cs typeface="Akhbar MT" pitchFamily="2" charset="-78"/>
                        </a:rPr>
                        <a:t>إقامة الفعاليات والأنشطة الإعلامية  في المناسبات الدينية والوطنية </a:t>
                      </a: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تنفيذ فعالية اليوم الوطني  في  كل عام  . 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اعداد تصور واضح لكيفية تنفيذ فعالية اليوم</a:t>
                      </a:r>
                      <a:r>
                        <a:rPr lang="ar-SA" sz="1200" baseline="0" dirty="0"/>
                        <a:t> الوطني.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19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الالية</a:t>
                      </a:r>
                      <a:r>
                        <a:rPr lang="ar-SA" sz="1200" baseline="0" dirty="0"/>
                        <a:t> لتنفيذ فعالية اليوم الوطني من الإدارة التنفيذية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19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تنفيذ فعالية اليوم الوطني وتكريم المتطوعين في الجمعية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303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قياس الأثر والنتائج  على الجمعية وسمعتها بناء على تنفيذ الفعالية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19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تنفيذ فعالية اليوم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العالمي  للمناسبات الصحية المتنوعة . </a:t>
                      </a: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الفعاليات العالمية المرتبطة بالجانب الصحي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التوعية الصحية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119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جدولي زماني ومكاني لتنفيذ الفعاليات في مواعيدها المحددة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التوعية الصحية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2303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</a:t>
                      </a:r>
                      <a:r>
                        <a:rPr lang="ar-SA" sz="1200" baseline="0" dirty="0"/>
                        <a:t> محتوى الفعاليات </a:t>
                      </a:r>
                      <a:r>
                        <a:rPr lang="ar-SA" sz="1200" baseline="0" dirty="0" err="1"/>
                        <a:t>للايام</a:t>
                      </a:r>
                      <a:r>
                        <a:rPr lang="ar-SA" sz="1200" baseline="0" dirty="0"/>
                        <a:t> العالمية من الإدارة المعنية والإدارة التنفيذية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  <a:p>
                      <a:pPr algn="ctr" rtl="1"/>
                      <a:r>
                        <a:rPr lang="ar-SA" sz="1200" dirty="0"/>
                        <a:t>مجلس الإدارة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119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التنفيذ للفعاليات المعتمدة وفق الالية المحددة مسبقا والجدول المحددة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</a:t>
                      </a:r>
                    </a:p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476104"/>
              </p:ext>
            </p:extLst>
          </p:nvPr>
        </p:nvGraphicFramePr>
        <p:xfrm>
          <a:off x="-17584" y="620688"/>
          <a:ext cx="9161584" cy="864096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0584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292772"/>
              </p:ext>
            </p:extLst>
          </p:nvPr>
        </p:nvGraphicFramePr>
        <p:xfrm>
          <a:off x="-1" y="3"/>
          <a:ext cx="9144001" cy="7940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7670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ابراز اعمال الجمعية وانشطتها وتعزيز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  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الص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ــــ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ـورة الايجابية عنها 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e_AlMohanad" pitchFamily="18" charset="-78"/>
                        <a:ea typeface="Tahoma" pitchFamily="34" charset="0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200" dirty="0">
                          <a:solidFill>
                            <a:sysClr val="windowText" lastClr="000000"/>
                          </a:solidFill>
                          <a:latin typeface="Abomsaab" pitchFamily="66" charset="-78"/>
                          <a:cs typeface="Akhbar MT" pitchFamily="2" charset="-78"/>
                        </a:rPr>
                        <a:t>ادارة السمعة والاتصال المجتمعي </a:t>
                      </a:r>
                      <a:endParaRPr lang="ar-SA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550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580">
                <a:tc rowSpan="16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الاستفادة من </a:t>
                      </a:r>
                      <a:r>
                        <a:rPr lang="ar-SA" sz="18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وسائل الاعلام المرئية والمسموعة والمقروءة  .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cs typeface="Akhbar MT" pitchFamily="2" charset="-78"/>
                        </a:rPr>
                        <a:t>كتابة ما لا يقل عن 100 خبر</a:t>
                      </a:r>
                      <a:r>
                        <a:rPr lang="ar-SA" sz="1400" baseline="0" dirty="0">
                          <a:cs typeface="Akhbar MT" pitchFamily="2" charset="-78"/>
                        </a:rPr>
                        <a:t>  صحفي عن الجمعية وانشطتها في العام . </a:t>
                      </a:r>
                      <a:endParaRPr lang="en-US" sz="1400" dirty="0"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aseline="0" dirty="0"/>
                        <a:t> البحث عن ما لا يقل عن خمسة اعلاميين متميزين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الجودة</a:t>
                      </a:r>
                      <a:r>
                        <a:rPr lang="ar-SA" sz="1100" baseline="0" dirty="0"/>
                        <a:t> والتطوير </a:t>
                      </a:r>
                    </a:p>
                    <a:p>
                      <a:pPr algn="ctr" rtl="1"/>
                      <a:r>
                        <a:rPr lang="ar-SA" sz="1100" baseline="0" dirty="0"/>
                        <a:t>العلاقات والاعلام </a:t>
                      </a:r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6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التواصل مع الإعلاميين وبحث الية تعاون معهم</a:t>
                      </a:r>
                      <a:r>
                        <a:rPr lang="ar-SA" sz="1200" baseline="0" dirty="0"/>
                        <a:t> لتغطية اخبار الجمعية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الجودة والتطوير</a:t>
                      </a:r>
                    </a:p>
                    <a:p>
                      <a:pPr algn="ctr" rtl="1"/>
                      <a:r>
                        <a:rPr lang="ar-SA" sz="1100" dirty="0"/>
                        <a:t>العلاقات</a:t>
                      </a:r>
                      <a:r>
                        <a:rPr lang="ar-SA" sz="1100" baseline="0" dirty="0"/>
                        <a:t> والاعلام</a:t>
                      </a:r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6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توقيع اتفاقية </a:t>
                      </a:r>
                      <a:r>
                        <a:rPr lang="ar-SA" sz="1200" baseline="0" dirty="0"/>
                        <a:t> تعاون بنظام القطعة مع الإعلاميين المستهدفين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المدير التنفيذي</a:t>
                      </a:r>
                    </a:p>
                    <a:p>
                      <a:pPr algn="ctr" rtl="1"/>
                      <a:r>
                        <a:rPr lang="ar-SA" sz="1100" dirty="0"/>
                        <a:t>العلاقات</a:t>
                      </a:r>
                      <a:r>
                        <a:rPr lang="ar-SA" sz="1100" baseline="0" dirty="0"/>
                        <a:t> والاعلام</a:t>
                      </a:r>
                    </a:p>
                    <a:p>
                      <a:pPr algn="ctr" rtl="1"/>
                      <a:r>
                        <a:rPr lang="ar-SA" sz="1100" baseline="0" dirty="0"/>
                        <a:t>الجودة والتطوير</a:t>
                      </a:r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5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وضع الية لنشر فعاليات الجمعية </a:t>
                      </a:r>
                      <a:r>
                        <a:rPr lang="ar-SA" sz="1200" baseline="0" dirty="0"/>
                        <a:t> بشكل مستمر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المدير التنفيذي </a:t>
                      </a:r>
                    </a:p>
                    <a:p>
                      <a:pPr algn="ctr" rtl="1"/>
                      <a:r>
                        <a:rPr lang="ar-SA" sz="1100" dirty="0"/>
                        <a:t>العلاقات</a:t>
                      </a:r>
                      <a:r>
                        <a:rPr lang="ar-SA" sz="1100" baseline="0" dirty="0"/>
                        <a:t> والاعلام</a:t>
                      </a:r>
                    </a:p>
                    <a:p>
                      <a:pPr algn="ctr" rtl="1"/>
                      <a:r>
                        <a:rPr lang="ar-SA" sz="1100" baseline="0" dirty="0"/>
                        <a:t>الجودة والتطوير</a:t>
                      </a:r>
                      <a:endParaRPr lang="ar-SA" sz="11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6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 الصحف والمواقع والية</a:t>
                      </a:r>
                      <a:r>
                        <a:rPr lang="ar-SA" sz="1200" baseline="0" dirty="0"/>
                        <a:t> التغطية الإعلامية للفعاليات </a:t>
                      </a:r>
                      <a:r>
                        <a:rPr lang="ar-SA" sz="1200" baseline="0" dirty="0" err="1"/>
                        <a:t>والمناشط</a:t>
                      </a:r>
                      <a:r>
                        <a:rPr lang="ar-SA" sz="1200" baseline="0" dirty="0"/>
                        <a:t> الخاصة بالجمعية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المدير التنفيذي</a:t>
                      </a:r>
                    </a:p>
                    <a:p>
                      <a:pPr algn="ctr" rtl="1"/>
                      <a:r>
                        <a:rPr lang="ar-SA" sz="1100" dirty="0"/>
                        <a:t>العلاقات</a:t>
                      </a:r>
                      <a:r>
                        <a:rPr lang="ar-SA" sz="1100" baseline="0" dirty="0"/>
                        <a:t> والاعلام</a:t>
                      </a:r>
                    </a:p>
                    <a:p>
                      <a:pPr algn="ctr" rtl="1"/>
                      <a:r>
                        <a:rPr lang="ar-SA" sz="1100" baseline="0" dirty="0"/>
                        <a:t>الجودة والتطوير</a:t>
                      </a:r>
                      <a:endParaRPr lang="ar-SA" sz="11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6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تنفيذ التعاون وفق الالية المعتمدة والنشر أولا بأول</a:t>
                      </a:r>
                      <a:r>
                        <a:rPr lang="ar-SA" sz="1200" baseline="0" dirty="0"/>
                        <a:t>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المدير التنفيذي</a:t>
                      </a:r>
                    </a:p>
                    <a:p>
                      <a:pPr algn="ctr" rtl="1"/>
                      <a:r>
                        <a:rPr lang="ar-SA" sz="1100" dirty="0"/>
                        <a:t>العلاقات</a:t>
                      </a:r>
                      <a:r>
                        <a:rPr lang="ar-SA" sz="1100" baseline="0" dirty="0"/>
                        <a:t> والاعلام</a:t>
                      </a:r>
                    </a:p>
                    <a:p>
                      <a:pPr algn="ctr" rtl="1"/>
                      <a:r>
                        <a:rPr lang="ar-SA" sz="1100" baseline="0" dirty="0"/>
                        <a:t>الجودة والتطوير</a:t>
                      </a:r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58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التقييم </a:t>
                      </a:r>
                      <a:r>
                        <a:rPr lang="ar-SA" sz="1200" baseline="0" dirty="0"/>
                        <a:t> </a:t>
                      </a:r>
                      <a:r>
                        <a:rPr lang="ar-SA" sz="1200" baseline="0" dirty="0" err="1"/>
                        <a:t>لالية</a:t>
                      </a:r>
                      <a:r>
                        <a:rPr lang="ar-SA" sz="1200" baseline="0" dirty="0"/>
                        <a:t> التعاون مع الإعلاميين ومدى تفاعلهم مع الجمعية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الإدارة المالية </a:t>
                      </a:r>
                    </a:p>
                    <a:p>
                      <a:pPr algn="ctr" rtl="1"/>
                      <a:r>
                        <a:rPr lang="ar-SA" sz="11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6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تقييم الأثر الإعلامي للجمعية بناء على النشر من الإعلاميين</a:t>
                      </a:r>
                      <a:r>
                        <a:rPr lang="ar-SA" sz="1200" baseline="0" dirty="0"/>
                        <a:t>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المدير التنفيذي</a:t>
                      </a:r>
                    </a:p>
                    <a:p>
                      <a:pPr algn="ctr" rtl="1"/>
                      <a:r>
                        <a:rPr lang="ar-SA" sz="1100" dirty="0"/>
                        <a:t>العلاقات</a:t>
                      </a:r>
                      <a:r>
                        <a:rPr lang="ar-SA" sz="1100" baseline="0" dirty="0"/>
                        <a:t> والاعلام</a:t>
                      </a:r>
                    </a:p>
                    <a:p>
                      <a:pPr algn="ctr" rtl="1"/>
                      <a:r>
                        <a:rPr lang="ar-SA" sz="1100" baseline="0" dirty="0"/>
                        <a:t>الجودة والتطوير</a:t>
                      </a:r>
                      <a:endParaRPr lang="ar-SA" sz="11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6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تحويل جميع مشاريع الجمعية الى مشاريع الكترونية</a:t>
                      </a:r>
                      <a:r>
                        <a:rPr lang="ar-SA" sz="14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( موشن جرافيك  )  .</a:t>
                      </a:r>
                      <a:endParaRPr lang="en-US" sz="14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كتابة</a:t>
                      </a:r>
                      <a:r>
                        <a:rPr lang="ar-SA" sz="1200" baseline="0" dirty="0"/>
                        <a:t> جميع مشاريع الجمعية ( الموسمية – الاغاثية – الاجتماعية - .... الخ )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6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اعداد  وكتابة</a:t>
                      </a:r>
                      <a:r>
                        <a:rPr lang="ar-SA" sz="1200" baseline="0" dirty="0"/>
                        <a:t> السيناريو للمشاريع التي سيتم تحويلها الى موشن جرافيك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6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المحتوى من قبل الإدارة التنفيذية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64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اخذ</a:t>
                      </a:r>
                      <a:r>
                        <a:rPr lang="ar-SA" sz="1200" baseline="0" dirty="0"/>
                        <a:t> عروض أسعار من المؤسسات الإعلامية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64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الاطلاع على عروض الأسعار وترشيح العرض الأنسب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564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التعاقد مع الجهات الإعلامية لتنفيذ الاعمال ( </a:t>
                      </a:r>
                      <a:r>
                        <a:rPr lang="ar-SA" sz="1200" dirty="0" err="1"/>
                        <a:t>الموشن</a:t>
                      </a:r>
                      <a:r>
                        <a:rPr lang="ar-SA" sz="1200" dirty="0"/>
                        <a:t> جرافيك )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564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استلام </a:t>
                      </a:r>
                      <a:r>
                        <a:rPr lang="ar-SA" sz="1200" dirty="0" err="1"/>
                        <a:t>الموشن</a:t>
                      </a:r>
                      <a:r>
                        <a:rPr lang="ar-SA" sz="1200" dirty="0"/>
                        <a:t> جرافيك ومراجعته والتدقيق عليه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76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تسليم</a:t>
                      </a:r>
                      <a:r>
                        <a:rPr lang="ar-SA" sz="1200" baseline="0" dirty="0"/>
                        <a:t> جميع اعمال </a:t>
                      </a:r>
                      <a:r>
                        <a:rPr lang="ar-SA" sz="1200" baseline="0" dirty="0" err="1"/>
                        <a:t>الموشن</a:t>
                      </a:r>
                      <a:r>
                        <a:rPr lang="ar-SA" sz="1200" baseline="0" dirty="0"/>
                        <a:t> جرافيك بعد ادخال التعديلات اللازمة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255303"/>
              </p:ext>
            </p:extLst>
          </p:nvPr>
        </p:nvGraphicFramePr>
        <p:xfrm>
          <a:off x="17585" y="326936"/>
          <a:ext cx="9161584" cy="437768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776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5608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6286"/>
              </p:ext>
            </p:extLst>
          </p:nvPr>
        </p:nvGraphicFramePr>
        <p:xfrm>
          <a:off x="-1" y="-4"/>
          <a:ext cx="9144001" cy="687846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4466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ابراز اعمال الجمعية وانشطتها وتعزيز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  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الص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ــــ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ـورة الايجابية عنها 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e_AlMohanad" pitchFamily="18" charset="-78"/>
                        <a:ea typeface="Tahoma" pitchFamily="34" charset="0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200" dirty="0">
                          <a:solidFill>
                            <a:sysClr val="windowText" lastClr="000000"/>
                          </a:solidFill>
                          <a:latin typeface="Abomsaab" pitchFamily="66" charset="-78"/>
                          <a:cs typeface="Akhbar MT" pitchFamily="2" charset="-78"/>
                        </a:rPr>
                        <a:t>ادارة السمعة والاتصال المجتمعي </a:t>
                      </a:r>
                      <a:endParaRPr lang="ar-SA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726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781">
                <a:tc rowSpan="16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الاستفادة من النخب المجتمعية  ( الحكومية – الدينية – الاجتماعية  )  في</a:t>
                      </a:r>
                      <a:r>
                        <a:rPr lang="ar-SA" sz="1800" b="0" baseline="0" dirty="0"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تعزيز سمعة الجمعية .</a:t>
                      </a:r>
                      <a:endParaRPr lang="en-US" sz="1800" b="0" dirty="0"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الحصول على </a:t>
                      </a:r>
                      <a:r>
                        <a:rPr lang="ar-SA" sz="1100" b="0" dirty="0" err="1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تزكيات</a:t>
                      </a:r>
                      <a:r>
                        <a:rPr lang="ar-SA" sz="11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من 10 شخصيات معتبرة ( دينية – اجتماعية – إعلامية).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ترشيح ما لا يقل عن عشرين شخصية </a:t>
                      </a:r>
                      <a:r>
                        <a:rPr lang="ar-SA" sz="1200" baseline="0" dirty="0"/>
                        <a:t> للزيارة الجمعية وتزكيتها.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78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ترتيب الشخصيات المستهدفة الاحتياج لها وجمع قاعدة بيانات لها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78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التواصل مع الشخصيات</a:t>
                      </a:r>
                      <a:r>
                        <a:rPr lang="ar-SA" sz="1200" baseline="0" dirty="0"/>
                        <a:t> المستهدفة وطلب زيارتها للجمعية / او زيارتها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78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نمط </a:t>
                      </a:r>
                      <a:r>
                        <a:rPr lang="ar-SA" sz="1200" dirty="0" err="1"/>
                        <a:t>التزكيات</a:t>
                      </a:r>
                      <a:r>
                        <a:rPr lang="ar-SA" sz="1200" dirty="0"/>
                        <a:t> المرغوب</a:t>
                      </a:r>
                      <a:r>
                        <a:rPr lang="ar-SA" sz="1200" baseline="0" dirty="0"/>
                        <a:t> فيها والتي تحقق اهداف الجمعية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78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بدء تنفيذ الزيارات بناء على جدول زمني مسبقا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78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الحصول على </a:t>
                      </a:r>
                      <a:r>
                        <a:rPr lang="ar-SA" sz="1200" dirty="0" err="1"/>
                        <a:t>التزكيات</a:t>
                      </a:r>
                      <a:r>
                        <a:rPr lang="ar-SA" sz="1200" dirty="0"/>
                        <a:t> المحددة من الشخصيات المستهدفة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78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ادراج </a:t>
                      </a:r>
                      <a:r>
                        <a:rPr lang="ar-SA" sz="1200" dirty="0" err="1"/>
                        <a:t>التزكيات</a:t>
                      </a:r>
                      <a:r>
                        <a:rPr lang="ar-SA" sz="1200" dirty="0"/>
                        <a:t> في </a:t>
                      </a:r>
                      <a:r>
                        <a:rPr lang="ar-SA" sz="1200" dirty="0" err="1"/>
                        <a:t>برشورات</a:t>
                      </a:r>
                      <a:r>
                        <a:rPr lang="ar-SA" sz="1200" dirty="0"/>
                        <a:t> ومنشورات وادبيات الجمعية</a:t>
                      </a:r>
                      <a:r>
                        <a:rPr lang="ar-SA" sz="1200" baseline="0" dirty="0"/>
                        <a:t>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78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الترويج </a:t>
                      </a:r>
                      <a:r>
                        <a:rPr lang="ar-SA" sz="1200" dirty="0" err="1"/>
                        <a:t>للتزكيات</a:t>
                      </a:r>
                      <a:r>
                        <a:rPr lang="ar-SA" sz="1200" dirty="0"/>
                        <a:t> في موقع الجمعية وصفحات التواصل الاجتماعي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78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تنظيم زيارات ميدانية للشخصيات المعتبرة    الى مقر الجمعية والمنشئات التابعة لها 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ما لا يقل عن 50 شخصية يتم استهدافها لزيارة الجمعية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الإدارة المالية </a:t>
                      </a:r>
                    </a:p>
                    <a:p>
                      <a:pPr algn="ctr" rtl="1"/>
                      <a:r>
                        <a:rPr lang="ar-SA" sz="1000" dirty="0"/>
                        <a:t>العلاقات والاعلام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78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تجميع ارقام للتواصل</a:t>
                      </a:r>
                      <a:r>
                        <a:rPr lang="ar-SA" sz="1200" baseline="0" dirty="0"/>
                        <a:t> بالشخصيات المستهدفة والتواصل معهم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709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اهداف والية الزيارات والنتائج المتوقعة منها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الإدارة المالية </a:t>
                      </a:r>
                    </a:p>
                    <a:p>
                      <a:pPr algn="ctr" rtl="1"/>
                      <a:r>
                        <a:rPr lang="ar-SA" sz="10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578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وضع جدول زمني لترتيب الزيارات</a:t>
                      </a:r>
                      <a:r>
                        <a:rPr lang="ar-SA" sz="1200" baseline="0" dirty="0"/>
                        <a:t> والبدء بالتنفيذ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العلاقات والاعلام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578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رعاية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 الشخصيات الرسمية لأنشطة  وفعاليات الجمعية المختلفة 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50" dirty="0"/>
                        <a:t>وضع الية ومعايير لرعاية الفعاليات الخاصة بالجمعية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المدير التنفيذي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578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الفعاليات الخاصة</a:t>
                      </a:r>
                      <a:r>
                        <a:rPr lang="ar-SA" sz="1200" baseline="0" dirty="0"/>
                        <a:t> بالجمعية والتي يتوجب البحث لها عن رعاة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578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التواصل مع الشخصيات </a:t>
                      </a:r>
                      <a:r>
                        <a:rPr lang="ar-SA" sz="1200" baseline="0" dirty="0"/>
                        <a:t> المستهدفة لرعاية  الفعاليات والاحتفالات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7578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تنفيذ الفعاليات والاحتفالات وفق الالية المتبعة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العلاقات والاعلام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573916"/>
              </p:ext>
            </p:extLst>
          </p:nvPr>
        </p:nvGraphicFramePr>
        <p:xfrm>
          <a:off x="17585" y="369276"/>
          <a:ext cx="9161584" cy="395428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42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6432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327070"/>
              </p:ext>
            </p:extLst>
          </p:nvPr>
        </p:nvGraphicFramePr>
        <p:xfrm>
          <a:off x="-1" y="2"/>
          <a:ext cx="9144001" cy="68579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3755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ابراز اعمال الجمعية وانشطتها وتعزيز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  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الص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ــــ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ـورة الايجابية عنها 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e_AlMohanad" pitchFamily="18" charset="-78"/>
                        <a:ea typeface="Tahoma" pitchFamily="34" charset="0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200" dirty="0">
                          <a:solidFill>
                            <a:sysClr val="windowText" lastClr="000000"/>
                          </a:solidFill>
                          <a:latin typeface="Abomsaab" pitchFamily="66" charset="-78"/>
                          <a:cs typeface="Akhbar MT" pitchFamily="2" charset="-78"/>
                        </a:rPr>
                        <a:t>ادارة السمعة والاتصال المجتمعي </a:t>
                      </a:r>
                      <a:endParaRPr lang="ar-SA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555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415">
                <a:tc rowSpan="1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تعزيز</a:t>
                      </a:r>
                      <a:r>
                        <a:rPr lang="ar-SA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الحضور   الفاعل في العالم الافتراضي  ( مواقع التواصل الاجتماعي  ) .</a:t>
                      </a:r>
                      <a:r>
                        <a:rPr lang="ar-SA" sz="1800" baseline="0" dirty="0">
                          <a:cs typeface="Akhbar MT" pitchFamily="2" charset="-78"/>
                        </a:rPr>
                        <a:t> </a:t>
                      </a: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بناء خطة  نشر   للموقع  وصفحات التواصل  الاجتماعي .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سياسة واضحة للنشر على الموقع وصفحات</a:t>
                      </a:r>
                      <a:r>
                        <a:rPr lang="ar-SA" sz="1200" baseline="0" dirty="0"/>
                        <a:t> التواصل الاجتماعي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755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بناء جدول زمني  للنشر على الموقع الرسمي وصفحات التواصل الاجتماعي</a:t>
                      </a:r>
                      <a:r>
                        <a:rPr lang="ar-SA" sz="1200" baseline="0" dirty="0"/>
                        <a:t>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57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 اجراء واضح لاعتماد المحتوى والية النشر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8415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التنفيذ حسب الالية والسياسة المعتمدة للنشر على الموقع وصفحات التواصل.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755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رفع نسبة المشاهدات والمتابعات  على </a:t>
                      </a:r>
                      <a:r>
                        <a:rPr lang="ar-SA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مواقع التواصل الاجتماعي  بنسبة 100%  سنويا</a:t>
                      </a:r>
                      <a:endParaRPr lang="ar-SA" sz="12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عقد ورشة عمل مع مختصين في كيفية</a:t>
                      </a:r>
                      <a:r>
                        <a:rPr lang="ar-SA" sz="1200" baseline="0" dirty="0"/>
                        <a:t> زيادة المتابعات والمشاهدات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755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مخرجات الورشة من الإدارة التنفيذية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8415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تحويل مخرجات الجلسة الخاصة بالنشر الالكتروني الى جدول عمل معتمد من الإدارة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755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التنفيذ للخطة المقترحة بناء</a:t>
                      </a:r>
                      <a:r>
                        <a:rPr lang="ar-SA" sz="1200" baseline="0" dirty="0"/>
                        <a:t> على مخرجات </a:t>
                      </a:r>
                      <a:r>
                        <a:rPr lang="ar-SA" sz="1200" baseline="0" dirty="0" err="1"/>
                        <a:t>وشة</a:t>
                      </a:r>
                      <a:r>
                        <a:rPr lang="ar-SA" sz="1200" baseline="0" dirty="0"/>
                        <a:t> عمل النشر الالكتروني.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3755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إنشاء الموقع الالكتروني للجمعية وصفحات التواصل الاجتماعي برابط موحد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اختيار الاسم الموحد بناء على اسم الشهرة الخاص</a:t>
                      </a:r>
                      <a:r>
                        <a:rPr lang="ar-SA" sz="1200" baseline="0" dirty="0"/>
                        <a:t> بالجمعية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3755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البحث</a:t>
                      </a:r>
                      <a:r>
                        <a:rPr lang="ar-SA" sz="1200" baseline="0" dirty="0"/>
                        <a:t> التجريبي </a:t>
                      </a:r>
                      <a:r>
                        <a:rPr lang="ar-SA" sz="1200" baseline="0" dirty="0" err="1"/>
                        <a:t>للتاكد</a:t>
                      </a:r>
                      <a:r>
                        <a:rPr lang="ar-SA" sz="1200" baseline="0" dirty="0"/>
                        <a:t> من  عدم حجز الاسم للموقع وصفحات التواصل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057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حجز الدومين وسداد الرسوم المطلوبة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3755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 err="1"/>
                        <a:t>الاننتهاء</a:t>
                      </a:r>
                      <a:r>
                        <a:rPr lang="ar-SA" sz="1200" dirty="0"/>
                        <a:t> من انشاء الرابط الموحد</a:t>
                      </a:r>
                      <a:r>
                        <a:rPr lang="ar-SA" sz="1200" baseline="0" dirty="0"/>
                        <a:t> للموقع وصفحات التواصل الاجتماعي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632723"/>
              </p:ext>
            </p:extLst>
          </p:nvPr>
        </p:nvGraphicFramePr>
        <p:xfrm>
          <a:off x="17585" y="476671"/>
          <a:ext cx="9161584" cy="432047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5399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681973"/>
              </p:ext>
            </p:extLst>
          </p:nvPr>
        </p:nvGraphicFramePr>
        <p:xfrm>
          <a:off x="-1" y="1"/>
          <a:ext cx="9144001" cy="731760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6569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ابراز اعمال الجمعية وانشطتها وتعزيز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  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الص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ــــ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Akhbar MT" pitchFamily="2" charset="-78"/>
                        </a:rPr>
                        <a:t>ـورة الايجابية عنها 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ae_AlMohanad" pitchFamily="18" charset="-78"/>
                        <a:ea typeface="Tahoma" pitchFamily="34" charset="0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sz="1200" dirty="0">
                          <a:solidFill>
                            <a:sysClr val="windowText" lastClr="000000"/>
                          </a:solidFill>
                          <a:latin typeface="Abomsaab" pitchFamily="66" charset="-78"/>
                          <a:cs typeface="Akhbar MT" pitchFamily="2" charset="-78"/>
                        </a:rPr>
                        <a:t>ادارة السمعة والاتصال المجتمعي </a:t>
                      </a:r>
                      <a:endParaRPr lang="ar-SA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150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569">
                <a:tc rowSpan="16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بناء شراكات استراتيجية فاعلة تخدم الجمعية وتحقق اهدافها .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إعداد</a:t>
                      </a:r>
                      <a:r>
                        <a:rPr lang="ar-SA" sz="110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التصورات والاليات الخاصة  ببناء  وتنفيذ  الشراكات مع الجهات الأخرى . </a:t>
                      </a:r>
                      <a:endParaRPr lang="en-US" sz="11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 اهداف</a:t>
                      </a:r>
                      <a:r>
                        <a:rPr lang="ar-SA" sz="1200" baseline="0" dirty="0"/>
                        <a:t> الشراكات والنتائج المتوقعة منها لكل فئة من الفئات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الجودة</a:t>
                      </a:r>
                      <a:r>
                        <a:rPr lang="ar-SA" sz="1200" baseline="0" dirty="0"/>
                        <a:t> والتطوير </a:t>
                      </a:r>
                    </a:p>
                    <a:p>
                      <a:pPr algn="ctr" rtl="1"/>
                      <a:r>
                        <a:rPr lang="ar-SA" sz="1200" baseline="0" dirty="0"/>
                        <a:t>العلاقات والاعلام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صياغة عقود شراكة بالتعاون مع </a:t>
                      </a:r>
                      <a:r>
                        <a:rPr lang="ar-SA" sz="1200" baseline="0" dirty="0"/>
                        <a:t> شخص او جهة قانونية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وضع الية واضحة لتنفيذ الشراكات والية متابعتها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قياس العائد من الشراكات في نهاية كل عام ميلادي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>
                          <a:cs typeface="Akhbar MT" pitchFamily="2" charset="-78"/>
                        </a:rPr>
                        <a:t>عقد شراكات مع المستشفيات  التخصصية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 وشركات الادوية  </a:t>
                      </a:r>
                      <a:endParaRPr lang="ar-SA" sz="1200" dirty="0"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ترشيح ما لا يقل عن 30</a:t>
                      </a:r>
                      <a:r>
                        <a:rPr lang="ar-SA" sz="1200" baseline="0" dirty="0"/>
                        <a:t>شركة ومستشفى  لعقد شراكة معها وترتيبها حسب الأولوية وتجميع قاعدة بيانات لها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التواصل مع المؤسسات المستهدفة والتعرف على الية التعاون والشراكة معها.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توقيع عقود الشراكة ووضع الية تنفيذية لها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البدء بالتنفيذ للشراكات مع الشركات الطبية والمستشفيات وقياس النتائج المتحققة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</a:t>
                      </a:r>
                    </a:p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ar-SA" sz="1200" baseline="0" dirty="0">
                          <a:cs typeface="Akhbar MT" pitchFamily="2" charset="-78"/>
                        </a:rPr>
                        <a:t>عقد شراكات  اعلامية  ( صحف – مجلات – مواقع اخبارية –دعاية واعلان ) . </a:t>
                      </a:r>
                      <a:endParaRPr lang="en-US" sz="1200" dirty="0"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ترشيح ما لا يقل عن 10 مؤسسات</a:t>
                      </a:r>
                      <a:r>
                        <a:rPr lang="ar-SA" sz="1200" baseline="0" dirty="0"/>
                        <a:t> إعلامية لعقد شراكة معها وترتيبها حسب الأولوية وتجميع قاعدة بيانات لها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التواصل مع المؤسسات المستهدفة والتعرف على الية التعاون والشراكة معها.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توقيع عقود الشراكة ووضع الية تنفيذية لها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البدء بالتنفيذ للشراكات مع المؤسسات الإعلامية وقياس النتائج المتحققة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>
                          <a:cs typeface="Akhbar MT" pitchFamily="2" charset="-78"/>
                        </a:rPr>
                        <a:t> عقد شراكات مع  جمعيات خيرية عامة وتخصصية لتنفيذ بعض المشاريع المشتركة .</a:t>
                      </a:r>
                      <a:endParaRPr lang="en-US" sz="1200" dirty="0"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ترشيح ما لا يقل عن 10 جمعيات خيرية </a:t>
                      </a:r>
                      <a:r>
                        <a:rPr lang="ar-SA" sz="1200" baseline="0" dirty="0"/>
                        <a:t>لعقد شراكة معها وترتيبها حسب الأولوية وتجميع قاعدة بيانات لها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التواصل مع المؤسسات المستهدفة والتعرف على الية التعاون والشراكة معها.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توقيع عقود الشراكة ووضع الية تنفيذية لها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البدء بالتنفيذ للشراكات مع الجمعيات الخيرية وقياس النتائج المتحققة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7585" y="369276"/>
          <a:ext cx="9161584" cy="539443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44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1353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701290"/>
              </p:ext>
            </p:extLst>
          </p:nvPr>
        </p:nvGraphicFramePr>
        <p:xfrm>
          <a:off x="-1" y="-9"/>
          <a:ext cx="9144001" cy="68580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9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9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4536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kern="1200" dirty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اعمال  أخرى عامة </a:t>
                      </a:r>
                      <a:r>
                        <a:rPr lang="ar-SA" sz="2000" b="0" kern="1200" baseline="0" dirty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. </a:t>
                      </a:r>
                      <a:endParaRPr lang="ar-SA" sz="20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اعمال  أخرى عامة </a:t>
                      </a:r>
                      <a:r>
                        <a:rPr lang="ar-SA" sz="1400" b="0" kern="1200" baseline="0" dirty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. </a:t>
                      </a:r>
                      <a:endParaRPr lang="ar-SA" sz="14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72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646">
                <a:tc rowSpan="20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اعمال  أخرى عامة </a:t>
                      </a:r>
                      <a:r>
                        <a:rPr lang="ar-SA" sz="1800" b="0" kern="1200" baseline="0" dirty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. </a:t>
                      </a:r>
                      <a:endParaRPr lang="ar-SA" sz="18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kern="120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اعمال  أخرى عامة </a:t>
                      </a:r>
                      <a:r>
                        <a:rPr lang="ar-SA" sz="2000" b="0" kern="1200" baseline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. </a:t>
                      </a:r>
                      <a:endParaRPr lang="ar-SA" sz="20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عمل جدول لفحص وتجديد المركبات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/>
                        <a:t>المشتريات</a:t>
                      </a:r>
                      <a:r>
                        <a:rPr lang="ar-SA" sz="1000" baseline="0"/>
                        <a:t> والصيانة </a:t>
                      </a:r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64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تجديد</a:t>
                      </a:r>
                      <a:r>
                        <a:rPr lang="ar-SA" sz="1000" baseline="0" dirty="0"/>
                        <a:t>  جميع الرخص الخاصة بالجمعية والمنشئات التابعة لها .</a:t>
                      </a:r>
                      <a:endParaRPr lang="ar-SA" sz="10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/>
                        <a:t>المشتريات</a:t>
                      </a:r>
                      <a:r>
                        <a:rPr lang="ar-SA" sz="1000" baseline="0"/>
                        <a:t> والصيانة </a:t>
                      </a:r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64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تسديد</a:t>
                      </a:r>
                      <a:r>
                        <a:rPr lang="ar-SA" sz="1000" baseline="0" dirty="0"/>
                        <a:t> جميع الفواتير والمستحقات الثابتة في كل شهر.</a:t>
                      </a:r>
                      <a:endParaRPr lang="ar-SA" sz="10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/>
                        <a:t>المشتريات</a:t>
                      </a:r>
                      <a:r>
                        <a:rPr lang="ar-SA" sz="1000" baseline="0"/>
                        <a:t> والصيانة </a:t>
                      </a:r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64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استخراج الرخص الخاصة بالأوقاف ومتابعة تشغيلها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الخدمات</a:t>
                      </a:r>
                      <a:r>
                        <a:rPr lang="ar-SA" sz="1000" baseline="0" dirty="0"/>
                        <a:t> الخارجية</a:t>
                      </a:r>
                      <a:endParaRPr lang="ar-SA" sz="10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64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kern="120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اعمال  أخرى عامة </a:t>
                      </a:r>
                      <a:r>
                        <a:rPr lang="ar-SA" sz="2000" b="0" kern="1200" baseline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. </a:t>
                      </a:r>
                      <a:endParaRPr lang="ar-SA" sz="20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استلام الإيجارات والايرادات الخاصة بالجمعية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إدارة</a:t>
                      </a:r>
                      <a:r>
                        <a:rPr lang="ar-SA" sz="1000" baseline="0" dirty="0"/>
                        <a:t> الأوقاف </a:t>
                      </a:r>
                      <a:endParaRPr lang="ar-SA" sz="10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64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رفع الحساب الشهري وتصفية العهد من جميع الموظفين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الإدارة المالية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64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جدولة</a:t>
                      </a:r>
                      <a:r>
                        <a:rPr lang="ar-SA" sz="1000" baseline="0" dirty="0"/>
                        <a:t> الاجازات للموظفين والاداريين .</a:t>
                      </a:r>
                      <a:endParaRPr lang="ar-SA" sz="10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الموارد البشرية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64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بناء جدول للنظافة بشكل شهري ( زماني ومكاني )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الموارد البشرية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64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kern="120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اعمال  أخرى عامة </a:t>
                      </a:r>
                      <a:r>
                        <a:rPr lang="ar-SA" sz="2000" b="0" kern="1200" baseline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. </a:t>
                      </a:r>
                      <a:endParaRPr lang="ar-SA" sz="20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بناء جدول للمشاريع وتنفيذها ومواعيدها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إدارة المشاريع 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64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التجهيز للاجتماعات الخاصة بالإدارة والجمعية العمومية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الموارد البشرية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64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رفع الحضور والغياب بتاريخ</a:t>
                      </a:r>
                      <a:r>
                        <a:rPr lang="ar-SA" sz="1000" baseline="0" dirty="0"/>
                        <a:t> 25 </a:t>
                      </a:r>
                      <a:r>
                        <a:rPr lang="ar-SA" sz="1000" dirty="0"/>
                        <a:t> للعاملين بشكل شهري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/>
                        <a:t>الموارد البشرية </a:t>
                      </a:r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64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التقييم الشهري لجميع العاملين بناء على استمارة التقييم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/>
                        <a:t>الموارد البشرية </a:t>
                      </a:r>
                      <a:endParaRPr lang="ar-SA" sz="10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764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kern="120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اعمال  أخرى عامة </a:t>
                      </a:r>
                      <a:r>
                        <a:rPr lang="ar-SA" sz="2000" b="0" kern="1200" baseline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. </a:t>
                      </a:r>
                      <a:endParaRPr lang="ar-SA" sz="20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رفع استحقاقات جائزة التميز الوظيفي بناء على مواعيدها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الموارد البشرية 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64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رفع التقارير المالية واغلاق حساب كل شهر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الإدارة المالية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64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الانتهاء من التقارير المالية للجمعية بشكل سنوي ومتابعة المكتب المحاسبي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الإدارة المالية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64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رفع تقرير شهري عن المشاريع المنفذة</a:t>
                      </a:r>
                      <a:r>
                        <a:rPr lang="ar-SA" sz="1000" baseline="0" dirty="0"/>
                        <a:t> والمستفيدين منها .</a:t>
                      </a:r>
                      <a:endParaRPr lang="ar-SA" sz="10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المشاريع والبرامج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7646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kern="1200" dirty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اعمال  أخرى عامة </a:t>
                      </a:r>
                      <a:r>
                        <a:rPr lang="ar-SA" sz="2000" b="0" kern="1200" baseline="0" dirty="0">
                          <a:solidFill>
                            <a:schemeClr val="tx1"/>
                          </a:solidFill>
                          <a:latin typeface="ae_AlMohanad" pitchFamily="18" charset="-78"/>
                          <a:ea typeface="Tahoma" pitchFamily="34" charset="0"/>
                          <a:cs typeface="Akhbar MT" pitchFamily="2" charset="-78"/>
                        </a:rPr>
                        <a:t>. </a:t>
                      </a:r>
                      <a:endParaRPr lang="ar-SA" sz="20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رفع التقرير السنوي </a:t>
                      </a:r>
                      <a:r>
                        <a:rPr lang="ar-SA" sz="1000" dirty="0" err="1"/>
                        <a:t>بالاجازات</a:t>
                      </a:r>
                      <a:r>
                        <a:rPr lang="ar-SA" sz="1000" dirty="0"/>
                        <a:t> واستحقاقاتها</a:t>
                      </a:r>
                      <a:r>
                        <a:rPr lang="ar-SA" sz="1000" baseline="0" dirty="0"/>
                        <a:t> .</a:t>
                      </a:r>
                      <a:endParaRPr lang="ar-SA" sz="10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الموارد البشرية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04536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0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طباعة التقرير السنوي والتقاويم والادبيات الاخرى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العلاقات والاعلام </a:t>
                      </a:r>
                    </a:p>
                    <a:p>
                      <a:pPr algn="ctr" rtl="1"/>
                      <a:r>
                        <a:rPr lang="ar-SA" sz="1000" dirty="0"/>
                        <a:t>الإدارة المالية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7646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0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بناء</a:t>
                      </a:r>
                      <a:r>
                        <a:rPr lang="ar-SA" sz="1000" baseline="0" dirty="0"/>
                        <a:t> جدول لتجديد رخص العاملين حسب الصلاحية </a:t>
                      </a:r>
                      <a:endParaRPr lang="ar-SA" sz="10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الموارد البشرية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04536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0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اعداد </a:t>
                      </a:r>
                      <a:r>
                        <a:rPr lang="ar-SA" sz="1000" dirty="0" err="1"/>
                        <a:t>الموزانة</a:t>
                      </a:r>
                      <a:r>
                        <a:rPr lang="ar-SA" sz="1000" dirty="0"/>
                        <a:t> التقديرية السنوية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الإدارة المالية </a:t>
                      </a:r>
                    </a:p>
                    <a:p>
                      <a:pPr algn="ctr" rtl="1"/>
                      <a:r>
                        <a:rPr lang="ar-SA" sz="1000" dirty="0"/>
                        <a:t>المدير التنفيذي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2020/2021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0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7585" y="369276"/>
          <a:ext cx="9161584" cy="539443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44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574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994361"/>
              </p:ext>
            </p:extLst>
          </p:nvPr>
        </p:nvGraphicFramePr>
        <p:xfrm>
          <a:off x="-1" y="7"/>
          <a:ext cx="9144001" cy="695296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7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0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3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9233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Times New Roman"/>
                          <a:cs typeface="Akhbar MT" pitchFamily="2" charset="-78"/>
                        </a:rPr>
                        <a:t>تحقيق الاستدامة البشرية  ورفع الاداء  الوظيفي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Times New Roman"/>
                          <a:cs typeface="Akhbar MT" pitchFamily="2" charset="-78"/>
                        </a:rPr>
                        <a:t> للعاملين في الجمعية بنسبة 70%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Sakkal Majalla" pitchFamily="2" charset="-78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الكفاءة الإدارية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041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041">
                <a:tc rowSpan="1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</a:t>
                      </a:r>
                      <a:r>
                        <a:rPr lang="ar-SA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توفير بيئة عمل </a:t>
                      </a: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ايجابية تساعد على الانجاز والعمل على تطويرها .</a:t>
                      </a:r>
                      <a:r>
                        <a:rPr lang="ar-SA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</a:t>
                      </a: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800" b="0" dirty="0">
                        <a:solidFill>
                          <a:schemeClr val="tx1"/>
                        </a:solidFill>
                        <a:latin typeface="Arabic Typesetting" panose="03020402040406030203" pitchFamily="66" charset="-78"/>
                        <a:ea typeface="Calibri"/>
                        <a:cs typeface="Arabic Typesetting" panose="03020402040406030203" pitchFamily="66" charset="-78"/>
                      </a:endParaRPr>
                    </a:p>
                    <a:p>
                      <a:pPr algn="ctr"/>
                      <a:r>
                        <a:rPr lang="ar-SA" sz="1200" baseline="0" dirty="0">
                          <a:cs typeface="Akhbar MT" pitchFamily="2" charset="-78"/>
                        </a:rPr>
                        <a:t>نقل  مقر الجمعية الى  مكان مناسب </a:t>
                      </a:r>
                      <a:r>
                        <a:rPr lang="ar-SA" sz="1200" baseline="0" dirty="0" err="1">
                          <a:cs typeface="Akhbar MT" pitchFamily="2" charset="-78"/>
                        </a:rPr>
                        <a:t>ومهيء</a:t>
                      </a:r>
                      <a:r>
                        <a:rPr lang="ar-SA" sz="1200" baseline="0" dirty="0">
                          <a:cs typeface="Akhbar MT" pitchFamily="2" charset="-78"/>
                        </a:rPr>
                        <a:t> .</a:t>
                      </a: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 المواصفات </a:t>
                      </a:r>
                      <a:r>
                        <a:rPr lang="ar-SA" sz="1200" baseline="0" dirty="0"/>
                        <a:t> التي تحتاجها الجمعية  في المقر الجديد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233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البحث عن مجموعة خيارات للمقر الجديد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2021/2020</a:t>
                      </a:r>
                    </a:p>
                    <a:p>
                      <a:pPr algn="ctr" rtl="1"/>
                      <a:endParaRPr lang="ar-SA" sz="10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233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المقارنة بين جميع البدائل</a:t>
                      </a:r>
                      <a:r>
                        <a:rPr lang="ar-SA" sz="1200" baseline="0" dirty="0"/>
                        <a:t> ومميزاتها وترشيح الأفضل منها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233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العرض على مجلس الإدارة واتخاذ القرار بشان المقر المناسب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المدير التنفيذي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233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دراسة إمكانية ترميم المقر الحالي وإعادة تخطيطه</a:t>
                      </a:r>
                      <a:r>
                        <a:rPr lang="ar-SA" sz="1200" baseline="0" dirty="0"/>
                        <a:t> وترتيبه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المدير التنفيذي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233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الاطلاع على فكرة الترميم وإعادة الترتيب وتكاليفها ومقارنتها بالبدائل الأخرى.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المدير التنفيذي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04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العرض على مجلس والاعتماد للتكاليف المالية لتجديد مقر الجمعية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58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latin typeface="+mn-lt"/>
                          <a:ea typeface="Calibri"/>
                          <a:cs typeface="Akhbar MT" pitchFamily="2" charset="-78"/>
                        </a:rPr>
                        <a:t>توفير  ادوات العمل المناسبة  واستبدال التالف والقديم .</a:t>
                      </a: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400" dirty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تكليف  لجنة  بفحص الأجهزة والاثاث للموظفين ودراسة حالته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404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600" dirty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اعتماد  معايير واضحة للحكم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</a:rPr>
                        <a:t> على صحة الأثاث من عدمه </a:t>
                      </a:r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لجنة الجرد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458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400" dirty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تحديد العمر الافتراضي المتبقي  </a:t>
                      </a:r>
                      <a:r>
                        <a:rPr lang="ar-SA" sz="1200" dirty="0" err="1">
                          <a:solidFill>
                            <a:schemeClr val="tx1"/>
                          </a:solidFill>
                        </a:rPr>
                        <a:t>للممتكلات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بناء على المعاينة والعرف</a:t>
                      </a:r>
                      <a:r>
                        <a:rPr lang="ar-SA" sz="1200" baseline="0" dirty="0">
                          <a:solidFill>
                            <a:schemeClr val="tx1"/>
                          </a:solidFill>
                        </a:rPr>
                        <a:t> المحاسبي .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لجنة الجرد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4041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نقل الأثاث والأجهزة القديمة  الى المخازن وفق إجراءات صحيحة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لجنة الجرد </a:t>
                      </a:r>
                    </a:p>
                    <a:p>
                      <a:pPr algn="ctr" rtl="1"/>
                      <a:r>
                        <a:rPr lang="ar-SA" sz="1200" dirty="0"/>
                        <a:t>العمال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4587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الاحتياج  </a:t>
                      </a:r>
                      <a:r>
                        <a:rPr lang="ar-SA" sz="1200" baseline="0" dirty="0"/>
                        <a:t>بناء على قرار لجنة الفحص ومصادقة الإدارة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لجنة الجرد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74041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الرفع للإدارة للاعتماد والمصادقة المالية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لجنة الجرد </a:t>
                      </a:r>
                    </a:p>
                    <a:p>
                      <a:pPr algn="ctr" rtl="1"/>
                      <a:r>
                        <a:rPr lang="ar-SA" sz="1200" dirty="0"/>
                        <a:t>المدير</a:t>
                      </a:r>
                      <a:r>
                        <a:rPr lang="ar-SA" sz="1200" baseline="0" dirty="0"/>
                        <a:t> التنفيذي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/>
                        <a:t>2021/2020</a:t>
                      </a:r>
                    </a:p>
                    <a:p>
                      <a:pPr rtl="1"/>
                      <a:r>
                        <a:rPr lang="ar-SA" sz="1200" dirty="0"/>
                        <a:t>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4587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الشراء للأجهزة المعتمدة والتسليم للموظفين حسب النماذج المعتمدة.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4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540005"/>
              </p:ext>
            </p:extLst>
          </p:nvPr>
        </p:nvGraphicFramePr>
        <p:xfrm>
          <a:off x="-36512" y="404664"/>
          <a:ext cx="9161584" cy="432048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91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668758"/>
              </p:ext>
            </p:extLst>
          </p:nvPr>
        </p:nvGraphicFramePr>
        <p:xfrm>
          <a:off x="-1" y="1"/>
          <a:ext cx="9144001" cy="713472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6569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Times New Roman"/>
                          <a:cs typeface="Akhbar MT" pitchFamily="2" charset="-78"/>
                        </a:rPr>
                        <a:t>تحقيق الاستدامة البشرية  ورفع الاداء  الوظيفي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Times New Roman"/>
                          <a:cs typeface="Akhbar MT" pitchFamily="2" charset="-78"/>
                        </a:rPr>
                        <a:t> للعاملين في الجمعية بنسبة 70%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Sakkal Majalla" pitchFamily="2" charset="-78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الكفاءة الإدارية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150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569">
                <a:tc rowSpan="16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>
                          <a:latin typeface="+mn-lt"/>
                          <a:ea typeface="Calibri"/>
                          <a:cs typeface="Akhbar MT" pitchFamily="2" charset="-78"/>
                        </a:rPr>
                        <a:t>التطبيق</a:t>
                      </a:r>
                      <a:r>
                        <a:rPr lang="ar-SA" sz="1800" b="0" baseline="0" dirty="0">
                          <a:latin typeface="+mn-lt"/>
                          <a:ea typeface="Calibri"/>
                          <a:cs typeface="Akhbar MT" pitchFamily="2" charset="-78"/>
                        </a:rPr>
                        <a:t> الفاعل  للخطط و والنظم  واللوائح الادارية  . </a:t>
                      </a:r>
                      <a:endParaRPr lang="en-US" sz="1800" b="0" dirty="0"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800" b="0" dirty="0">
                        <a:solidFill>
                          <a:schemeClr val="tx1"/>
                        </a:solidFill>
                        <a:latin typeface="Arabic Typesetting" panose="03020402040406030203" pitchFamily="66" charset="-78"/>
                        <a:ea typeface="Calibri"/>
                        <a:cs typeface="Arabic Typesetting" panose="03020402040406030203" pitchFamily="66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التعاقد مع مستشار إداري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للإشراف على الخطط والانظمة  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. </a:t>
                      </a: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50" dirty="0"/>
                        <a:t>تصميم</a:t>
                      </a:r>
                      <a:r>
                        <a:rPr lang="ar-SA" sz="1150" baseline="0" dirty="0"/>
                        <a:t>  بطاقة الوصف الوظيفي والمعايير والشروط المطلوبة لشاغل الوظيفية .</a:t>
                      </a:r>
                      <a:endParaRPr lang="ar-SA" sz="115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المدير التنفيذي</a:t>
                      </a:r>
                    </a:p>
                    <a:p>
                      <a:pPr algn="ctr" rtl="1"/>
                      <a:r>
                        <a:rPr lang="ar-SA" sz="1100" dirty="0"/>
                        <a:t>الموارد البشرية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الإعلان للوظيفية عبر الموقع الرسمي</a:t>
                      </a:r>
                      <a:r>
                        <a:rPr lang="ar-SA" sz="1200" baseline="0" dirty="0"/>
                        <a:t> ومواقع التواصل الاجتماعي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استقبال الملفات وفرزها وارشفتها ورفعها للجنة المكلفة بالاختيار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السكرتاريا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المقابلة والتوظيف بناء على مقررات اللجنة</a:t>
                      </a:r>
                      <a:r>
                        <a:rPr lang="ar-SA" sz="1200" baseline="0" dirty="0"/>
                        <a:t> المكلفة بالمقابلات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لجنة المقابلات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الزيارات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 المخططة للجهات الادارية المتميزة  للاستفادة  منها .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عدد من الجمعيات المتميزة والتي تحقق اهداف جيدة للجمعية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جمع معلومات</a:t>
                      </a:r>
                      <a:r>
                        <a:rPr lang="ar-SA" sz="1200" baseline="0" dirty="0"/>
                        <a:t> الاتصال مع الجهات والتواصل بها لترتيب الزيارات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اهداف الزيارات وتنفيذ الزيارات الى الجهات المحددة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قياس نتائج الزيارات ونقل</a:t>
                      </a:r>
                      <a:r>
                        <a:rPr lang="ar-SA" sz="1200" baseline="0" dirty="0"/>
                        <a:t> اهم التجارب الناجحة الى الجمعية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كتابة الخطة السنوية والتسويقية بشكل سنوي 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تجميع الآراء والمقترحات الشهرية والفصلية المرفوعة</a:t>
                      </a:r>
                      <a:r>
                        <a:rPr lang="ar-SA" sz="1000" baseline="0" dirty="0"/>
                        <a:t> من </a:t>
                      </a:r>
                      <a:r>
                        <a:rPr lang="ar-SA" sz="800" baseline="0" dirty="0"/>
                        <a:t>( الأقسام – لجنة الجودة – المستشار )</a:t>
                      </a:r>
                      <a:r>
                        <a:rPr lang="ar-SA" sz="1000" baseline="0" dirty="0"/>
                        <a:t> وتبويبها حسب الخطة الاستراتيجية .</a:t>
                      </a:r>
                      <a:endParaRPr lang="ar-SA" sz="10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/>
                        <a:t>الجودة والتطوير </a:t>
                      </a:r>
                      <a:endParaRPr lang="ar-SA" sz="11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عقد</a:t>
                      </a:r>
                      <a:r>
                        <a:rPr lang="ar-SA" sz="1200" baseline="0" dirty="0"/>
                        <a:t> دورة تدريبية ( اعداد الخطط التشغيلية ) لمدراء الأقسام والجودة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الجودة والتطوير </a:t>
                      </a:r>
                    </a:p>
                    <a:p>
                      <a:pPr algn="ctr" rtl="1"/>
                      <a:r>
                        <a:rPr lang="ar-SA" sz="1100" dirty="0"/>
                        <a:t>الموارد البشرية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كتابة الخطط</a:t>
                      </a:r>
                      <a:r>
                        <a:rPr lang="ar-SA" sz="1200" baseline="0" dirty="0"/>
                        <a:t> السنوية بناء على مخرجات الدورة التدريبية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/>
                        <a:t>الجودة والتطوير </a:t>
                      </a:r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الاستعانة بالمستشار الإداري  للتعديل</a:t>
                      </a:r>
                      <a:r>
                        <a:rPr lang="ar-SA" sz="1200" baseline="0" dirty="0"/>
                        <a:t> والتطوير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الجودة والتطوير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ar-SA" sz="1200" dirty="0">
                          <a:cs typeface="Akhbar MT" pitchFamily="2" charset="-78"/>
                        </a:rPr>
                        <a:t>تشكيل مجلس تنفيذي  خاص بالجمعية </a:t>
                      </a:r>
                      <a:endParaRPr lang="en-US" sz="1200" dirty="0"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مهام واعمال وصلاحيات المجلس التنفيذي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الجودة والتطوير </a:t>
                      </a:r>
                    </a:p>
                    <a:p>
                      <a:pPr algn="ctr" rtl="1"/>
                      <a:r>
                        <a:rPr lang="ar-SA" sz="1100" dirty="0"/>
                        <a:t>الموارد البشرية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تشكيل المجلس  برئاسة المدير  وعضوية مدراء الفروع والاقسام الرئيسية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المدير التنفيذي</a:t>
                      </a:r>
                      <a:r>
                        <a:rPr lang="ar-SA" sz="1100" baseline="0" dirty="0"/>
                        <a:t> </a:t>
                      </a:r>
                      <a:endParaRPr lang="ar-SA" sz="11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r>
                        <a:rPr lang="ar-SA" sz="1000" dirty="0"/>
                        <a:t>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اصدار قرار من مجلس الإدارة </a:t>
                      </a:r>
                      <a:r>
                        <a:rPr lang="ar-SA" sz="1200" dirty="0" err="1"/>
                        <a:t>بانشاء</a:t>
                      </a:r>
                      <a:r>
                        <a:rPr lang="ar-SA" sz="1200" dirty="0"/>
                        <a:t> المجلس التنفيذي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تحديد</a:t>
                      </a:r>
                      <a:r>
                        <a:rPr lang="ar-SA" sz="1000" baseline="0" dirty="0"/>
                        <a:t> موعد ثابت للاجتماع الشهري لمناقشة تنفيذ الخطط والعوائق  ورفعها لمجلس الجودة.</a:t>
                      </a:r>
                      <a:endParaRPr lang="ar-SA" sz="10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/>
                        <a:t>الجودة والتطوير </a:t>
                      </a:r>
                    </a:p>
                    <a:p>
                      <a:pPr algn="ctr" rtl="1"/>
                      <a:r>
                        <a:rPr lang="ar-SA" sz="1100" dirty="0"/>
                        <a:t>المدير التنفيذي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2021/2020</a:t>
                      </a:r>
                      <a:endParaRPr lang="ar-SA" sz="1000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7585" y="369276"/>
          <a:ext cx="9161584" cy="539443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44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98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701652"/>
              </p:ext>
            </p:extLst>
          </p:nvPr>
        </p:nvGraphicFramePr>
        <p:xfrm>
          <a:off x="-1" y="1"/>
          <a:ext cx="9144001" cy="68579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3724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Times New Roman"/>
                          <a:cs typeface="Akhbar MT" pitchFamily="2" charset="-78"/>
                        </a:rPr>
                        <a:t>تحقيق الاستدامة البشرية  ورفع الاداء  الوظيفي</a:t>
                      </a:r>
                      <a:r>
                        <a:rPr lang="ar-SA" sz="1600" b="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Times New Roman"/>
                          <a:cs typeface="Akhbar MT" pitchFamily="2" charset="-78"/>
                        </a:rPr>
                        <a:t> للعاملين في الجمعية بنسبة 70%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Sakkal Majalla" pitchFamily="2" charset="-78"/>
                        <a:ea typeface="Times New Roman"/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الكفاءة الإدارية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631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724"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dirty="0">
                          <a:latin typeface="+mn-lt"/>
                          <a:ea typeface="Calibri"/>
                          <a:cs typeface="Akhbar MT" pitchFamily="2" charset="-78"/>
                        </a:rPr>
                        <a:t>استقطاب  الكفاءات  البشرية التخصصية والمؤهلة وعملياً.</a:t>
                      </a:r>
                      <a:endParaRPr lang="en-US" sz="1400" b="0" dirty="0"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800" b="0" dirty="0">
                        <a:solidFill>
                          <a:schemeClr val="tx1"/>
                        </a:solidFill>
                        <a:latin typeface="Arabic Typesetting" panose="03020402040406030203" pitchFamily="66" charset="-78"/>
                        <a:ea typeface="Calibri"/>
                        <a:cs typeface="Arabic Typesetting" panose="03020402040406030203" pitchFamily="66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0" dirty="0">
                          <a:latin typeface="+mn-lt"/>
                          <a:ea typeface="Calibri"/>
                          <a:cs typeface="Akhbar MT" pitchFamily="2" charset="-78"/>
                        </a:rPr>
                        <a:t> تحليل  الاحتياجات البشرية بناء على متطلبات الخطة الاستراتيجية  </a:t>
                      </a: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>
                          <a:cs typeface="Akhbar MT" pitchFamily="2" charset="-78"/>
                        </a:rPr>
                        <a:t>الانتهاء من تحديد</a:t>
                      </a:r>
                      <a:r>
                        <a:rPr lang="ar-SA" sz="1400" baseline="0" dirty="0">
                          <a:cs typeface="Akhbar MT" pitchFamily="2" charset="-78"/>
                        </a:rPr>
                        <a:t>  الوظائف الإدارية  بناء على مخرجات الهيكلة الجديدة .</a:t>
                      </a:r>
                      <a:endParaRPr lang="ar-SA" sz="1400" dirty="0"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الموارد البشرية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72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cs typeface="Akhbar MT" pitchFamily="2" charset="-78"/>
                        </a:rPr>
                        <a:t>تحديد  الوظائف</a:t>
                      </a:r>
                      <a:r>
                        <a:rPr lang="ar-SA" sz="1400" baseline="0" dirty="0">
                          <a:cs typeface="Akhbar MT" pitchFamily="2" charset="-78"/>
                        </a:rPr>
                        <a:t> الإدارية التي تحتاجها الجمعية  وفق الهيكلة .</a:t>
                      </a:r>
                      <a:endParaRPr lang="ar-SA" sz="1400" dirty="0"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الموارد البشرية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72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>
                          <a:cs typeface="Akhbar MT" pitchFamily="2" charset="-78"/>
                        </a:rPr>
                        <a:t>دراسة إمكانية دمج بعض الوظائف مع بعض</a:t>
                      </a:r>
                      <a:r>
                        <a:rPr lang="ar-SA" sz="1400" baseline="0" dirty="0">
                          <a:cs typeface="Akhbar MT" pitchFamily="2" charset="-78"/>
                        </a:rPr>
                        <a:t> وبما لا يؤثر على تنفيذ الخطة </a:t>
                      </a:r>
                      <a:r>
                        <a:rPr lang="ar-SA" sz="1400" dirty="0">
                          <a:cs typeface="Akhbar MT" pitchFamily="2" charset="-78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الموارد البشرية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72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cs typeface="Akhbar MT" pitchFamily="2" charset="-78"/>
                        </a:rPr>
                        <a:t>بناء جدول زمني للتوظيف خلال عامين </a:t>
                      </a:r>
                      <a:r>
                        <a:rPr lang="ar-SA" sz="1400" dirty="0" err="1">
                          <a:cs typeface="Akhbar MT" pitchFamily="2" charset="-78"/>
                        </a:rPr>
                        <a:t>واعتمادة</a:t>
                      </a:r>
                      <a:r>
                        <a:rPr lang="ar-SA" sz="1400" dirty="0">
                          <a:cs typeface="Akhbar MT" pitchFamily="2" charset="-78"/>
                        </a:rPr>
                        <a:t> من الإدارة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الموارد البشرية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724">
                <a:tc rowSpan="8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تعزيز الدخل  المالي للعاملين في الجمعية  .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  <a:p>
                      <a:pPr rtl="1"/>
                      <a:endParaRPr lang="ar-SA" dirty="0"/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800" b="0" dirty="0">
                        <a:solidFill>
                          <a:schemeClr val="tx1"/>
                        </a:solidFill>
                        <a:latin typeface="Arabic Typesetting" panose="03020402040406030203" pitchFamily="66" charset="-78"/>
                        <a:ea typeface="Calibri"/>
                        <a:cs typeface="Arabic Typesetting" panose="03020402040406030203" pitchFamily="66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الاستفادة من الدعم الحكومي في ما يتعلق بالوظائف المدعومة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>
                          <a:cs typeface="Akhbar MT" pitchFamily="2" charset="-78"/>
                        </a:rPr>
                        <a:t>تحديد الوظائف المدعومة من الوزارة  والتي تتطابق مع احتياج الجمعية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الموارد البشرية </a:t>
                      </a:r>
                      <a:endParaRPr lang="ar-SA" sz="12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67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/>
                        <a:t>البحث</a:t>
                      </a:r>
                      <a:r>
                        <a:rPr lang="ar-SA" sz="1400" baseline="0" dirty="0"/>
                        <a:t> عن الطلبات الخاصة بالوزارة لدعم الوظائف المحددة .</a:t>
                      </a:r>
                      <a:endParaRPr lang="ar-SA" sz="14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الموارد البشرية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372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/>
                        <a:t>توفير الطلبات الخاص بالوزارة في ما يتعلق بدعم الوظائف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الموارد البشرية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372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الرفع الى الوزارة لاعتماد الوظائف ومتابعة ذلك باستمرار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الموارد البشرية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372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Microsoft Uighur" pitchFamily="2" charset="-78"/>
                          <a:ea typeface="Calibri"/>
                          <a:cs typeface="Akhbar MT" pitchFamily="2" charset="-78"/>
                        </a:rPr>
                        <a:t>الاستفادة  من نظام السعودية في توظيف بعض العاملين في الجمعية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icrosoft Uighur" pitchFamily="2" charset="-78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dirty="0"/>
                        <a:t>البحث</a:t>
                      </a:r>
                      <a:r>
                        <a:rPr lang="ar-SA" sz="1050" baseline="0" dirty="0"/>
                        <a:t> عن مكاتب تنسيق / توظيف للتعاقد معها لتوظيف المستهدفين وتجميع قاعدة بيانات للتواصل بها.</a:t>
                      </a:r>
                      <a:endParaRPr lang="ar-SA" sz="105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372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dirty="0"/>
                        <a:t>التواصل مع شركات التوظيف وتوقيع عقود </a:t>
                      </a:r>
                      <a:r>
                        <a:rPr lang="ar-SA" sz="1050" baseline="0" dirty="0"/>
                        <a:t> لتوظيف عدد من العاملين في مركز تعاطف من منسوبي الجمعية.</a:t>
                      </a:r>
                      <a:endParaRPr lang="ar-SA" sz="105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372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بناء جدول</a:t>
                      </a:r>
                      <a:r>
                        <a:rPr lang="ar-SA" sz="1200" baseline="0" dirty="0"/>
                        <a:t> زمني مقترحي لمدة عام لتوظيف منسوبي مركز تعاطف بنظام السعودة حسب القدرات.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خدمات المستفيدين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372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الجدول الزمني للتوظيف مع الإدارة التنفيذية والبدء بتنفيذه.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7585" y="369276"/>
          <a:ext cx="9161584" cy="539443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44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842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425040"/>
              </p:ext>
            </p:extLst>
          </p:nvPr>
        </p:nvGraphicFramePr>
        <p:xfrm>
          <a:off x="-1" y="2"/>
          <a:ext cx="9144001" cy="678154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0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3987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استقطاب  ما لا يقل عـــــــــــــن 100متطــــــــــــوع ( من الجنسين ) . </a:t>
                      </a:r>
                      <a:endParaRPr lang="en-US" sz="1600" b="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الكفاءة الإدارية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345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870">
                <a:tc rowSpan="1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dirty="0">
                          <a:latin typeface="+mn-lt"/>
                          <a:ea typeface="Calibri"/>
                          <a:cs typeface="Akhbar MT" pitchFamily="2" charset="-78"/>
                        </a:rPr>
                        <a:t>استكشاف</a:t>
                      </a:r>
                      <a:r>
                        <a:rPr lang="ar-SA" sz="1800" b="0" baseline="0" dirty="0">
                          <a:latin typeface="+mn-lt"/>
                          <a:ea typeface="Calibri"/>
                          <a:cs typeface="Akhbar MT" pitchFamily="2" charset="-78"/>
                        </a:rPr>
                        <a:t> الفرص التطوعية  والتي تتناسب مع الجمعية ورؤية  2030م. </a:t>
                      </a:r>
                      <a:r>
                        <a:rPr lang="ar-SA" sz="1800" b="0" dirty="0">
                          <a:latin typeface="+mn-lt"/>
                          <a:ea typeface="Calibri"/>
                          <a:cs typeface="Akhbar MT" pitchFamily="2" charset="-78"/>
                        </a:rPr>
                        <a:t>  </a:t>
                      </a: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إعداد  تصورات واضحة  عن المجالات التطوعية للفرق التطوعية والتي تنسجم مع رؤية المملكة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 2030 .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عقد ورش</a:t>
                      </a:r>
                      <a:r>
                        <a:rPr lang="ar-SA" sz="1200" baseline="0" dirty="0"/>
                        <a:t> عمل  مع الجهات المهتمة وذات العلاقة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dirty="0"/>
                        <a:t>العلاقات 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98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الاطلاع على رؤية المملكة 2030</a:t>
                      </a:r>
                      <a:r>
                        <a:rPr lang="ar-SA" sz="1200" baseline="0" dirty="0"/>
                        <a:t> في ما يتعلق بالعمل الخيري والتطوعي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dirty="0"/>
                        <a:t>العلاقات 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98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زيارة عدد من الفرق</a:t>
                      </a:r>
                      <a:r>
                        <a:rPr lang="ar-SA" sz="1200" baseline="0" dirty="0"/>
                        <a:t> التطوعية المشهورة في المملكة والاستفادة منها .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dirty="0"/>
                        <a:t>العلاقات 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8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بناء المجالات والمبادرات والمشاريع التطوعية من قبل الإدارة المعنية .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/>
                        <a:t>العلاقات العامة والاعلام</a:t>
                      </a:r>
                      <a:endParaRPr lang="ar-SA" sz="105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185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/>
                        <a:t>اعتماد</a:t>
                      </a:r>
                      <a:r>
                        <a:rPr lang="ar-SA" sz="1200" baseline="0" dirty="0"/>
                        <a:t> المشاريع التطوعية من الإدارة التنفيذية ومجلس الإدارة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dirty="0"/>
                        <a:t>العلاقات  والاعلام</a:t>
                      </a:r>
                    </a:p>
                    <a:p>
                      <a:pPr algn="ctr" rtl="1"/>
                      <a:r>
                        <a:rPr lang="ar-SA" sz="1050" dirty="0"/>
                        <a:t>المدير التنفيذي 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98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بناء العروض الفنية للمشاريع التطوعية المعتمدة</a:t>
                      </a:r>
                      <a:r>
                        <a:rPr lang="ar-SA" sz="1200" baseline="0" dirty="0"/>
                        <a:t> من الإدارة والمجلس .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dirty="0"/>
                        <a:t>العلاقات 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87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العروض الفنية والمالية</a:t>
                      </a:r>
                      <a:r>
                        <a:rPr lang="ar-SA" sz="1200" baseline="0" dirty="0"/>
                        <a:t> للمشاريع التطوعية من الإدارة التنفيذية والمجلس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dirty="0"/>
                        <a:t>العلاقات  والاعلام</a:t>
                      </a:r>
                    </a:p>
                    <a:p>
                      <a:pPr algn="ctr" rtl="1"/>
                      <a:r>
                        <a:rPr lang="ar-SA" sz="1050" dirty="0"/>
                        <a:t>المدير التنفيذي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899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اعتماد  خطة 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 سنوية  للأعمال التطوعية بشكل مستمر  .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عقد ورشة عمل لتوزيع المشاريع</a:t>
                      </a:r>
                      <a:r>
                        <a:rPr lang="ar-SA" sz="1200" baseline="0" dirty="0"/>
                        <a:t> التطوعية على شهور السنة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44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aseline="0" dirty="0"/>
                        <a:t> اعداد جدول زمني للمشاريع التطوعية خلال العام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العلاقات والاعلام</a:t>
                      </a:r>
                      <a:endParaRPr lang="ar-SA" sz="12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398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الجدول الزمني </a:t>
                      </a:r>
                      <a:r>
                        <a:rPr lang="ar-SA" sz="1200" dirty="0" err="1"/>
                        <a:t>للاعمال</a:t>
                      </a:r>
                      <a:r>
                        <a:rPr lang="ar-SA" sz="1200" baseline="0" dirty="0"/>
                        <a:t> التطوعية من المدير التنفيذي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398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عرض الخطة الزمنية </a:t>
                      </a:r>
                      <a:r>
                        <a:rPr lang="ar-SA" sz="1200" dirty="0" err="1"/>
                        <a:t>للاعمال</a:t>
                      </a:r>
                      <a:r>
                        <a:rPr lang="ar-SA" sz="1200" dirty="0"/>
                        <a:t> التطوعية على</a:t>
                      </a:r>
                      <a:r>
                        <a:rPr lang="ar-SA" sz="1200" baseline="0" dirty="0"/>
                        <a:t> المجلس واعتمادها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3987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بناء</a:t>
                      </a:r>
                      <a:r>
                        <a:rPr lang="ar-SA" sz="1200" baseline="0" dirty="0"/>
                        <a:t> البرنامج التنفيذي لكل فعالية بناء على الخطة الزمنية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العلاقات والاعلام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3987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البرنام</a:t>
                      </a:r>
                      <a:r>
                        <a:rPr lang="ar-SA" sz="1200" baseline="0" dirty="0"/>
                        <a:t>ج التنفيذي لكل فعالية من الإدارة التنفيذية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المدير التنفيذي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398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عرض جميع البرامج التنفيذية </a:t>
                      </a:r>
                      <a:r>
                        <a:rPr lang="ar-SA" sz="1200" dirty="0" err="1"/>
                        <a:t>للاعمال</a:t>
                      </a:r>
                      <a:r>
                        <a:rPr lang="ar-SA" sz="1200" dirty="0"/>
                        <a:t> التطوعية على المجلس</a:t>
                      </a:r>
                      <a:r>
                        <a:rPr lang="ar-SA" sz="1200" baseline="0" dirty="0"/>
                        <a:t>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755844"/>
              </p:ext>
            </p:extLst>
          </p:nvPr>
        </p:nvGraphicFramePr>
        <p:xfrm>
          <a:off x="17585" y="441285"/>
          <a:ext cx="9161584" cy="467435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7435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240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044979"/>
              </p:ext>
            </p:extLst>
          </p:nvPr>
        </p:nvGraphicFramePr>
        <p:xfrm>
          <a:off x="-1" y="1"/>
          <a:ext cx="9144001" cy="713634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6569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استقطاب  ما لا يقل عـــــــــــــن 100متطــــــــــــوع ( من الجنسين ) . </a:t>
                      </a:r>
                      <a:endParaRPr lang="en-US" sz="1600" b="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الكفاءة الإدارية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150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569">
                <a:tc rowSpan="16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تنظيم </a:t>
                      </a:r>
                      <a:r>
                        <a:rPr lang="ar-SA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بيئة العمل التطوعي الداخلي في الجمعية  . </a:t>
                      </a:r>
                      <a:endParaRPr lang="ar-SA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بنا  إجراءات</a:t>
                      </a:r>
                      <a:r>
                        <a:rPr lang="ar-SA" sz="1200" b="0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</a:t>
                      </a:r>
                      <a:r>
                        <a:rPr lang="ar-SA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khbar MT" pitchFamily="2" charset="-78"/>
                        </a:rPr>
                        <a:t> العمل التطوعي للفرق التطوعية في الجمعية .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احتياجات</a:t>
                      </a:r>
                      <a:r>
                        <a:rPr lang="ar-SA" sz="1200" baseline="0" dirty="0"/>
                        <a:t> الفرق التطوعية في العمل من نظم ولوائح إدارية تنفيذية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الجودة</a:t>
                      </a:r>
                      <a:r>
                        <a:rPr lang="ar-SA" sz="1200" baseline="0" dirty="0"/>
                        <a:t> والتطوير </a:t>
                      </a:r>
                    </a:p>
                    <a:p>
                      <a:pPr algn="ctr" rtl="1"/>
                      <a:r>
                        <a:rPr lang="ar-SA" sz="1200" baseline="0" dirty="0"/>
                        <a:t>العلاقات والاعلام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اخذ </a:t>
                      </a:r>
                      <a:r>
                        <a:rPr lang="ar-SA" sz="1200" baseline="0" dirty="0"/>
                        <a:t> عروض أسعار من مراكز تدريبية لبناء الإجراءات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مقارنة عروض الأسعار واعتماد</a:t>
                      </a:r>
                      <a:r>
                        <a:rPr lang="ar-SA" sz="1200" baseline="0" dirty="0"/>
                        <a:t> العرض المناسب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التعاقد مع المركز وبناء</a:t>
                      </a:r>
                      <a:r>
                        <a:rPr lang="ar-SA" sz="1200" baseline="0" dirty="0"/>
                        <a:t> الإجراءات والاعتماد من الإدارة التنفيذية والمجلس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بناء لائحة تنظيمية للمتطوعين  .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اخذ </a:t>
                      </a:r>
                      <a:r>
                        <a:rPr lang="ar-SA" sz="1200" baseline="0" dirty="0"/>
                        <a:t> عروض أسعار من مراكز تدريبية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مقارنة عروض الأسعار واعتماد</a:t>
                      </a:r>
                      <a:r>
                        <a:rPr lang="ar-SA" sz="1200" baseline="0" dirty="0"/>
                        <a:t> العرض المناسب 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التعاقد مع المركز وبناء</a:t>
                      </a:r>
                      <a:r>
                        <a:rPr lang="ar-SA" sz="1200" baseline="0" dirty="0"/>
                        <a:t> لائحة المتطوعين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الانتهاء من اللائحة واعتمادها من الإدارة التنفيذية والمجلس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تعيين  موظف متفرغ  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</a:t>
                      </a:r>
                      <a:r>
                        <a:rPr lang="ar-SA" sz="12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لادارة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الفرق والاعمال التطوعية في الجمعية  . </a:t>
                      </a: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50" dirty="0"/>
                        <a:t>تصميم</a:t>
                      </a:r>
                      <a:r>
                        <a:rPr lang="ar-SA" sz="1150" baseline="0" dirty="0"/>
                        <a:t>  بطاقة الوصف الوظيفي والمعايير والشروط المطلوبة لشاغل الوظيفية .</a:t>
                      </a:r>
                      <a:endParaRPr lang="ar-SA" sz="115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الموارد البشرية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الإعلان للوظيفية عبر الموقع الرسمي</a:t>
                      </a:r>
                      <a:r>
                        <a:rPr lang="ar-SA" sz="1200" baseline="0" dirty="0"/>
                        <a:t> ومواقع التواصل الاجتماعي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العلاقات والاعلام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استقبال الملفات وفرزها وارشفتها ورفعها للجنة المكلفة بالاختيار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السكرتاريا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المقابلة والتوظيف بناء على مقررات اللجنة</a:t>
                      </a:r>
                      <a:r>
                        <a:rPr lang="ar-SA" sz="1200" baseline="0" dirty="0"/>
                        <a:t> المكلفة بالمقابلات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لجنة المقابلات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توفير جميع الاحتياجات  المتعلقة بالتطوع  ( مكتب  -موازنة مالية  - اخرى  ) . 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الاحتياجات المادية للفرق التطوعية بمشاركة بعض المتطوعين</a:t>
                      </a:r>
                      <a:r>
                        <a:rPr lang="ar-SA" sz="1200" baseline="0" dirty="0"/>
                        <a:t>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تحديد الموازنة التشغيلية اللازمة للفرق التطوعية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/>
                        <a:t>الإدارة المالية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 اعتماد الموازنة التشغيلية للفرق التطوعية من الإدارة التنفيذية والمجلس</a:t>
                      </a:r>
                      <a:r>
                        <a:rPr lang="ar-SA" sz="1200" baseline="0" dirty="0"/>
                        <a:t>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  <a:p>
                      <a:pPr algn="ctr"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6569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تسليم إدارة</a:t>
                      </a:r>
                      <a:r>
                        <a:rPr lang="ar-SA" sz="1200" baseline="0" dirty="0"/>
                        <a:t> التطوع الاحتياجات بناء على رؤية الإدارة التنفيذية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الإدارة المالية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7585" y="369276"/>
          <a:ext cx="9161584" cy="539443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44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742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456146"/>
              </p:ext>
            </p:extLst>
          </p:nvPr>
        </p:nvGraphicFramePr>
        <p:xfrm>
          <a:off x="-1" y="1"/>
          <a:ext cx="9144001" cy="68579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947">
                <a:tc gridSpan="2"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 الاستراتيجي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 </a:t>
                      </a:r>
                      <a:r>
                        <a:rPr lang="ar-SA" sz="1600" b="0" dirty="0">
                          <a:solidFill>
                            <a:schemeClr val="tx1"/>
                          </a:solidFill>
                          <a:cs typeface="Akhbar MT" pitchFamily="2" charset="-78"/>
                        </a:rPr>
                        <a:t>استقطاب  ما لا يقل عـــــــــــــن 100متطــــــــــــوع ( من الجنسين ) . </a:t>
                      </a:r>
                      <a:endParaRPr lang="en-US" sz="1600" b="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المجال 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ar-SA" dirty="0">
                          <a:solidFill>
                            <a:schemeClr val="tx1"/>
                          </a:solidFill>
                        </a:rPr>
                        <a:t>الكفاءة الإدارية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068"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الهدف التشغيلي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المبادرة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الاجراءات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المنفذ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التنفيذ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التكلفة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ملاحظات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416">
                <a:tc rowSpan="8">
                  <a:txBody>
                    <a:bodyPr/>
                    <a:lstStyle/>
                    <a:p>
                      <a:pPr algn="ctr"/>
                      <a:r>
                        <a:rPr lang="ar-SA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تسهيل عملية  الانضمام للفرق التطوعية في الجمعية  . </a:t>
                      </a: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إنشاء</a:t>
                      </a: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 رابط الكتروني تفاعلي عبر الموقع  للتسجيل المتطوعين والراغبين في التطوع . 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</a:t>
                      </a:r>
                      <a:r>
                        <a:rPr lang="ar-SA" sz="1200" baseline="0" dirty="0"/>
                        <a:t> استمارة تسجيل المتطوعين من قبل الإدارة المعنية ومصادقة المدير.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العلاقات </a:t>
                      </a:r>
                      <a:r>
                        <a:rPr lang="ar-SA" sz="1200" baseline="0" dirty="0"/>
                        <a:t> والاعلام </a:t>
                      </a:r>
                    </a:p>
                    <a:p>
                      <a:pPr rtl="1"/>
                      <a:r>
                        <a:rPr lang="ar-SA" sz="1200" baseline="0" dirty="0"/>
                        <a:t>المدير التنفيذي </a:t>
                      </a:r>
                      <a:endParaRPr lang="ar-SA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94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تحويل الاستمارة الى استمارة الكترونية عبر الموقع الرسمي للجمعية .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تقنية المعلومات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94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الية لحفظ بيانات المسجلين</a:t>
                      </a:r>
                      <a:r>
                        <a:rPr lang="ar-SA" sz="1200" baseline="0" dirty="0"/>
                        <a:t> وارشفتها بطريقة آمنة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تقنية المعلومات </a:t>
                      </a:r>
                    </a:p>
                    <a:p>
                      <a:pPr rtl="1"/>
                      <a:r>
                        <a:rPr lang="ar-SA" sz="1200" dirty="0"/>
                        <a:t>المدير التنفيذي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941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الترويج للرابط التفاعلي عبر الموقع وصفحات</a:t>
                      </a:r>
                      <a:r>
                        <a:rPr lang="ar-SA" sz="1200" baseline="0" dirty="0"/>
                        <a:t> التواصل الاجتماعي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العلاقات والاعلام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94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khbar MT" pitchFamily="2" charset="-78"/>
                        </a:rPr>
                        <a:t>بناء قاعدة بيانات شاملة للمتطوعين  والراغبين في التطوع .</a:t>
                      </a:r>
                      <a:endParaRPr lang="en-US" sz="1200" dirty="0">
                        <a:solidFill>
                          <a:schemeClr val="tx1"/>
                        </a:solidFill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khbar MT" pitchFamily="2" charset="-78"/>
                      </a:endParaRPr>
                    </a:p>
                  </a:txBody>
                  <a:tcPr vert="vert27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اعداد</a:t>
                      </a:r>
                      <a:r>
                        <a:rPr lang="ar-SA" sz="1200" baseline="0" dirty="0"/>
                        <a:t> محتوى البيانات المطلوبة في قاعدة البيانات للمتطوعين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/>
                        <a:t>العلاقات </a:t>
                      </a:r>
                      <a:r>
                        <a:rPr lang="ar-SA" sz="1200" baseline="0"/>
                        <a:t> والاعلام </a:t>
                      </a:r>
                      <a:endParaRPr lang="ar-SA" sz="1200" baseline="0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94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اعتماد محتوى</a:t>
                      </a:r>
                      <a:r>
                        <a:rPr lang="ar-SA" sz="1200" baseline="0" dirty="0"/>
                        <a:t> البيانات من الإدارة المعنية والمدير التنفيذي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العلاقات </a:t>
                      </a:r>
                      <a:r>
                        <a:rPr lang="ar-SA" sz="1200" baseline="0" dirty="0"/>
                        <a:t> والاعلام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9416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البدء بالعمل </a:t>
                      </a:r>
                      <a:r>
                        <a:rPr lang="ar-SA" sz="1200" dirty="0" err="1"/>
                        <a:t>لانشاء</a:t>
                      </a:r>
                      <a:r>
                        <a:rPr lang="ar-SA" sz="1200" dirty="0"/>
                        <a:t> وتجميع قاعدة البيانات</a:t>
                      </a:r>
                      <a:r>
                        <a:rPr lang="ar-SA" sz="1200" baseline="0" dirty="0"/>
                        <a:t> للمتطوعين .</a:t>
                      </a:r>
                      <a:endParaRPr lang="ar-SA" sz="1200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/>
                        <a:t>العلاقات </a:t>
                      </a:r>
                      <a:r>
                        <a:rPr lang="ar-SA" sz="1200" baseline="0"/>
                        <a:t> والاعلام </a:t>
                      </a:r>
                      <a:endParaRPr lang="ar-SA" sz="1200" baseline="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94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الانتهاء من جمع قاعدة البيانات للمتطوعين حسب العدد المستهدف . 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dirty="0"/>
                        <a:t>العلاقات </a:t>
                      </a:r>
                      <a:r>
                        <a:rPr lang="ar-SA" sz="1200" baseline="0" dirty="0"/>
                        <a:t> والاعلام 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2021/2020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30000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08398"/>
              </p:ext>
            </p:extLst>
          </p:nvPr>
        </p:nvGraphicFramePr>
        <p:xfrm>
          <a:off x="17585" y="620688"/>
          <a:ext cx="9161584" cy="576064"/>
        </p:xfrm>
        <a:graphic>
          <a:graphicData uri="http://schemas.openxmlformats.org/drawingml/2006/table">
            <a:tbl>
              <a:tblPr rtl="1"/>
              <a:tblGrid>
                <a:gridCol w="9161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rgbClr val="C00000"/>
                      </a:solidFill>
                      <a:prstDash val="solid"/>
                    </a:lnL>
                    <a:lnR w="12700" cmpd="sng">
                      <a:solidFill>
                        <a:srgbClr val="C00000"/>
                      </a:solidFill>
                      <a:prstDash val="solid"/>
                    </a:lnR>
                    <a:lnT w="12700" cmpd="sng">
                      <a:solidFill>
                        <a:srgbClr val="C00000"/>
                      </a:solidFill>
                      <a:prstDash val="solid"/>
                    </a:lnT>
                    <a:lnB w="12700" cmpd="sng">
                      <a:solidFill>
                        <a:srgbClr val="C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31254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31855</TotalTime>
  <Words>8761</Words>
  <Application>Microsoft Office PowerPoint</Application>
  <PresentationFormat>عرض على الشاشة (4:3)</PresentationFormat>
  <Paragraphs>2507</Paragraphs>
  <Slides>35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35</vt:i4>
      </vt:variant>
    </vt:vector>
  </HeadingPairs>
  <TitlesOfParts>
    <vt:vector size="44" baseType="lpstr">
      <vt:lpstr>Abomsaab</vt:lpstr>
      <vt:lpstr>ae_AlMohanad</vt:lpstr>
      <vt:lpstr>Akhbar MT</vt:lpstr>
      <vt:lpstr>Arabic Typesetting</vt:lpstr>
      <vt:lpstr>Arial</vt:lpstr>
      <vt:lpstr>Calibri</vt:lpstr>
      <vt:lpstr>Microsoft Uighur</vt:lpstr>
      <vt:lpstr>Sakkal Majalla</vt:lpstr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sun com</dc:creator>
  <cp:lastModifiedBy>سماح جمعية تعاطف</cp:lastModifiedBy>
  <cp:revision>953</cp:revision>
  <cp:lastPrinted>2021-11-24T10:39:54Z</cp:lastPrinted>
  <dcterms:created xsi:type="dcterms:W3CDTF">2016-09-20T04:23:05Z</dcterms:created>
  <dcterms:modified xsi:type="dcterms:W3CDTF">2023-08-15T12:18:26Z</dcterms:modified>
</cp:coreProperties>
</file>