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460" r:id="rId3"/>
    <p:sldId id="461" r:id="rId4"/>
    <p:sldId id="463" r:id="rId5"/>
    <p:sldId id="468" r:id="rId6"/>
    <p:sldId id="469" r:id="rId7"/>
    <p:sldId id="470" r:id="rId8"/>
    <p:sldId id="471" r:id="rId9"/>
    <p:sldId id="473" r:id="rId10"/>
    <p:sldId id="474" r:id="rId11"/>
    <p:sldId id="475" r:id="rId12"/>
    <p:sldId id="476" r:id="rId13"/>
    <p:sldId id="477" r:id="rId14"/>
    <p:sldId id="479" r:id="rId15"/>
    <p:sldId id="480" r:id="rId16"/>
    <p:sldId id="481" r:id="rId17"/>
    <p:sldId id="482" r:id="rId18"/>
    <p:sldId id="483" r:id="rId19"/>
    <p:sldId id="495" r:id="rId20"/>
    <p:sldId id="484" r:id="rId21"/>
    <p:sldId id="485" r:id="rId22"/>
    <p:sldId id="486" r:id="rId23"/>
    <p:sldId id="487" r:id="rId24"/>
    <p:sldId id="490" r:id="rId25"/>
    <p:sldId id="488" r:id="rId26"/>
    <p:sldId id="489" r:id="rId27"/>
    <p:sldId id="494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63" autoAdjust="0"/>
    <p:restoredTop sz="94660"/>
  </p:normalViewPr>
  <p:slideViewPr>
    <p:cSldViewPr>
      <p:cViewPr varScale="1">
        <p:scale>
          <a:sx n="93" d="100"/>
          <a:sy n="93" d="100"/>
        </p:scale>
        <p:origin x="130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F64B6-9D2F-4F18-B0F1-270E29EB79B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81F2D-C277-4621-B050-F13F38D1ACB7}">
      <dgm:prSet phldrT="[نص]" custT="1"/>
      <dgm:spPr>
        <a:gradFill flip="none" rotWithShape="0">
          <a:gsLst>
            <a:gs pos="0">
              <a:schemeClr val="accent3">
                <a:lumMod val="75000"/>
                <a:tint val="66000"/>
                <a:satMod val="160000"/>
              </a:schemeClr>
            </a:gs>
            <a:gs pos="50000">
              <a:schemeClr val="accent3">
                <a:lumMod val="75000"/>
                <a:tint val="44500"/>
                <a:satMod val="160000"/>
              </a:schemeClr>
            </a:gs>
            <a:gs pos="100000">
              <a:schemeClr val="accent3">
                <a:lumMod val="75000"/>
                <a:tint val="23500"/>
                <a:satMod val="160000"/>
              </a:schemeClr>
            </a:gs>
          </a:gsLst>
          <a:lin ang="5400000" scaled="1"/>
          <a:tileRect/>
        </a:gra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ar-SA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bomsaab" pitchFamily="66" charset="-78"/>
              <a:cs typeface="Abomsaab" pitchFamily="66" charset="-78"/>
            </a:rPr>
            <a:t>الاهداف الرئيسيـة</a:t>
          </a:r>
        </a:p>
        <a:p>
          <a:pPr>
            <a:lnSpc>
              <a:spcPct val="150000"/>
            </a:lnSpc>
          </a:pPr>
          <a:r>
            <a:rPr lang="ar-SA" sz="1600" b="1" cap="none" spc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bomsaab" pitchFamily="66" charset="-78"/>
              <a:cs typeface="Abomsaab" pitchFamily="66" charset="-78"/>
            </a:rPr>
            <a:t> للخطـة الإستراتيجية </a:t>
          </a:r>
          <a:endParaRPr lang="en-US" sz="16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gm:t>
    </dgm:pt>
    <dgm:pt modelId="{9990BDEC-C3EE-49DA-B772-85E3B0CEE70D}" type="parTrans" cxnId="{306FBADD-0784-4F40-ACC0-0B010715A051}">
      <dgm:prSet/>
      <dgm:spPr/>
      <dgm:t>
        <a:bodyPr/>
        <a:lstStyle/>
        <a:p>
          <a:endParaRPr lang="en-US"/>
        </a:p>
      </dgm:t>
    </dgm:pt>
    <dgm:pt modelId="{C0E54CD1-0C9F-4CBD-9ABF-33242A67C43B}" type="sibTrans" cxnId="{306FBADD-0784-4F40-ACC0-0B010715A051}">
      <dgm:prSet/>
      <dgm:spPr/>
      <dgm:t>
        <a:bodyPr/>
        <a:lstStyle/>
        <a:p>
          <a:endParaRPr lang="en-US"/>
        </a:p>
      </dgm:t>
    </dgm:pt>
    <dgm:pt modelId="{666C1E5D-5796-46B3-ABDF-62BA7374F045}">
      <dgm:prSet phldrT="[نص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ar-SA" sz="24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الكفاءة الإدارية </a:t>
          </a:r>
          <a:endParaRPr lang="en-US" sz="24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gm:t>
    </dgm:pt>
    <dgm:pt modelId="{FE4B2858-8B9D-4BEF-8B16-900E461FD298}" type="parTrans" cxnId="{1330E7DE-3F5B-4685-9CD3-5BEC3A45DD05}">
      <dgm:prSet/>
      <dgm:spPr/>
      <dgm:t>
        <a:bodyPr/>
        <a:lstStyle/>
        <a:p>
          <a:endParaRPr lang="en-US"/>
        </a:p>
      </dgm:t>
    </dgm:pt>
    <dgm:pt modelId="{047DB692-27AB-4C67-AD8F-0D8A132A63A0}" type="sibTrans" cxnId="{1330E7DE-3F5B-4685-9CD3-5BEC3A45DD05}">
      <dgm:prSet/>
      <dgm:spPr/>
      <dgm:t>
        <a:bodyPr/>
        <a:lstStyle/>
        <a:p>
          <a:endParaRPr lang="en-US"/>
        </a:p>
      </dgm:t>
    </dgm:pt>
    <dgm:pt modelId="{695D481B-6FF2-4EE4-8561-A4931DCBDCAA}">
      <dgm:prSet phldrT="[نص]"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lnSpc>
              <a:spcPct val="100000"/>
            </a:lnSpc>
          </a:pPr>
          <a:r>
            <a:rPr lang="ar-SA" sz="20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الخدمات</a:t>
          </a:r>
        </a:p>
        <a:p>
          <a:pPr>
            <a:lnSpc>
              <a:spcPct val="100000"/>
            </a:lnSpc>
          </a:pPr>
          <a:r>
            <a:rPr lang="ar-SA" sz="20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 والبرامج </a:t>
          </a:r>
          <a:r>
            <a:rPr lang="ar-SA" sz="18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 </a:t>
          </a:r>
          <a:endParaRPr lang="en-US" sz="1800" dirty="0">
            <a:solidFill>
              <a:schemeClr val="tx1"/>
            </a:solidFill>
            <a:latin typeface="Abomsaab" pitchFamily="66" charset="-78"/>
            <a:cs typeface="Abomsaab" pitchFamily="66" charset="-78"/>
          </a:endParaRPr>
        </a:p>
      </dgm:t>
    </dgm:pt>
    <dgm:pt modelId="{CF5D4EAB-4343-4D72-9358-276B2BF210D9}" type="parTrans" cxnId="{4232016B-A278-4F37-A0C7-5C6287FE4E34}">
      <dgm:prSet/>
      <dgm:spPr/>
      <dgm:t>
        <a:bodyPr/>
        <a:lstStyle/>
        <a:p>
          <a:endParaRPr lang="en-US"/>
        </a:p>
      </dgm:t>
    </dgm:pt>
    <dgm:pt modelId="{331A9B32-1FE1-4661-9E18-C5FE3690DB3D}" type="sibTrans" cxnId="{4232016B-A278-4F37-A0C7-5C6287FE4E34}">
      <dgm:prSet/>
      <dgm:spPr/>
      <dgm:t>
        <a:bodyPr/>
        <a:lstStyle/>
        <a:p>
          <a:endParaRPr lang="en-US"/>
        </a:p>
      </dgm:t>
    </dgm:pt>
    <dgm:pt modelId="{906A40AD-9163-4022-A982-6260A2614239}">
      <dgm:prSet phldrT="[نص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ar-SA" sz="18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rPr>
            <a:t>ادارة السمعة والاتصال المجتمعي </a:t>
          </a:r>
          <a:endParaRPr lang="en-US" sz="14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gm:t>
    </dgm:pt>
    <dgm:pt modelId="{9578F7B2-F0D6-4828-9BFC-662B16FDD40A}" type="parTrans" cxnId="{EF101A7F-B67D-4DE2-83F9-E06D314E6A7D}">
      <dgm:prSet/>
      <dgm:spPr/>
      <dgm:t>
        <a:bodyPr/>
        <a:lstStyle/>
        <a:p>
          <a:endParaRPr lang="en-US"/>
        </a:p>
      </dgm:t>
    </dgm:pt>
    <dgm:pt modelId="{D8CAF885-C199-4497-ADE3-E4706881846A}" type="sibTrans" cxnId="{EF101A7F-B67D-4DE2-83F9-E06D314E6A7D}">
      <dgm:prSet/>
      <dgm:spPr/>
      <dgm:t>
        <a:bodyPr/>
        <a:lstStyle/>
        <a:p>
          <a:endParaRPr lang="en-US"/>
        </a:p>
      </dgm:t>
    </dgm:pt>
    <dgm:pt modelId="{92D811C9-16D1-462E-B68A-DF0CA9C66A24}">
      <dgm:prSet phldrT="[نص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ar-SA" sz="20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الاستدامة </a:t>
          </a:r>
        </a:p>
        <a:p>
          <a:r>
            <a:rPr lang="ar-SA" sz="20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المالية </a:t>
          </a:r>
        </a:p>
      </dgm:t>
    </dgm:pt>
    <dgm:pt modelId="{E4A6C9F3-9FD5-4EA4-AB6E-56415403384B}" type="parTrans" cxnId="{529459D4-395E-40AF-89D5-68763D8ABBD0}">
      <dgm:prSet/>
      <dgm:spPr/>
      <dgm:t>
        <a:bodyPr/>
        <a:lstStyle/>
        <a:p>
          <a:endParaRPr lang="en-US"/>
        </a:p>
      </dgm:t>
    </dgm:pt>
    <dgm:pt modelId="{C8958AA7-ACA2-4DE0-8AF1-EEDD5890F344}" type="sibTrans" cxnId="{529459D4-395E-40AF-89D5-68763D8ABBD0}">
      <dgm:prSet/>
      <dgm:spPr/>
      <dgm:t>
        <a:bodyPr/>
        <a:lstStyle/>
        <a:p>
          <a:endParaRPr lang="en-US"/>
        </a:p>
      </dgm:t>
    </dgm:pt>
    <dgm:pt modelId="{CF3A2C86-0782-45B9-836C-532F51E19287}">
      <dgm:prSet phldrT="[نص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ar-SA" sz="24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rPr>
            <a:t>التوسع والانتشار </a:t>
          </a:r>
          <a:endParaRPr lang="en-US" sz="24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gm:t>
    </dgm:pt>
    <dgm:pt modelId="{41A9D776-0156-460C-8F07-CF33A736D55D}" type="parTrans" cxnId="{81354646-901E-4ACB-B005-AD659B34C486}">
      <dgm:prSet/>
      <dgm:spPr/>
      <dgm:t>
        <a:bodyPr/>
        <a:lstStyle/>
        <a:p>
          <a:pPr rtl="1"/>
          <a:endParaRPr lang="ar-SA"/>
        </a:p>
      </dgm:t>
    </dgm:pt>
    <dgm:pt modelId="{243F9188-2FF5-42D1-9726-20A36D423E2C}" type="sibTrans" cxnId="{81354646-901E-4ACB-B005-AD659B34C486}">
      <dgm:prSet/>
      <dgm:spPr/>
      <dgm:t>
        <a:bodyPr/>
        <a:lstStyle/>
        <a:p>
          <a:pPr rtl="1"/>
          <a:endParaRPr lang="ar-SA"/>
        </a:p>
      </dgm:t>
    </dgm:pt>
    <dgm:pt modelId="{392BB662-DACB-49BC-94C7-5B80A5858428}" type="pres">
      <dgm:prSet presAssocID="{C2BF64B6-9D2F-4F18-B0F1-270E29EB79B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7EBF91-325B-458F-8C2A-D8855B324040}" type="pres">
      <dgm:prSet presAssocID="{99981F2D-C277-4621-B050-F13F38D1ACB7}" presName="centerShape" presStyleLbl="node0" presStyleIdx="0" presStyleCnt="1" custScaleX="89175" custScaleY="88604"/>
      <dgm:spPr/>
    </dgm:pt>
    <dgm:pt modelId="{E7E59D27-60A8-4AA9-94AA-45105EC49118}" type="pres">
      <dgm:prSet presAssocID="{666C1E5D-5796-46B3-ABDF-62BA7374F045}" presName="node" presStyleLbl="node1" presStyleIdx="0" presStyleCnt="5">
        <dgm:presLayoutVars>
          <dgm:bulletEnabled val="1"/>
        </dgm:presLayoutVars>
      </dgm:prSet>
      <dgm:spPr/>
    </dgm:pt>
    <dgm:pt modelId="{AF3BC986-27B8-4856-B27B-5276EAE2DF24}" type="pres">
      <dgm:prSet presAssocID="{666C1E5D-5796-46B3-ABDF-62BA7374F045}" presName="dummy" presStyleCnt="0"/>
      <dgm:spPr/>
    </dgm:pt>
    <dgm:pt modelId="{4E9E8231-2DAA-4256-AC7F-24B1C8274318}" type="pres">
      <dgm:prSet presAssocID="{047DB692-27AB-4C67-AD8F-0D8A132A63A0}" presName="sibTrans" presStyleLbl="sibTrans2D1" presStyleIdx="0" presStyleCnt="5" custLinFactNeighborX="72" custRadScaleRad="396869"/>
      <dgm:spPr/>
    </dgm:pt>
    <dgm:pt modelId="{4780B790-A4D1-46D2-A32D-6E9F5CF84A49}" type="pres">
      <dgm:prSet presAssocID="{695D481B-6FF2-4EE4-8561-A4931DCBDCAA}" presName="node" presStyleLbl="node1" presStyleIdx="1" presStyleCnt="5">
        <dgm:presLayoutVars>
          <dgm:bulletEnabled val="1"/>
        </dgm:presLayoutVars>
      </dgm:prSet>
      <dgm:spPr/>
    </dgm:pt>
    <dgm:pt modelId="{44518F4D-180D-4A29-971D-DC9EEB956AE9}" type="pres">
      <dgm:prSet presAssocID="{695D481B-6FF2-4EE4-8561-A4931DCBDCAA}" presName="dummy" presStyleCnt="0"/>
      <dgm:spPr/>
    </dgm:pt>
    <dgm:pt modelId="{BD46AA5B-7067-4DEA-927E-04A8A143CA1F}" type="pres">
      <dgm:prSet presAssocID="{331A9B32-1FE1-4661-9E18-C5FE3690DB3D}" presName="sibTrans" presStyleLbl="sibTrans2D1" presStyleIdx="1" presStyleCnt="5"/>
      <dgm:spPr/>
    </dgm:pt>
    <dgm:pt modelId="{E24B38BC-7697-41AB-9159-D6A94A8B4DB8}" type="pres">
      <dgm:prSet presAssocID="{92D811C9-16D1-462E-B68A-DF0CA9C66A24}" presName="node" presStyleLbl="node1" presStyleIdx="2" presStyleCnt="5">
        <dgm:presLayoutVars>
          <dgm:bulletEnabled val="1"/>
        </dgm:presLayoutVars>
      </dgm:prSet>
      <dgm:spPr/>
    </dgm:pt>
    <dgm:pt modelId="{FCFB0503-7F71-4F64-A9A4-57AF9885C04F}" type="pres">
      <dgm:prSet presAssocID="{92D811C9-16D1-462E-B68A-DF0CA9C66A24}" presName="dummy" presStyleCnt="0"/>
      <dgm:spPr/>
    </dgm:pt>
    <dgm:pt modelId="{178BF7B8-3BFD-4E7C-A8C3-D4C4E14AAA31}" type="pres">
      <dgm:prSet presAssocID="{C8958AA7-ACA2-4DE0-8AF1-EEDD5890F344}" presName="sibTrans" presStyleLbl="sibTrans2D1" presStyleIdx="2" presStyleCnt="5"/>
      <dgm:spPr/>
    </dgm:pt>
    <dgm:pt modelId="{F22009E8-0DCC-4095-8F7F-AE071D64E940}" type="pres">
      <dgm:prSet presAssocID="{906A40AD-9163-4022-A982-6260A2614239}" presName="node" presStyleLbl="node1" presStyleIdx="3" presStyleCnt="5">
        <dgm:presLayoutVars>
          <dgm:bulletEnabled val="1"/>
        </dgm:presLayoutVars>
      </dgm:prSet>
      <dgm:spPr/>
    </dgm:pt>
    <dgm:pt modelId="{280BA61B-2736-4B10-9304-8825E11AB2FB}" type="pres">
      <dgm:prSet presAssocID="{906A40AD-9163-4022-A982-6260A2614239}" presName="dummy" presStyleCnt="0"/>
      <dgm:spPr/>
    </dgm:pt>
    <dgm:pt modelId="{0E1EDA60-5809-40D5-82BD-082AB8C1CA1B}" type="pres">
      <dgm:prSet presAssocID="{D8CAF885-C199-4497-ADE3-E4706881846A}" presName="sibTrans" presStyleLbl="sibTrans2D1" presStyleIdx="3" presStyleCnt="5"/>
      <dgm:spPr/>
    </dgm:pt>
    <dgm:pt modelId="{F23A12B4-221D-4058-BF11-2B63DB23DBFB}" type="pres">
      <dgm:prSet presAssocID="{CF3A2C86-0782-45B9-836C-532F51E19287}" presName="node" presStyleLbl="node1" presStyleIdx="4" presStyleCnt="5">
        <dgm:presLayoutVars>
          <dgm:bulletEnabled val="1"/>
        </dgm:presLayoutVars>
      </dgm:prSet>
      <dgm:spPr/>
    </dgm:pt>
    <dgm:pt modelId="{776670C2-D36A-44B9-A002-238555D43120}" type="pres">
      <dgm:prSet presAssocID="{CF3A2C86-0782-45B9-836C-532F51E19287}" presName="dummy" presStyleCnt="0"/>
      <dgm:spPr/>
    </dgm:pt>
    <dgm:pt modelId="{9A829FEE-ECA8-429B-AD06-D7731C456503}" type="pres">
      <dgm:prSet presAssocID="{243F9188-2FF5-42D1-9726-20A36D423E2C}" presName="sibTrans" presStyleLbl="sibTrans2D1" presStyleIdx="4" presStyleCnt="5"/>
      <dgm:spPr/>
    </dgm:pt>
  </dgm:ptLst>
  <dgm:cxnLst>
    <dgm:cxn modelId="{1CC68D1F-83FA-4AEC-8CF2-5AFC5E4CE723}" type="presOf" srcId="{C2BF64B6-9D2F-4F18-B0F1-270E29EB79BD}" destId="{392BB662-DACB-49BC-94C7-5B80A5858428}" srcOrd="0" destOrd="0" presId="urn:microsoft.com/office/officeart/2005/8/layout/radial6"/>
    <dgm:cxn modelId="{3CFA1827-3C2B-4F9C-81CB-A007BA2951EC}" type="presOf" srcId="{243F9188-2FF5-42D1-9726-20A36D423E2C}" destId="{9A829FEE-ECA8-429B-AD06-D7731C456503}" srcOrd="0" destOrd="0" presId="urn:microsoft.com/office/officeart/2005/8/layout/radial6"/>
    <dgm:cxn modelId="{16BDCB2A-1E39-4831-B23C-588A5023EC2B}" type="presOf" srcId="{99981F2D-C277-4621-B050-F13F38D1ACB7}" destId="{977EBF91-325B-458F-8C2A-D8855B324040}" srcOrd="0" destOrd="0" presId="urn:microsoft.com/office/officeart/2005/8/layout/radial6"/>
    <dgm:cxn modelId="{81354646-901E-4ACB-B005-AD659B34C486}" srcId="{99981F2D-C277-4621-B050-F13F38D1ACB7}" destId="{CF3A2C86-0782-45B9-836C-532F51E19287}" srcOrd="4" destOrd="0" parTransId="{41A9D776-0156-460C-8F07-CF33A736D55D}" sibTransId="{243F9188-2FF5-42D1-9726-20A36D423E2C}"/>
    <dgm:cxn modelId="{4232016B-A278-4F37-A0C7-5C6287FE4E34}" srcId="{99981F2D-C277-4621-B050-F13F38D1ACB7}" destId="{695D481B-6FF2-4EE4-8561-A4931DCBDCAA}" srcOrd="1" destOrd="0" parTransId="{CF5D4EAB-4343-4D72-9358-276B2BF210D9}" sibTransId="{331A9B32-1FE1-4661-9E18-C5FE3690DB3D}"/>
    <dgm:cxn modelId="{1397F16B-5E9B-4FFC-A59A-EF9009B94C58}" type="presOf" srcId="{331A9B32-1FE1-4661-9E18-C5FE3690DB3D}" destId="{BD46AA5B-7067-4DEA-927E-04A8A143CA1F}" srcOrd="0" destOrd="0" presId="urn:microsoft.com/office/officeart/2005/8/layout/radial6"/>
    <dgm:cxn modelId="{A4F86F6E-0DF2-431E-8F99-3B445A1278E2}" type="presOf" srcId="{D8CAF885-C199-4497-ADE3-E4706881846A}" destId="{0E1EDA60-5809-40D5-82BD-082AB8C1CA1B}" srcOrd="0" destOrd="0" presId="urn:microsoft.com/office/officeart/2005/8/layout/radial6"/>
    <dgm:cxn modelId="{F4B27975-ABB9-4836-8416-6DB16E2F7F8D}" type="presOf" srcId="{047DB692-27AB-4C67-AD8F-0D8A132A63A0}" destId="{4E9E8231-2DAA-4256-AC7F-24B1C8274318}" srcOrd="0" destOrd="0" presId="urn:microsoft.com/office/officeart/2005/8/layout/radial6"/>
    <dgm:cxn modelId="{6564F775-9F43-4B31-8991-4808E3BA4A8D}" type="presOf" srcId="{695D481B-6FF2-4EE4-8561-A4931DCBDCAA}" destId="{4780B790-A4D1-46D2-A32D-6E9F5CF84A49}" srcOrd="0" destOrd="0" presId="urn:microsoft.com/office/officeart/2005/8/layout/radial6"/>
    <dgm:cxn modelId="{EF101A7F-B67D-4DE2-83F9-E06D314E6A7D}" srcId="{99981F2D-C277-4621-B050-F13F38D1ACB7}" destId="{906A40AD-9163-4022-A982-6260A2614239}" srcOrd="3" destOrd="0" parTransId="{9578F7B2-F0D6-4828-9BFC-662B16FDD40A}" sibTransId="{D8CAF885-C199-4497-ADE3-E4706881846A}"/>
    <dgm:cxn modelId="{CDEEF68C-976E-47CC-882D-C9034BD8C4A1}" type="presOf" srcId="{C8958AA7-ACA2-4DE0-8AF1-EEDD5890F344}" destId="{178BF7B8-3BFD-4E7C-A8C3-D4C4E14AAA31}" srcOrd="0" destOrd="0" presId="urn:microsoft.com/office/officeart/2005/8/layout/radial6"/>
    <dgm:cxn modelId="{294A15AD-5A32-4756-A995-F9AF250B12B7}" type="presOf" srcId="{666C1E5D-5796-46B3-ABDF-62BA7374F045}" destId="{E7E59D27-60A8-4AA9-94AA-45105EC49118}" srcOrd="0" destOrd="0" presId="urn:microsoft.com/office/officeart/2005/8/layout/radial6"/>
    <dgm:cxn modelId="{6507D8AF-E7A1-44EA-BF4A-35D2CA3B5228}" type="presOf" srcId="{92D811C9-16D1-462E-B68A-DF0CA9C66A24}" destId="{E24B38BC-7697-41AB-9159-D6A94A8B4DB8}" srcOrd="0" destOrd="0" presId="urn:microsoft.com/office/officeart/2005/8/layout/radial6"/>
    <dgm:cxn modelId="{529459D4-395E-40AF-89D5-68763D8ABBD0}" srcId="{99981F2D-C277-4621-B050-F13F38D1ACB7}" destId="{92D811C9-16D1-462E-B68A-DF0CA9C66A24}" srcOrd="2" destOrd="0" parTransId="{E4A6C9F3-9FD5-4EA4-AB6E-56415403384B}" sibTransId="{C8958AA7-ACA2-4DE0-8AF1-EEDD5890F344}"/>
    <dgm:cxn modelId="{306FBADD-0784-4F40-ACC0-0B010715A051}" srcId="{C2BF64B6-9D2F-4F18-B0F1-270E29EB79BD}" destId="{99981F2D-C277-4621-B050-F13F38D1ACB7}" srcOrd="0" destOrd="0" parTransId="{9990BDEC-C3EE-49DA-B772-85E3B0CEE70D}" sibTransId="{C0E54CD1-0C9F-4CBD-9ABF-33242A67C43B}"/>
    <dgm:cxn modelId="{1330E7DE-3F5B-4685-9CD3-5BEC3A45DD05}" srcId="{99981F2D-C277-4621-B050-F13F38D1ACB7}" destId="{666C1E5D-5796-46B3-ABDF-62BA7374F045}" srcOrd="0" destOrd="0" parTransId="{FE4B2858-8B9D-4BEF-8B16-900E461FD298}" sibTransId="{047DB692-27AB-4C67-AD8F-0D8A132A63A0}"/>
    <dgm:cxn modelId="{C786FEEE-7E18-44A9-813A-A20D73424360}" type="presOf" srcId="{CF3A2C86-0782-45B9-836C-532F51E19287}" destId="{F23A12B4-221D-4058-BF11-2B63DB23DBFB}" srcOrd="0" destOrd="0" presId="urn:microsoft.com/office/officeart/2005/8/layout/radial6"/>
    <dgm:cxn modelId="{CFB32AFA-2A12-48F1-9383-F7FADBF922F9}" type="presOf" srcId="{906A40AD-9163-4022-A982-6260A2614239}" destId="{F22009E8-0DCC-4095-8F7F-AE071D64E940}" srcOrd="0" destOrd="0" presId="urn:microsoft.com/office/officeart/2005/8/layout/radial6"/>
    <dgm:cxn modelId="{7BCEA96F-D898-4867-81AB-A66E6CF93CA4}" type="presParOf" srcId="{392BB662-DACB-49BC-94C7-5B80A5858428}" destId="{977EBF91-325B-458F-8C2A-D8855B324040}" srcOrd="0" destOrd="0" presId="urn:microsoft.com/office/officeart/2005/8/layout/radial6"/>
    <dgm:cxn modelId="{B547E23D-FF0B-4B8E-8FB6-766792091F2D}" type="presParOf" srcId="{392BB662-DACB-49BC-94C7-5B80A5858428}" destId="{E7E59D27-60A8-4AA9-94AA-45105EC49118}" srcOrd="1" destOrd="0" presId="urn:microsoft.com/office/officeart/2005/8/layout/radial6"/>
    <dgm:cxn modelId="{BBFAC722-20F7-4710-A41C-D3C2458E6CF1}" type="presParOf" srcId="{392BB662-DACB-49BC-94C7-5B80A5858428}" destId="{AF3BC986-27B8-4856-B27B-5276EAE2DF24}" srcOrd="2" destOrd="0" presId="urn:microsoft.com/office/officeart/2005/8/layout/radial6"/>
    <dgm:cxn modelId="{D78C8D45-1606-4F7F-8C2F-AAFBF6EC998E}" type="presParOf" srcId="{392BB662-DACB-49BC-94C7-5B80A5858428}" destId="{4E9E8231-2DAA-4256-AC7F-24B1C8274318}" srcOrd="3" destOrd="0" presId="urn:microsoft.com/office/officeart/2005/8/layout/radial6"/>
    <dgm:cxn modelId="{A2E9F5F2-7E3D-4F90-A3B7-251614E8D2CB}" type="presParOf" srcId="{392BB662-DACB-49BC-94C7-5B80A5858428}" destId="{4780B790-A4D1-46D2-A32D-6E9F5CF84A49}" srcOrd="4" destOrd="0" presId="urn:microsoft.com/office/officeart/2005/8/layout/radial6"/>
    <dgm:cxn modelId="{0E5AA23D-1579-4263-BEFC-52C1C114BE95}" type="presParOf" srcId="{392BB662-DACB-49BC-94C7-5B80A5858428}" destId="{44518F4D-180D-4A29-971D-DC9EEB956AE9}" srcOrd="5" destOrd="0" presId="urn:microsoft.com/office/officeart/2005/8/layout/radial6"/>
    <dgm:cxn modelId="{6889C1AF-7ADE-4BCA-97F4-9BFA5F14A6EA}" type="presParOf" srcId="{392BB662-DACB-49BC-94C7-5B80A5858428}" destId="{BD46AA5B-7067-4DEA-927E-04A8A143CA1F}" srcOrd="6" destOrd="0" presId="urn:microsoft.com/office/officeart/2005/8/layout/radial6"/>
    <dgm:cxn modelId="{011C6CFE-1E8F-4966-94A7-3E488E714227}" type="presParOf" srcId="{392BB662-DACB-49BC-94C7-5B80A5858428}" destId="{E24B38BC-7697-41AB-9159-D6A94A8B4DB8}" srcOrd="7" destOrd="0" presId="urn:microsoft.com/office/officeart/2005/8/layout/radial6"/>
    <dgm:cxn modelId="{633BB184-1D47-4964-842C-F1B228672AB5}" type="presParOf" srcId="{392BB662-DACB-49BC-94C7-5B80A5858428}" destId="{FCFB0503-7F71-4F64-A9A4-57AF9885C04F}" srcOrd="8" destOrd="0" presId="urn:microsoft.com/office/officeart/2005/8/layout/radial6"/>
    <dgm:cxn modelId="{07067C77-68A8-4DC1-87B3-64C005ED27AA}" type="presParOf" srcId="{392BB662-DACB-49BC-94C7-5B80A5858428}" destId="{178BF7B8-3BFD-4E7C-A8C3-D4C4E14AAA31}" srcOrd="9" destOrd="0" presId="urn:microsoft.com/office/officeart/2005/8/layout/radial6"/>
    <dgm:cxn modelId="{D572294A-8CFF-4495-B663-CFF451DB0C2D}" type="presParOf" srcId="{392BB662-DACB-49BC-94C7-5B80A5858428}" destId="{F22009E8-0DCC-4095-8F7F-AE071D64E940}" srcOrd="10" destOrd="0" presId="urn:microsoft.com/office/officeart/2005/8/layout/radial6"/>
    <dgm:cxn modelId="{C99554CD-52F1-4ECB-8C28-F1CE41678CBC}" type="presParOf" srcId="{392BB662-DACB-49BC-94C7-5B80A5858428}" destId="{280BA61B-2736-4B10-9304-8825E11AB2FB}" srcOrd="11" destOrd="0" presId="urn:microsoft.com/office/officeart/2005/8/layout/radial6"/>
    <dgm:cxn modelId="{195A7424-AD55-4E59-BBF6-1BE3D693AC35}" type="presParOf" srcId="{392BB662-DACB-49BC-94C7-5B80A5858428}" destId="{0E1EDA60-5809-40D5-82BD-082AB8C1CA1B}" srcOrd="12" destOrd="0" presId="urn:microsoft.com/office/officeart/2005/8/layout/radial6"/>
    <dgm:cxn modelId="{7825ED97-FEFE-4DDD-94B1-9411607BF770}" type="presParOf" srcId="{392BB662-DACB-49BC-94C7-5B80A5858428}" destId="{F23A12B4-221D-4058-BF11-2B63DB23DBFB}" srcOrd="13" destOrd="0" presId="urn:microsoft.com/office/officeart/2005/8/layout/radial6"/>
    <dgm:cxn modelId="{879343E3-366B-4FC1-8809-DFBB64AFD504}" type="presParOf" srcId="{392BB662-DACB-49BC-94C7-5B80A5858428}" destId="{776670C2-D36A-44B9-A002-238555D43120}" srcOrd="14" destOrd="0" presId="urn:microsoft.com/office/officeart/2005/8/layout/radial6"/>
    <dgm:cxn modelId="{92EAF6B3-6B2B-4517-BDD6-122933F9DFDF}" type="presParOf" srcId="{392BB662-DACB-49BC-94C7-5B80A5858428}" destId="{9A829FEE-ECA8-429B-AD06-D7731C45650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29FEE-ECA8-429B-AD06-D7731C456503}">
      <dsp:nvSpPr>
        <dsp:cNvPr id="0" name=""/>
        <dsp:cNvSpPr/>
      </dsp:nvSpPr>
      <dsp:spPr>
        <a:xfrm>
          <a:off x="2146754" y="652309"/>
          <a:ext cx="4350457" cy="4350457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EDA60-5809-40D5-82BD-082AB8C1CA1B}">
      <dsp:nvSpPr>
        <dsp:cNvPr id="0" name=""/>
        <dsp:cNvSpPr/>
      </dsp:nvSpPr>
      <dsp:spPr>
        <a:xfrm>
          <a:off x="2146754" y="652309"/>
          <a:ext cx="4350457" cy="4350457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BF7B8-3BFD-4E7C-A8C3-D4C4E14AAA31}">
      <dsp:nvSpPr>
        <dsp:cNvPr id="0" name=""/>
        <dsp:cNvSpPr/>
      </dsp:nvSpPr>
      <dsp:spPr>
        <a:xfrm>
          <a:off x="2146754" y="652309"/>
          <a:ext cx="4350457" cy="4350457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6AA5B-7067-4DEA-927E-04A8A143CA1F}">
      <dsp:nvSpPr>
        <dsp:cNvPr id="0" name=""/>
        <dsp:cNvSpPr/>
      </dsp:nvSpPr>
      <dsp:spPr>
        <a:xfrm>
          <a:off x="2146754" y="652309"/>
          <a:ext cx="4350457" cy="4350457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E8231-2DAA-4256-AC7F-24B1C8274318}">
      <dsp:nvSpPr>
        <dsp:cNvPr id="0" name=""/>
        <dsp:cNvSpPr/>
      </dsp:nvSpPr>
      <dsp:spPr>
        <a:xfrm>
          <a:off x="2149886" y="652309"/>
          <a:ext cx="4350457" cy="4350457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EBF91-325B-458F-8C2A-D8855B324040}">
      <dsp:nvSpPr>
        <dsp:cNvPr id="0" name=""/>
        <dsp:cNvSpPr/>
      </dsp:nvSpPr>
      <dsp:spPr>
        <a:xfrm>
          <a:off x="3429022" y="1940295"/>
          <a:ext cx="1785921" cy="1774486"/>
        </a:xfrm>
        <a:prstGeom prst="ellipse">
          <a:avLst/>
        </a:prstGeom>
        <a:gradFill flip="none" rotWithShape="0">
          <a:gsLst>
            <a:gs pos="0">
              <a:schemeClr val="accent3">
                <a:lumMod val="75000"/>
                <a:tint val="66000"/>
                <a:satMod val="160000"/>
              </a:schemeClr>
            </a:gs>
            <a:gs pos="50000">
              <a:schemeClr val="accent3">
                <a:lumMod val="75000"/>
                <a:tint val="44500"/>
                <a:satMod val="160000"/>
              </a:schemeClr>
            </a:gs>
            <a:gs pos="100000">
              <a:schemeClr val="accent3">
                <a:lumMod val="75000"/>
                <a:tint val="23500"/>
                <a:satMod val="16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bomsaab" pitchFamily="66" charset="-78"/>
              <a:cs typeface="Abomsaab" pitchFamily="66" charset="-78"/>
            </a:rPr>
            <a:t>الاهداف الرئيسيـة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cap="none" spc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bomsaab" pitchFamily="66" charset="-78"/>
              <a:cs typeface="Abomsaab" pitchFamily="66" charset="-78"/>
            </a:rPr>
            <a:t> للخطـة الإستراتيجية </a:t>
          </a:r>
          <a:endParaRPr lang="en-US" sz="1600" kern="12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sp:txBody>
      <dsp:txXfrm>
        <a:off x="3690564" y="2200162"/>
        <a:ext cx="1262837" cy="1254752"/>
      </dsp:txXfrm>
    </dsp:sp>
    <dsp:sp modelId="{E7E59D27-60A8-4AA9-94AA-45105EC49118}">
      <dsp:nvSpPr>
        <dsp:cNvPr id="0" name=""/>
        <dsp:cNvSpPr/>
      </dsp:nvSpPr>
      <dsp:spPr>
        <a:xfrm>
          <a:off x="3621032" y="1827"/>
          <a:ext cx="1401901" cy="1401901"/>
        </a:xfrm>
        <a:prstGeom prst="ellipse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الكفاءة الإدارية </a:t>
          </a:r>
          <a:endParaRPr lang="en-US" sz="2400" kern="12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sp:txBody>
      <dsp:txXfrm>
        <a:off x="3826336" y="207131"/>
        <a:ext cx="991293" cy="991293"/>
      </dsp:txXfrm>
    </dsp:sp>
    <dsp:sp modelId="{4780B790-A4D1-46D2-A32D-6E9F5CF84A49}">
      <dsp:nvSpPr>
        <dsp:cNvPr id="0" name=""/>
        <dsp:cNvSpPr/>
      </dsp:nvSpPr>
      <dsp:spPr>
        <a:xfrm>
          <a:off x="5641799" y="1470000"/>
          <a:ext cx="1401901" cy="1401901"/>
        </a:xfrm>
        <a:prstGeom prst="ellipse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الخدمات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 والبرامج </a:t>
          </a:r>
          <a:r>
            <a:rPr lang="ar-SA" sz="18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 </a:t>
          </a:r>
          <a:endParaRPr lang="en-US" sz="1800" kern="1200" dirty="0">
            <a:solidFill>
              <a:schemeClr val="tx1"/>
            </a:solidFill>
            <a:latin typeface="Abomsaab" pitchFamily="66" charset="-78"/>
            <a:cs typeface="Abomsaab" pitchFamily="66" charset="-78"/>
          </a:endParaRPr>
        </a:p>
      </dsp:txBody>
      <dsp:txXfrm>
        <a:off x="5847103" y="1675304"/>
        <a:ext cx="991293" cy="991293"/>
      </dsp:txXfrm>
    </dsp:sp>
    <dsp:sp modelId="{E24B38BC-7697-41AB-9159-D6A94A8B4DB8}">
      <dsp:nvSpPr>
        <dsp:cNvPr id="0" name=""/>
        <dsp:cNvSpPr/>
      </dsp:nvSpPr>
      <dsp:spPr>
        <a:xfrm>
          <a:off x="4869935" y="3845554"/>
          <a:ext cx="1401901" cy="140190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الاستدامة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  <a:latin typeface="Abomsaab" pitchFamily="66" charset="-78"/>
              <a:cs typeface="Abomsaab" pitchFamily="66" charset="-78"/>
            </a:rPr>
            <a:t>المالية </a:t>
          </a:r>
        </a:p>
      </dsp:txBody>
      <dsp:txXfrm>
        <a:off x="5075239" y="4050858"/>
        <a:ext cx="991293" cy="991293"/>
      </dsp:txXfrm>
    </dsp:sp>
    <dsp:sp modelId="{F22009E8-0DCC-4095-8F7F-AE071D64E940}">
      <dsp:nvSpPr>
        <dsp:cNvPr id="0" name=""/>
        <dsp:cNvSpPr/>
      </dsp:nvSpPr>
      <dsp:spPr>
        <a:xfrm>
          <a:off x="2372129" y="3845554"/>
          <a:ext cx="1401901" cy="1401901"/>
        </a:xfrm>
        <a:prstGeom prst="ellipse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rPr>
            <a:t>ادارة السمعة والاتصال المجتمعي </a:t>
          </a:r>
          <a:endParaRPr lang="en-US" sz="1400" kern="12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sp:txBody>
      <dsp:txXfrm>
        <a:off x="2577433" y="4050858"/>
        <a:ext cx="991293" cy="991293"/>
      </dsp:txXfrm>
    </dsp:sp>
    <dsp:sp modelId="{F23A12B4-221D-4058-BF11-2B63DB23DBFB}">
      <dsp:nvSpPr>
        <dsp:cNvPr id="0" name=""/>
        <dsp:cNvSpPr/>
      </dsp:nvSpPr>
      <dsp:spPr>
        <a:xfrm>
          <a:off x="1600265" y="1470000"/>
          <a:ext cx="1401901" cy="1401901"/>
        </a:xfrm>
        <a:prstGeom prst="ellipse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rPr>
            <a:t>التوسع والانتشار </a:t>
          </a:r>
          <a:endParaRPr lang="en-US" sz="2400" kern="1200" dirty="0">
            <a:solidFill>
              <a:sysClr val="windowText" lastClr="000000"/>
            </a:solidFill>
            <a:latin typeface="Abomsaab" pitchFamily="66" charset="-78"/>
            <a:cs typeface="Abomsaab" pitchFamily="66" charset="-78"/>
          </a:endParaRPr>
        </a:p>
      </dsp:txBody>
      <dsp:txXfrm>
        <a:off x="1805569" y="1675304"/>
        <a:ext cx="991293" cy="991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23/06/45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AWI-3-9" pitchFamily="2" charset="-78"/>
              </a:rPr>
              <a:t>مركز الجودة </a:t>
            </a:r>
            <a:r>
              <a:rPr lang="ar-SA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AWI-3-9" pitchFamily="2" charset="-78"/>
              </a:rPr>
              <a:t>والإعتماد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AWI-3-9" pitchFamily="2" charset="-78"/>
              </a:rPr>
              <a:t> للتدريب </a:t>
            </a:r>
          </a:p>
        </p:txBody>
      </p:sp>
      <p:grpSp>
        <p:nvGrpSpPr>
          <p:cNvPr id="16" name="مجموعة 15"/>
          <p:cNvGrpSpPr/>
          <p:nvPr/>
        </p:nvGrpSpPr>
        <p:grpSpPr>
          <a:xfrm>
            <a:off x="1714480" y="103254"/>
            <a:ext cx="6424985" cy="5437546"/>
            <a:chOff x="2357422" y="103254"/>
            <a:chExt cx="6424985" cy="5437546"/>
          </a:xfrm>
        </p:grpSpPr>
        <p:sp>
          <p:nvSpPr>
            <p:cNvPr id="13" name="مستطيل 12"/>
            <p:cNvSpPr/>
            <p:nvPr/>
          </p:nvSpPr>
          <p:spPr>
            <a:xfrm>
              <a:off x="5715008" y="2571744"/>
              <a:ext cx="71438" cy="214314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5782011" y="103254"/>
              <a:ext cx="3000396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ar-SA" sz="4400" dirty="0">
                  <a:solidFill>
                    <a:srgbClr val="00B050"/>
                  </a:solidFill>
                  <a:cs typeface="AL-Mohanad" pitchFamily="2" charset="-78"/>
                </a:rPr>
                <a:t> الــــخـــــطـــــة </a:t>
              </a:r>
            </a:p>
            <a:p>
              <a:pPr>
                <a:lnSpc>
                  <a:spcPct val="250000"/>
                </a:lnSpc>
              </a:pPr>
              <a:r>
                <a:rPr lang="ar-SA" sz="4400" dirty="0">
                  <a:solidFill>
                    <a:srgbClr val="00B050"/>
                  </a:solidFill>
                  <a:cs typeface="AL-Mohanad" pitchFamily="2" charset="-78"/>
                </a:rPr>
                <a:t>الإستراتيجية </a:t>
              </a:r>
              <a:endParaRPr lang="en-US" sz="4400" dirty="0">
                <a:solidFill>
                  <a:srgbClr val="00B050"/>
                </a:solidFill>
                <a:cs typeface="AL-Mohanad" pitchFamily="2" charset="-78"/>
              </a:endParaRPr>
            </a:p>
            <a:p>
              <a:endParaRPr lang="en-US" dirty="0"/>
            </a:p>
          </p:txBody>
        </p:sp>
        <p:sp>
          <p:nvSpPr>
            <p:cNvPr id="15" name="مربع نص 14"/>
            <p:cNvSpPr txBox="1"/>
            <p:nvPr/>
          </p:nvSpPr>
          <p:spPr>
            <a:xfrm>
              <a:off x="2357422" y="1785926"/>
              <a:ext cx="3000396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ar-SA" sz="4400" dirty="0">
                  <a:cs typeface="AL-Mohanad" pitchFamily="2" charset="-78"/>
                </a:rPr>
                <a:t> </a:t>
              </a:r>
              <a:r>
                <a:rPr lang="ar-SA" sz="4400" dirty="0">
                  <a:solidFill>
                    <a:srgbClr val="FF0000"/>
                  </a:solidFill>
                  <a:cs typeface="AL-Mohanad" pitchFamily="2" charset="-78"/>
                </a:rPr>
                <a:t>من</a:t>
              </a:r>
              <a:r>
                <a:rPr lang="ar-SA" sz="4400" dirty="0">
                  <a:cs typeface="AL-Mohanad" pitchFamily="2" charset="-78"/>
                </a:rPr>
                <a:t>   </a:t>
              </a:r>
              <a:r>
                <a:rPr lang="ar-SA" sz="4400" dirty="0">
                  <a:solidFill>
                    <a:srgbClr val="0070C0"/>
                  </a:solidFill>
                  <a:cs typeface="AL-Mohanad" pitchFamily="2" charset="-78"/>
                </a:rPr>
                <a:t>2021م</a:t>
              </a:r>
            </a:p>
            <a:p>
              <a:pPr>
                <a:lnSpc>
                  <a:spcPct val="250000"/>
                </a:lnSpc>
              </a:pPr>
              <a:r>
                <a:rPr lang="ar-SA" sz="4400" dirty="0">
                  <a:cs typeface="AL-Mohanad" pitchFamily="2" charset="-78"/>
                </a:rPr>
                <a:t> </a:t>
              </a:r>
              <a:r>
                <a:rPr lang="ar-SA" sz="4400" dirty="0">
                  <a:solidFill>
                    <a:srgbClr val="FF0000"/>
                  </a:solidFill>
                  <a:cs typeface="AL-Mohanad" pitchFamily="2" charset="-78"/>
                </a:rPr>
                <a:t>الـى </a:t>
              </a:r>
              <a:r>
                <a:rPr lang="ar-SA" sz="4400" dirty="0">
                  <a:cs typeface="AL-Mohanad" pitchFamily="2" charset="-78"/>
                </a:rPr>
                <a:t> </a:t>
              </a:r>
              <a:r>
                <a:rPr lang="ar-SA" sz="4400" dirty="0">
                  <a:solidFill>
                    <a:srgbClr val="0070C0"/>
                  </a:solidFill>
                  <a:cs typeface="AL-Mohanad" pitchFamily="2" charset="-78"/>
                </a:rPr>
                <a:t>2025م </a:t>
              </a:r>
              <a:endParaRPr lang="en-US" sz="4400" dirty="0">
                <a:solidFill>
                  <a:srgbClr val="0070C0"/>
                </a:solidFill>
                <a:cs typeface="AL-Mohanad" pitchFamily="2" charset="-78"/>
              </a:endParaRPr>
            </a:p>
            <a:p>
              <a:endParaRPr lang="en-US" dirty="0"/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2427437" y="650734"/>
            <a:ext cx="60196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800" dirty="0">
                <a:solidFill>
                  <a:srgbClr val="00B050"/>
                </a:solidFill>
                <a:latin typeface="Abomsaab" pitchFamily="66" charset="-78"/>
                <a:cs typeface="Abomsaab" pitchFamily="66" charset="-78"/>
              </a:rPr>
              <a:t>جمعية تعاطف الصحية بالباحة</a:t>
            </a:r>
          </a:p>
          <a:p>
            <a:endParaRPr lang="en-US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4E7E043-381F-7C53-34C5-BECD7810D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601" y="-387424"/>
            <a:ext cx="2766023" cy="276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6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16353"/>
            <a:ext cx="906470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مشروع البناء المؤسســــي ( الخطة الإستراتيجية )  </a:t>
            </a:r>
          </a:p>
        </p:txBody>
      </p:sp>
      <p:pic>
        <p:nvPicPr>
          <p:cNvPr id="8" name="صورة 7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9" y="928670"/>
            <a:ext cx="4444533" cy="5072098"/>
          </a:xfrm>
          <a:prstGeom prst="rect">
            <a:avLst/>
          </a:prstGeom>
        </p:spPr>
      </p:pic>
      <p:sp>
        <p:nvSpPr>
          <p:cNvPr id="18" name="مستطيل مستدير الزوايا 17"/>
          <p:cNvSpPr/>
          <p:nvPr/>
        </p:nvSpPr>
        <p:spPr>
          <a:xfrm>
            <a:off x="4929190" y="2786058"/>
            <a:ext cx="4214810" cy="208310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Taif Normal" pitchFamily="2" charset="-78"/>
              </a:rPr>
              <a:t>الاهداف التشغيلية </a:t>
            </a:r>
          </a:p>
          <a:p>
            <a:pPr algn="ctr">
              <a:lnSpc>
                <a:spcPct val="150000"/>
              </a:lnSpc>
            </a:pPr>
            <a:r>
              <a:rPr lang="ar-SA" sz="4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Taif Normal" pitchFamily="2" charset="-78"/>
              </a:rPr>
              <a:t> مع  الــمـــــبــــــــــــــــــــادرات 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1" name="مجموعة 10"/>
          <p:cNvGrpSpPr/>
          <p:nvPr/>
        </p:nvGrpSpPr>
        <p:grpSpPr>
          <a:xfrm>
            <a:off x="4929190" y="1928802"/>
            <a:ext cx="4214810" cy="785818"/>
            <a:chOff x="4929190" y="1928802"/>
            <a:chExt cx="4214810" cy="785818"/>
          </a:xfrm>
        </p:grpSpPr>
        <p:sp>
          <p:nvSpPr>
            <p:cNvPr id="22" name="مستطيل 21"/>
            <p:cNvSpPr/>
            <p:nvPr/>
          </p:nvSpPr>
          <p:spPr>
            <a:xfrm>
              <a:off x="4929190" y="1928802"/>
              <a:ext cx="4214810" cy="785818"/>
            </a:xfrm>
            <a:prstGeom prst="rect">
              <a:avLst/>
            </a:prstGeom>
            <a:solidFill>
              <a:srgbClr val="00B050">
                <a:alpha val="6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ar-SA" sz="3200" dirty="0">
                  <a:solidFill>
                    <a:srgbClr val="C00000"/>
                  </a:solidFill>
                  <a:cs typeface="AL-Mohanad" pitchFamily="2" charset="-78"/>
                </a:rPr>
                <a:t>الخطة الاستراتيجية </a:t>
              </a:r>
              <a:endParaRPr lang="en-US" sz="3200" dirty="0">
                <a:solidFill>
                  <a:srgbClr val="C00000"/>
                </a:solidFill>
                <a:cs typeface="AL-Mohanad" pitchFamily="2" charset="-78"/>
              </a:endParaRPr>
            </a:p>
          </p:txBody>
        </p:sp>
        <p:sp>
          <p:nvSpPr>
            <p:cNvPr id="23" name="خماسي 22"/>
            <p:cNvSpPr/>
            <p:nvPr/>
          </p:nvSpPr>
          <p:spPr>
            <a:xfrm flipH="1">
              <a:off x="7572396" y="1928802"/>
              <a:ext cx="1571604" cy="785818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solidFill>
                  <a:schemeClr val="tx1"/>
                </a:solidFill>
                <a:cs typeface="ABO SLMAN Alomar النسخ4" pitchFamily="2" charset="-78"/>
              </a:endParaRPr>
            </a:p>
          </p:txBody>
        </p:sp>
      </p:grpSp>
      <p:sp>
        <p:nvSpPr>
          <p:cNvPr id="14" name="مستطيل 13"/>
          <p:cNvSpPr/>
          <p:nvPr/>
        </p:nvSpPr>
        <p:spPr>
          <a:xfrm>
            <a:off x="0" y="6215652"/>
            <a:ext cx="9144000" cy="6697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-Battar" pitchFamily="2" charset="-78"/>
              </a:rPr>
              <a:t>جمعية تعاطف الصحية بالباحة </a:t>
            </a:r>
          </a:p>
        </p:txBody>
      </p:sp>
    </p:spTree>
    <p:extLst>
      <p:ext uri="{BB962C8B-B14F-4D97-AF65-F5344CB8AC3E}">
        <p14:creationId xmlns:p14="http://schemas.microsoft.com/office/powerpoint/2010/main" val="284945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9010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800" b="0" baseline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الكفاءة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884"/>
              </p:ext>
            </p:extLst>
          </p:nvPr>
        </p:nvGraphicFramePr>
        <p:xfrm>
          <a:off x="0" y="476668"/>
          <a:ext cx="9144001" cy="6381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3434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khbar MT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khbar MT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2022م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2021م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2020م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2019م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اعتماد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نتيجة التحليل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700" b="0" dirty="0"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khbar MT" pitchFamily="2" charset="-78"/>
                        </a:rPr>
                        <a:t> تحليل  الاحتياجات التدريبية لجميع الموظفين 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 التركيز على التدريب  القائم</a:t>
                      </a:r>
                      <a:r>
                        <a:rPr lang="ar-SA" sz="16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على التنمية  </a:t>
                      </a:r>
                      <a:r>
                        <a:rPr lang="ar-SA" sz="1600" b="0" baseline="0" dirty="0" err="1">
                          <a:latin typeface="+mn-lt"/>
                          <a:ea typeface="Calibri"/>
                          <a:cs typeface="Akhbar MT" pitchFamily="2" charset="-78"/>
                        </a:rPr>
                        <a:t>المهارية</a:t>
                      </a:r>
                      <a:r>
                        <a:rPr lang="ar-SA" sz="16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 والمعرفية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اعتماد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الخطة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خطة تدريبية سنوية  لجميع العاملين في الجمعية   والاستفادة  من 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( هدف  ) </a:t>
                      </a:r>
                      <a:r>
                        <a:rPr lang="ar-SA" sz="1200" dirty="0">
                          <a:cs typeface="Akhbar MT" pitchFamily="2" charset="-78"/>
                        </a:rPr>
                        <a:t>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تنفيذ الخطة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 الخطة  وتقييم الاثار 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والنتائح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وانعكاس ذلك على واقع العمل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2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تجهيز قاعة تدريبية  رجالية   ونسائية </a:t>
                      </a:r>
                      <a:r>
                        <a:rPr lang="ar-SA" sz="14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بمواصفات حديثة </a:t>
                      </a: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cs typeface="Akhbar MT" pitchFamily="2" charset="-78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.</a:t>
                      </a:r>
                      <a:endParaRPr lang="ar-SA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اعتماد نتائج  التقييم  الشهري  مدخلا اساسيا </a:t>
                      </a:r>
                      <a:r>
                        <a:rPr lang="ar-SA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لاي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امتيازات ( اجازات – اضافي - ....)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تفعيل  مبدأ الثواب  والعقاب كأحد  مصادر  التحفيز  للموظفين  .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12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بناء جائزة  للتميز الوظيفي بشكل  شهري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تطبيق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اللوائح والنظم الادارية بشكل فعال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نظام للترقيات  حسب  الفترة الزمنية  والخبرات وسنوات العمل 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cs typeface="Akhbar MT" pitchFamily="2" charset="-78"/>
                        </a:rPr>
                        <a:t>1</a:t>
                      </a:r>
                      <a:endParaRPr lang="en-US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نقل  مقر الجمعية الى  مكان مناسب </a:t>
                      </a:r>
                      <a:r>
                        <a:rPr lang="ar-SA" sz="1200" baseline="0" dirty="0" err="1">
                          <a:cs typeface="Akhbar MT" pitchFamily="2" charset="-78"/>
                        </a:rPr>
                        <a:t>ومهيء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توفير بيئة عمل </a:t>
                      </a: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ايجابية تساعد على الانجاز والعمل على تطويرها .</a:t>
                      </a: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81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توفير  ادوات العمل المناسبة  واستبدال التالف والقديم .</a:t>
                      </a:r>
                    </a:p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>
                          <a:cs typeface="Akhbar MT" pitchFamily="2" charset="-78"/>
                        </a:rPr>
                        <a:t>  100%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>
                          <a:cs typeface="Akhbar MT" pitchFamily="2" charset="-78"/>
                        </a:rPr>
                        <a:t>  100%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>
                          <a:cs typeface="Akhbar MT" pitchFamily="2" charset="-78"/>
                        </a:rPr>
                        <a:t>  100%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45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العمل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على التامين الطبي لجميع العاملين في الجمعية واهاليهم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85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64710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800" b="0" baseline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الكفاءة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31984"/>
              </p:ext>
            </p:extLst>
          </p:nvPr>
        </p:nvGraphicFramePr>
        <p:xfrm>
          <a:off x="0" y="476668"/>
          <a:ext cx="9144001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7327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khbar MT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khbar MT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2022م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2021م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2020م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>
                          <a:cs typeface="Akhbar MT" pitchFamily="2" charset="-78"/>
                        </a:rPr>
                        <a:t>2019م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="0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التعاقد مع مستشار إداري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للإشراف على الخطط والانظمة 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التطبيق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الفاعل  للخطط و والنظم  واللوائح الادارية  . </a:t>
                      </a:r>
                      <a:endParaRPr lang="en-US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 انشاء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قسم التطوير والجودة  .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20%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dirty="0">
                          <a:cs typeface="Akhbar MT" pitchFamily="2" charset="-78"/>
                        </a:rPr>
                        <a:t>20%</a:t>
                      </a:r>
                    </a:p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4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الزيارات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المخططة للجهات الادارية المتميزة  للاستفادة  منها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--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التحسين والتطوير المستمر للخطط و واللوائح  والانظمة كلما دعت الضرورة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91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cs typeface="Akhbar MT" pitchFamily="2" charset="-78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كتابة الخطة السنوية والتسويقية بشكل سنوي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تشكيل مجلس تنفيذي  خاص بالجمعية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12</a:t>
                      </a:r>
                    </a:p>
                    <a:p>
                      <a:r>
                        <a:rPr lang="ar-SA" sz="800" dirty="0">
                          <a:cs typeface="Akhbar MT" pitchFamily="2" charset="-78"/>
                        </a:rPr>
                        <a:t>--</a:t>
                      </a:r>
                    </a:p>
                    <a:p>
                      <a:r>
                        <a:rPr lang="ar-SA" sz="800" dirty="0">
                          <a:cs typeface="Akhbar MT" pitchFamily="2" charset="-78"/>
                        </a:rPr>
                        <a:t>54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عقد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اجتماعات اسبوعية  وشهرية للتقييم والتقويم </a:t>
                      </a:r>
                      <a:r>
                        <a:rPr lang="ar-SA" sz="1200" baseline="0" dirty="0" err="1">
                          <a:cs typeface="Akhbar MT" pitchFamily="2" charset="-78"/>
                        </a:rPr>
                        <a:t>للاعمال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والجمعية عموما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12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انعقاد مجلس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الادارة بشكل شهري لمتابعة التقارير والانجازات الشهرية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cs typeface="Akhbar MT" pitchFamily="2" charset="-78"/>
                        </a:rPr>
                        <a:t>1</a:t>
                      </a:r>
                      <a:endParaRPr lang="en-US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700" b="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 دراسة وتحديد  طريقة التدوير الوظيفي بين الاقسام والادارات  .  </a:t>
                      </a: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SA" sz="1600" b="0" dirty="0">
                          <a:cs typeface="Akhbar MT" pitchFamily="2" charset="-78"/>
                        </a:rPr>
                        <a:t>التدوير الوظيفي بين الاقسام والادارات والفروع  .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شاملة للتدوير الوظيفي ( للأفراد والاقسام والاوقات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والاليات ) .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>
                          <a:cs typeface="Akhbar MT" pitchFamily="2" charset="-78"/>
                        </a:rPr>
                        <a:t>  100%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>
                          <a:cs typeface="Akhbar MT" pitchFamily="2" charset="-78"/>
                        </a:rPr>
                        <a:t> 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>
                          <a:cs typeface="Akhbar MT" pitchFamily="2" charset="-78"/>
                        </a:rPr>
                        <a:t>  100%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>
                          <a:cs typeface="Akhbar MT" pitchFamily="2" charset="-78"/>
                        </a:rPr>
                        <a:t> </a:t>
                      </a:r>
                      <a:endParaRPr lang="en-US" sz="5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التنفيذ  والتقييم لعملية التدوير الوظيفي واثرة على الافراد والجمعية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28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73846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800" b="0" baseline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الكفاءة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28722"/>
              </p:ext>
            </p:extLst>
          </p:nvPr>
        </p:nvGraphicFramePr>
        <p:xfrm>
          <a:off x="0" y="476669"/>
          <a:ext cx="9144001" cy="638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3631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00" b="0" dirty="0"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khbar MT" pitchFamily="2" charset="-78"/>
                        </a:rPr>
                        <a:t> تحليل  الاحتياجات البشرية بناء على متطلبات الخطة الاستراتيجية 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استقطاب  الكفاءات  البشرية التخصصية والمؤهلة وعملياً.</a:t>
                      </a:r>
                      <a:endParaRPr lang="en-US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 بناء 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خطة توظيف سنوية  بناء على الاحتياج  .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الاستقطاب والتوظيف  بناء على بطاقات الوصف الوظيفي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cs typeface="Akhbar MT" pitchFamily="2" charset="-78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رفع رواتب الموظفين   بما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ينسجم مع الزيادات السعرية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تعزيز الدخل  المالي للعاملين في الجمعية  .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الدعم الحكومي في ما يتعلق بالوظائف المدعومة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 من نظام السعودية في توظيف بعض العاملين في الجمعية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cs typeface="Akhbar MT" pitchFamily="2" charset="-78"/>
                        </a:rPr>
                        <a:t>1</a:t>
                      </a:r>
                      <a:endParaRPr lang="en-US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600" b="0" dirty="0"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انشاء صندوق تكافلي للعاملين في الجمعية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تحقيق الأمان الوظيفي للعاملين 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5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عقد شراكات  تخدم الموظفين في  الجمعية 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1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اعتماد  الية للترقيات  في الجمعية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21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الحد  من التسرب الوظيفي للعاملين في الجمعية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3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الاستفادة من الجهات الخيرية المتميزة في العمل الاداري والموارد البشرية  .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ايجاد</a:t>
                      </a:r>
                      <a:r>
                        <a:rPr lang="ar-SA" sz="16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نوع من التنافس  في التميز بين الموظفين  . </a:t>
                      </a:r>
                      <a:endParaRPr lang="ar-SA" sz="16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21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جائزة افضل فكرة ابداعية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921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4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الجائزة الفصلية / السنوية  لأفضل  قسم  ( ادارة  )  في الجمعية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921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 100%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b="1" dirty="0">
                          <a:cs typeface="Akhbar MT" pitchFamily="2" charset="-78"/>
                        </a:rPr>
                        <a:t> </a:t>
                      </a:r>
                      <a:endParaRPr lang="en-US" sz="800" b="1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تكريم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اسرة افضل موظف مثالي / قسم مثالي بشكل فصلي 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63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04148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   </a:t>
                      </a:r>
                      <a:r>
                        <a:rPr lang="ar-SA" sz="2000" b="0" dirty="0"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2000" b="0" dirty="0"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الكفاءة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78404"/>
              </p:ext>
            </p:extLst>
          </p:nvPr>
        </p:nvGraphicFramePr>
        <p:xfrm>
          <a:off x="0" y="476668"/>
          <a:ext cx="9144001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7327">
                <a:tc rowSpan="2">
                  <a:txBody>
                    <a:bodyPr/>
                    <a:lstStyle/>
                    <a:p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إعداد  تصورات واضحة  عن المجالات التطوعية للفرق التطوعية والتي تنسجم مع رؤية المملكة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2030 .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0" dirty="0">
                          <a:latin typeface="+mn-lt"/>
                          <a:ea typeface="Calibri"/>
                          <a:cs typeface="Akhbar MT" pitchFamily="2" charset="-78"/>
                        </a:rPr>
                        <a:t>استكشاف</a:t>
                      </a:r>
                      <a:r>
                        <a:rPr lang="ar-SA" sz="15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الفرص التطوعية  والتي تتناسب مع الجمعية ورؤية  2030م. </a:t>
                      </a:r>
                      <a:r>
                        <a:rPr lang="ar-SA" sz="1500" b="0" dirty="0">
                          <a:latin typeface="+mn-lt"/>
                          <a:ea typeface="Calibri"/>
                          <a:cs typeface="Akhbar MT" pitchFamily="2" charset="-78"/>
                        </a:rPr>
                        <a:t> 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اعتماد  خطة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 سنوية  للأعمال التطوعية بشكل مستمر 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توفير الموازنة المالية التشغيلية اللازمة للفرق التطوعية لتنفيذ مهامها وأعمالها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15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التنسيق مع الجمعيات التخصصية  في منطقة الباحة لتنفيذ الفعاليات التخصصية بالشراكة معها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91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sz="800" dirty="0">
                        <a:cs typeface="Akhbar MT" pitchFamily="2" charset="-78"/>
                      </a:endParaRPr>
                    </a:p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بنا  إجراءات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العمل التطوعي للفرق التطوعية في الجمعية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تنظيم </a:t>
                      </a: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بيئة العمل التطوعي الداخلي في الجمعية  . </a:t>
                      </a:r>
                      <a:endParaRPr lang="ar-SA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لائحة تنظيمية للمتطوعين 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تعيين  موظف متفرغ 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لادارة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الفرق والاعمال التطوعية في الجمعية  . </a:t>
                      </a: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توفير جميع الاحتياجات  المتعلقة بالتطوع  ( مكتب  -موازنة مالية  - اخرى  ) . 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إنشاء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رابط الكتروني تفاعلي عبر الموقع  للتسجيل المتطوعين والراغبين في التطوع . 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algn="ctr"/>
                      <a:endParaRPr lang="ar-SA" sz="12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تسهيل عملية  الانضمام للفرق التطوعية في الجمعية  .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100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قاعدة بيانات شاملة للمتطوعين  والراغبين في التطوع 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عقد شراكة مع الجامعة</a:t>
                      </a:r>
                      <a:r>
                        <a:rPr lang="ar-SA" sz="1200" baseline="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/ الكليات  لاستيعاب الطلاب الراغبين في التطوع  .</a:t>
                      </a:r>
                      <a:endParaRPr lang="en-US" sz="1200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8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86321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   </a:t>
                      </a:r>
                      <a:r>
                        <a:rPr lang="ar-SA" sz="2000" b="0" dirty="0"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2000" b="0" dirty="0"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الفاعلية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72802"/>
              </p:ext>
            </p:extLst>
          </p:nvPr>
        </p:nvGraphicFramePr>
        <p:xfrm>
          <a:off x="0" y="404664"/>
          <a:ext cx="9144001" cy="638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573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0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7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 تحليل  الاحتياجات التدريبية لجميع  المتطوعين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cs typeface="Akhbar MT" pitchFamily="2" charset="-78"/>
                        </a:rPr>
                        <a:t>تطوير مهارات المتطوعين في الاعمال</a:t>
                      </a:r>
                      <a:r>
                        <a:rPr lang="ar-SA" sz="1600" baseline="0" dirty="0">
                          <a:cs typeface="Akhbar MT" pitchFamily="2" charset="-78"/>
                        </a:rPr>
                        <a:t> التطوعية المطلوب تنفيذها .</a:t>
                      </a:r>
                      <a:endParaRPr lang="en-US" sz="16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0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تدريبية لتأهيل المتطوعين في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كل ما يتعلق بالأعمال التطوعية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0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 الخطة  وتقييم الاثار 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والنتائح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وانعكاس ذلك على واقع العمل التطوعي 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9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تنفيذ فعالية اليوم العالمي للتطوع  والمشاركة في الأنشطة المجتمعية الأخرى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+mn-lt"/>
                          <a:ea typeface="Calibri"/>
                          <a:cs typeface="Akhbar MT" pitchFamily="2" charset="-78"/>
                        </a:rPr>
                        <a:t>تشجيع المجتمع على التطوع   وتوضيح  التطوع  واثره</a:t>
                      </a:r>
                      <a:r>
                        <a:rPr lang="ar-SA" sz="14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 على الفرد  والمجتمع  . </a:t>
                      </a:r>
                      <a:endParaRPr lang="ar-SA" sz="14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تكريم  المتطوعين في الجمعية في الاحتفالات والمناسبات الخاصة بالجمعية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 .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نشر  الفعاليات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التطوعوية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على الموقع الرسمي  ومواقع التواصل الاجتماعي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4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إبرام عقود شراكة مع الفرق التطوعية الاخرى في منطقة الباحة للمشاركة في الفعاليات خارج المنطقة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الاستفادة من  التكاليف </a:t>
                      </a:r>
                      <a:r>
                        <a:rPr lang="ar-SA" sz="1200" baseline="0" dirty="0" err="1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التطوعوية</a:t>
                      </a:r>
                      <a:r>
                        <a:rPr lang="ar-SA" sz="1200" baseline="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للطلاب الجامعين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تحفيز المتطوعين</a:t>
                      </a: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على استمرارية التطوع وزيادة عدد الساعات التطوعية .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التنسيق  و الاستفادة من الفرق التطوعية الاخرى   خارج المنطقة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3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تنظيم زيارات 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لبعض منسوبي التطوع في الجمعية الى فرق تطوعية  اخرى  للاستفادة من خبراتها 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96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رصد مكافئات  ( مالية – اخرى 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) للمبرزين من المتطوعين وفق  ضوابط معينة  . 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3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39751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</a:t>
                      </a:r>
                      <a:r>
                        <a:rPr lang="ar-SA" sz="18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الفاعلية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26415"/>
              </p:ext>
            </p:extLst>
          </p:nvPr>
        </p:nvGraphicFramePr>
        <p:xfrm>
          <a:off x="0" y="476668"/>
          <a:ext cx="9144001" cy="6381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1852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5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دراسة الاحتياج و التعاقد مع شركة متخصصة  لبناء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 نظام حاسوبي  </a:t>
                      </a: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cs typeface="Akhbar MT" pitchFamily="2" charset="-78"/>
                        </a:rPr>
                        <a:t>انشاء  نظام مركزي لجميع الادارات والاقسام </a:t>
                      </a:r>
                      <a:endParaRPr lang="en-US" sz="16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5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تطوير وتحديث النظم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khbar MT" pitchFamily="2" charset="-78"/>
                        </a:rPr>
                        <a:t> الحاسوبية الموجودة في الجمعية . </a:t>
                      </a: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5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بناء  قاعدة بيانات  شاملة ومحدثة  لكل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ذي صلة وعلاقة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( المستفيدون – المتبرعون – المؤسسات المانحة – رجال الأعمال 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9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التعاقد بشكل جزئي مع مختص  تقني معلومات . </a:t>
                      </a: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تامين وحماية البيانات والمعلومات الالكترونية وضمان سريتها أو تلفها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21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Sakkal Majalla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/>
                          <a:ea typeface="Calibri"/>
                          <a:cs typeface="Akhbar MT" pitchFamily="2" charset="-78"/>
                        </a:rPr>
                        <a:t>تركيب   سيرفر  داخلي  للجمعية ونقل المعلومات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Sakkal Majalla"/>
                          <a:ea typeface="Calibri"/>
                          <a:cs typeface="Akhbar MT" pitchFamily="2" charset="-78"/>
                        </a:rPr>
                        <a:t> اليه بشكل تلقائي  . </a:t>
                      </a:r>
                      <a:endParaRPr lang="ar-SA" sz="1200" b="0" dirty="0">
                        <a:solidFill>
                          <a:schemeClr val="tx1"/>
                        </a:solidFill>
                        <a:latin typeface="Sakkal Majalla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21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نقل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 البيانات والمعلومات الالكترونية  الى </a:t>
                      </a:r>
                      <a:r>
                        <a:rPr lang="ar-SA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هاردات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خارجية بشكل سنوي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21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تقديم خدمات الجمعية بطريقة الكترونية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</a:t>
                      </a: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لصيانة المنظمة للأنظمة والحواسيب والمعدات الخاصة بالجمعية .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21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خطة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لصيانة الأنظمة والحواسيب والمعدات الخاصة بالجمعية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21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حصر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جميع الممتلكات التقنية للجمعية  واحتساب اصولها والتخلص  من الزائد منها 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010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45441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</a:t>
                      </a:r>
                      <a:r>
                        <a:rPr lang="ar-SA" sz="18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الفاعلية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795188"/>
              </p:ext>
            </p:extLst>
          </p:nvPr>
        </p:nvGraphicFramePr>
        <p:xfrm>
          <a:off x="0" y="404664"/>
          <a:ext cx="9144001" cy="633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1727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latin typeface="Calibri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khbar MT" pitchFamily="2" charset="-78"/>
                        </a:rPr>
                        <a:t> تحليل  الاحتياجات التدريبية لجميع الموظفين 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تأهيل  الموظفين لاستخدام التقنية   في  ما يتعلق بالحوسبة الإدارية 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تدريبية لتأهيل المتطوعين في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كل ما يتعلق بالأعمال والبرامج الحاسوبية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 الخطة  وتقييم الاثار 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والنتائح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وانعكاس ذلك على واقع العمل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68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cs typeface="Akhbar MT" pitchFamily="2" charset="-78"/>
                      </a:endParaRPr>
                    </a:p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 الاستفادة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من البرامج الحاسوبية المجانية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/>
                          <a:ea typeface="Calibri"/>
                          <a:cs typeface="Akhbar MT" pitchFamily="2" charset="-78"/>
                        </a:rPr>
                        <a:t>تسهيل عملية التواصل الداخلي بين الاقسام والادارات  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انشاء مجموعات   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تواصل داخلية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انشاء  شبكة  داخلية  للتواصل الداخلي  .في الجمعية 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138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700" dirty="0">
                          <a:cs typeface="Akhbar MT" pitchFamily="2" charset="-78"/>
                        </a:rPr>
                        <a:t>  100%</a:t>
                      </a:r>
                      <a:endParaRPr lang="en-US" sz="7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شراء  شبكة اتصالات داخلية 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1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27324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     </a:t>
                      </a:r>
                      <a:r>
                        <a:rPr lang="ar-SA" sz="1800" b="0" dirty="0"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الجودة الادارية في الجمعية والمنشئات  التابعة لها . </a:t>
                      </a:r>
                      <a:endParaRPr lang="en-US" sz="1800" b="0" dirty="0"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الفاعلية الادارية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26203"/>
              </p:ext>
            </p:extLst>
          </p:nvPr>
        </p:nvGraphicFramePr>
        <p:xfrm>
          <a:off x="0" y="476668"/>
          <a:ext cx="9144001" cy="638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2432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7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اصدار قرار  من مجلس الادارة بإنشاء القسم واعتماد التوصيف الوظيفي له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إنشاء  قسم خاص بالجودة والتطوير في الجمعية . 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17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استقطاب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/ تعيين موظف متخصص  </a:t>
                      </a:r>
                      <a:r>
                        <a:rPr lang="ar-SA" sz="1200" b="0" baseline="0" dirty="0" err="1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لادارة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 القسم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نظام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ادارة الجودة </a:t>
                      </a:r>
                      <a:r>
                        <a:rPr lang="en-US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ISO 9001:2015   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للجمعية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انظمة جودة فاعلة  ومتناسبة مع الجمعية وانشطتها المختلفة . </a:t>
                      </a:r>
                      <a:endParaRPr lang="en-US" sz="1400" b="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نظام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ادارة الجودة </a:t>
                      </a:r>
                      <a:r>
                        <a:rPr lang="en-US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ربيز   </a:t>
                      </a:r>
                      <a:r>
                        <a:rPr lang="en-US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للجمعية ( الادارة العامة )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4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بناء  نظام اداري وتعليمي  فاعل في مركز الرعاية النهارية 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9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نظام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ادارة الجودة </a:t>
                      </a:r>
                      <a:r>
                        <a:rPr lang="en-US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ISO 9001:2015   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لمركز الرعاية النهارية . 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500" dirty="0">
                        <a:cs typeface="Akhbar MT" pitchFamily="2" charset="-78"/>
                      </a:endParaRPr>
                    </a:p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 التعاقد مع مستشارين جودة وتطوير بنظام الزيارات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التحسين والتطوير المستمر لأنظمة</a:t>
                      </a:r>
                      <a:r>
                        <a:rPr lang="ar-SA" sz="14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الجودة والخطط  واللوائح 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3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تأهيل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مدقق 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لنظم الجودة   المزمع تطبيقها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في الجمعية ومنشئاتها 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33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بناء</a:t>
                      </a:r>
                      <a:r>
                        <a:rPr lang="ar-SA" sz="1200" b="0" baseline="0" dirty="0">
                          <a:cs typeface="Akhbar MT" pitchFamily="2" charset="-78"/>
                        </a:rPr>
                        <a:t> خطة للمراجعة والتدقيق الداخلي لمطابقة انظمة الجودة  والعمل بها . </a:t>
                      </a:r>
                      <a:endParaRPr lang="ar-SA" sz="1200" b="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379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التعاقد مع مكتب  تدريب واستشارات لتأهيل الجمعية للمنافسة في جوائز التميز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35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المشاركة في جوائز الجودة والتميز المؤسسي المرتبطة</a:t>
                      </a:r>
                      <a:r>
                        <a:rPr lang="ar-SA" sz="135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بالقطاع الخيري  والعام  .</a:t>
                      </a:r>
                      <a:endParaRPr lang="en-US" sz="135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533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تأهيل مختص الجودة  على  متطلبات جوائز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التميز  المؤسسي .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405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بناء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خطة زمنية للمشاركة في جوائز التميز  المؤسسي 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635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27957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</a:t>
                      </a:r>
                      <a:r>
                        <a:rPr lang="ar-SA" sz="18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    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800" b="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زيادة الخدمات والبرامج بنسبة 25%  ومضاعفة تنفيذ البرامج القائمة بنسبة 50% .</a:t>
                      </a:r>
                      <a:endParaRPr lang="ar-SA" sz="1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البرامج والخدمات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79076"/>
              </p:ext>
            </p:extLst>
          </p:nvPr>
        </p:nvGraphicFramePr>
        <p:xfrm>
          <a:off x="0" y="476668"/>
          <a:ext cx="9144001" cy="638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7100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ترتيب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وتصنيف المستفيدين  الى فئات بناء على  معايير محددة  وواضحة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دراسة وتحليل الاحتياج المجتمعي  في ما يتعلق  بالمشاريع المرتبطة بنشاط الجمعية 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إعادة تخطيط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المشاريع المقدمة للمستفيدين وفرز المستفيدين وترتيبهم حسب الاحتياج . 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اعادة  هيكلة المستفيدين 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من خدمات الجمعية وفق اسس واضحة وبحث دقيق 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التقرير النهائي  والمشاريع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المقترحة للتنفيذ مع مبرراتها . </a:t>
                      </a:r>
                      <a:endParaRPr lang="en-US" sz="14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52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cs typeface="Akhbar MT" pitchFamily="2" charset="-78"/>
                        </a:rPr>
                        <a:t>بناء المشاريع الخيرية الجديدة بناء على الدراسة</a:t>
                      </a:r>
                      <a:r>
                        <a:rPr lang="ar-SA" sz="1600" baseline="0" dirty="0">
                          <a:cs typeface="Akhbar MT" pitchFamily="2" charset="-78"/>
                        </a:rPr>
                        <a:t> التحليلية .</a:t>
                      </a:r>
                      <a:endParaRPr lang="ar-SA" sz="16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اعادة دراسة المشاريع القائمة  وتقييمها وامكانية  تطويرها .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تطوير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المشاريع  القائمة  بما يتناسب مع الاحتياج ومتطلبات المانحين والداعمين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معايير  واضحة للمشاريع المستقبلية  وطرق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اعتمادها وتنفيذها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2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تحليل المشاريع الخيرية المرتبطة برؤية المملكة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2030م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استهداف جميع الشرائح المجتمعية  والتركيز على المشاريع  المرتبطة برؤية المملكة 2030 م 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 جدول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زمني وكمي  للتوسع في المشاريع   القائمة  الخاصة بالجمعية 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 جدول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زمني وكمي  للتوسع في المشاريع   المستحدثة  والخاصة بالجمعية 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إنشاء  قسم نسائي 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بكادر  وظيفي  مؤهل  ومتخصص في الجانب الخدمي للمستفيدين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>
                          <a:cs typeface="Akhbar MT" pitchFamily="2" charset="-78"/>
                        </a:rPr>
                        <a:t>انشاء مركز  إعلامي كمشروع استثماري وخدمي للجمعية </a:t>
                      </a:r>
                      <a:r>
                        <a:rPr lang="ar-SA" sz="1200">
                          <a:cs typeface="Akhbar MT" pitchFamily="2" charset="-78"/>
                        </a:rPr>
                        <a:t>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الاهتمام  بالجانب التثقيفي والتوعوي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200" b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كاحد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 ركائز عمل الجمعية  . </a:t>
                      </a: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انتاج ما لا يقل عن  30 </a:t>
                      </a:r>
                      <a:r>
                        <a:rPr lang="ar-SA" sz="1200" b="0" baseline="0" dirty="0"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cs typeface="Akhbar MT" pitchFamily="2" charset="-78"/>
                        </a:rPr>
                        <a:t>موشن جرافيك </a:t>
                      </a:r>
                      <a:r>
                        <a:rPr lang="ar-SA" sz="1200" b="0" baseline="0" dirty="0">
                          <a:cs typeface="Akhbar MT" pitchFamily="2" charset="-78"/>
                        </a:rPr>
                        <a:t> تثقيفي وتوعوي  بشكل سنوي .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اصدار ما لا يقل عن  20 </a:t>
                      </a:r>
                      <a:r>
                        <a:rPr lang="ar-SA" sz="1200" b="0" dirty="0" err="1">
                          <a:cs typeface="Akhbar MT" pitchFamily="2" charset="-78"/>
                        </a:rPr>
                        <a:t>برشور</a:t>
                      </a:r>
                      <a:r>
                        <a:rPr lang="ar-SA" sz="1200" b="0" dirty="0">
                          <a:cs typeface="Akhbar MT" pitchFamily="2" charset="-78"/>
                        </a:rPr>
                        <a:t>   ومطوية تعريفية وتوعوية وتثقيفية  .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تنفيذ ما لا  يقل عن 10 حلقات تلفزيونية واذاعية  في الاذاعات المحلية والوطنية .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03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16353"/>
            <a:ext cx="906470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مشروع البناء المؤسسي  ( الخطة الإستراتيجية )  </a:t>
            </a:r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2185519609"/>
              </p:ext>
            </p:extLst>
          </p:nvPr>
        </p:nvGraphicFramePr>
        <p:xfrm>
          <a:off x="1785918" y="785794"/>
          <a:ext cx="864396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142844" y="785794"/>
            <a:ext cx="2714644" cy="53578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ar-SA" sz="4000" dirty="0">
                <a:solidFill>
                  <a:schemeClr val="bg1"/>
                </a:solidFill>
                <a:cs typeface="AL-Mohanad" pitchFamily="2" charset="-78"/>
              </a:rPr>
              <a:t>المـجــــــــالات</a:t>
            </a:r>
          </a:p>
          <a:p>
            <a:pPr algn="ctr">
              <a:lnSpc>
                <a:spcPct val="200000"/>
              </a:lnSpc>
            </a:pPr>
            <a:r>
              <a:rPr lang="ar-SA" sz="4000" dirty="0">
                <a:solidFill>
                  <a:schemeClr val="bg1"/>
                </a:solidFill>
                <a:cs typeface="AL-Mohanad" pitchFamily="2" charset="-78"/>
              </a:rPr>
              <a:t> الرئيســيــــــة </a:t>
            </a:r>
          </a:p>
          <a:p>
            <a:pPr algn="ctr">
              <a:lnSpc>
                <a:spcPct val="200000"/>
              </a:lnSpc>
            </a:pPr>
            <a:r>
              <a:rPr lang="ar-SA" sz="4000" dirty="0">
                <a:solidFill>
                  <a:schemeClr val="bg1"/>
                </a:solidFill>
                <a:cs typeface="AL-Mohanad" pitchFamily="2" charset="-78"/>
              </a:rPr>
              <a:t>للخطـــــــــــــــة </a:t>
            </a:r>
          </a:p>
          <a:p>
            <a:pPr algn="ctr">
              <a:lnSpc>
                <a:spcPct val="200000"/>
              </a:lnSpc>
            </a:pPr>
            <a:r>
              <a:rPr lang="ar-SA" sz="4000" dirty="0">
                <a:solidFill>
                  <a:schemeClr val="bg1"/>
                </a:solidFill>
                <a:cs typeface="AL-Mohanad" pitchFamily="2" charset="-78"/>
              </a:rPr>
              <a:t>الإستراتيجية </a:t>
            </a:r>
            <a:endParaRPr lang="en-US" sz="4000" dirty="0">
              <a:solidFill>
                <a:schemeClr val="bg1"/>
              </a:solidFill>
              <a:cs typeface="AL-Mohanad" pitchFamily="2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0" y="6215082"/>
            <a:ext cx="9144032" cy="642942"/>
            <a:chOff x="0" y="6215082"/>
            <a:chExt cx="9144032" cy="642942"/>
          </a:xfrm>
        </p:grpSpPr>
        <p:sp>
          <p:nvSpPr>
            <p:cNvPr id="11" name="مستطيل مستدير الزوايا 10"/>
            <p:cNvSpPr/>
            <p:nvPr/>
          </p:nvSpPr>
          <p:spPr>
            <a:xfrm>
              <a:off x="0" y="6215106"/>
              <a:ext cx="9144000" cy="6429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ar-SA" sz="2300" b="1" dirty="0">
                  <a:cs typeface="AL-Mohanad" pitchFamily="2" charset="-78"/>
                </a:rPr>
                <a:t> اشراف  /  مركز الجودة والاعتماد للتدريب </a:t>
              </a:r>
              <a:endParaRPr lang="en-US" sz="2300" b="1" dirty="0">
                <a:cs typeface="AL-Mohanad" pitchFamily="2" charset="-78"/>
              </a:endParaRPr>
            </a:p>
          </p:txBody>
        </p:sp>
        <p:sp>
          <p:nvSpPr>
            <p:cNvPr id="13" name="خماسي 12"/>
            <p:cNvSpPr/>
            <p:nvPr/>
          </p:nvSpPr>
          <p:spPr>
            <a:xfrm flipH="1">
              <a:off x="4643438" y="6215082"/>
              <a:ext cx="4500594" cy="642918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ar-SA" sz="2400" dirty="0">
                  <a:solidFill>
                    <a:schemeClr val="tx1"/>
                  </a:solidFill>
                  <a:cs typeface="AL-Mohanad" pitchFamily="2" charset="-78"/>
                </a:rPr>
                <a:t>اعداد المستشار/ العزي غالب المشرع </a:t>
              </a:r>
              <a:endParaRPr lang="en-US" sz="2400" dirty="0">
                <a:solidFill>
                  <a:schemeClr val="tx1"/>
                </a:solidFill>
                <a:cs typeface="AL-Mohana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56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6078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algn="r"/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</a:t>
                      </a:r>
                      <a:r>
                        <a:rPr lang="ar-SA" sz="2000" b="0" dirty="0"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2000" b="0" baseline="0" dirty="0"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2000" b="0" dirty="0"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khbar MT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khbar MT" pitchFamily="2" charset="-78"/>
              </a:rPr>
              <a:t> الاستدامة المالية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khbar MT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663679"/>
              </p:ext>
            </p:extLst>
          </p:nvPr>
        </p:nvGraphicFramePr>
        <p:xfrm>
          <a:off x="0" y="476668"/>
          <a:ext cx="9144001" cy="63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5655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1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إنشاء  صندوق للاستثمار برأس  ما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لا  يقل عن 30% من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الاحتياطي النقدي للجمعية 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تخصيص</a:t>
                      </a:r>
                      <a:r>
                        <a:rPr lang="ar-SA" sz="16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مبلغ مالي من  ممتلكات الجمعية  للاستثمار </a:t>
                      </a:r>
                      <a:endParaRPr lang="en-US" sz="16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1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وضع خطة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 تسويقية /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إعلانية للترويج  للأوقاف في ( الصحف – المجلات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– المواقع والقنوات )  في  المناسبات الدينية وذات العلاقة .</a:t>
                      </a:r>
                      <a:endParaRPr lang="en-US" sz="12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1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العمل على تخفيض النفقات التشغيلية للجمعية 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1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انشاء  اوقاف خاصة بمركز الرعاية النهارية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94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انشاء قسم تنمية الموارد المالية في الجمعية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التسويق الفاعل  لتحقيق الاستقرار الفاعل 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474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مشاريع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خيرية بطريقة احترافية واعداد ملفات تسويقية متكاملة </a:t>
                      </a: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لجميع المشاريع الوقفية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74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التعاقد مع مسوقين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/ منظمات  تسويقية لتسويق مشاريع الجمعية بنظام النسب أو المكافئات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474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لائحة مكافئات مالية للعاملين في تنمية الموارد المالية تحفز العاملين على الانجاز . </a:t>
                      </a:r>
                      <a:endParaRPr lang="en-US" sz="12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4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62525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algn="r"/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</a:t>
                      </a:r>
                      <a:r>
                        <a:rPr lang="ar-SA" sz="2000" b="0" dirty="0"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2000" b="0" baseline="0" dirty="0"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2000" b="0" dirty="0"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الاستدامة المالية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38136"/>
              </p:ext>
            </p:extLst>
          </p:nvPr>
        </p:nvGraphicFramePr>
        <p:xfrm>
          <a:off x="0" y="476668"/>
          <a:ext cx="9144001" cy="626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6230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اعداد  دراسات جدوى لعدد من المشاريع الاستثمارية المميزة 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التوجه نحو الاستثمارات ذات المخاطر المنخفضة  </a:t>
                      </a:r>
                      <a:endParaRPr lang="en-US" sz="16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9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افتتاح مشاريع  استثمارية  وبمردود مالي لا يقل عن 200 الف ريال سنوياً.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9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تكليف  مدير محترف لإدارة  المشاريع الاستثمارية  الخاصة بالجمعية 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التعاقد مع  مكاتب تسويقية واستشارية لتطوير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المشاريع 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وتقديم الدعم اللازم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55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استهداف الشركات والمؤسسات ذات المسئولية الاجتماعية بمشاريع تتناسب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مع توجهاتها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الاستفادة من الجانب الحكومي والمؤسسات المانحة في ما يتعلق  بالاستقرار  المالي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8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إعداد</a:t>
                      </a:r>
                      <a:r>
                        <a:rPr lang="ar-SA" sz="14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ما لا يقل عن 10 مشاريع نوعية  لتسويقها على الداعمين والمانحين 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18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وضع جدول زيارات للشركات الكبرى والمؤسسات المانحة وبعض رجال الأعمال 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186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توسيع  الجمعية العمومية   وفتح 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العضوية الشرفية لرجال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الأعمال والشخصيات الإعلامية والمجتمعية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078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01580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   </a:t>
                      </a:r>
                      <a:r>
                        <a:rPr lang="ar-SA" sz="2000" b="0" dirty="0"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2000" b="0" baseline="0" dirty="0"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2000" b="0" dirty="0"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 الاستدامة المالية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41823"/>
              </p:ext>
            </p:extLst>
          </p:nvPr>
        </p:nvGraphicFramePr>
        <p:xfrm>
          <a:off x="0" y="476668"/>
          <a:ext cx="9144001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7327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khbar MT" pitchFamily="2" charset="-78"/>
                        </a:rPr>
                        <a:t>نشر القوائم المالية كل عام  وتضمينها في التقرير السنوي للجمعية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 تحقيق الشفافية المالية للمتبرعين والمانحين  وعموم  المجتمع 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نشر التقارير  المالية بشكل ربعي  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الايرادات والمصروفات 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ضبط العمليات المالية واستحقاقات المشاريع  بناء على تبرعات فاعلي الخير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اضافة مبلغ  مالي كمصروفات تشغيلية  ادارية واشعار المتبرعين بذلك وادراج ذلك في سياسة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التبرع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91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تسليم القوائم المالية والتقرير الربعية الى المتبرعين والمانحين 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تحقيق رضا المتبرعين والداعمين والمانحين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رفع التقارير النهائي للمتبرعين  والمانحين</a:t>
                      </a: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( نسخة مقروءة ونسخة مرئية )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تكريم المتبرعين والمانحين  في الفعاليات  الخاصة بالجمعية 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توثيق المشاريع  بمموليها  ورفعها  الى  المتبرعين والداعمين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اشراك المتبرع في عملية اتخاذ القرار  في ما يتعلق  بالمشروع المتبرع له .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تسويقية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لتنمية الموارد المالية في الجمعية . </a:t>
                      </a:r>
                      <a:endParaRPr lang="en-US" sz="12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algn="ctr"/>
                      <a:endParaRPr lang="ar-SA" sz="12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تطوير الاليات التسويقية  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لزيادة الموارد  المالية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استقبال التبرعات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في مبنى الجمعية  يدويا واجهزة الصراف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36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استهداف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المراكز </a:t>
                      </a:r>
                      <a:r>
                        <a:rPr lang="ar-SA" sz="1200" baseline="0" dirty="0" err="1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التارية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للتبرع ببواقي الهلل لصالح الجمعية .</a:t>
                      </a:r>
                    </a:p>
                    <a:p>
                      <a:pPr algn="ctr"/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( </a:t>
                      </a:r>
                      <a:r>
                        <a:rPr lang="ar-SA" sz="1200" baseline="0" dirty="0" err="1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التموينات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– الصيدليات – المراكز التجارية - ....الخ ) .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21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22862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     </a:t>
                      </a:r>
                      <a:r>
                        <a:rPr lang="ar-SA" sz="2000" b="0" dirty="0"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2000" b="0" baseline="0" dirty="0"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2000" b="0" dirty="0"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 التسويق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94876"/>
              </p:ext>
            </p:extLst>
          </p:nvPr>
        </p:nvGraphicFramePr>
        <p:xfrm>
          <a:off x="0" y="476668"/>
          <a:ext cx="9144001" cy="63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715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تفعيل مشروع الكفالات الشهرية والاستقطاع  ( لمركز تعاطف  ) وفتح حساب مباشر  في البنوك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تطوير الاليات التسويقية  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لزيادة الموارد  المالية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استقبال التبرعات في مرافق الجمعية  وفروعها المستقبلية ومركز تعاطف 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التعاقد مع شركات تسويقية لتسويق مشاريع الجمعية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13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انشاء متجر الكتروني لمشاريع وانشطة الجمعية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aseline="0" dirty="0">
                          <a:cs typeface="Akhbar MT" pitchFamily="2" charset="-78"/>
                        </a:rPr>
                        <a:t>تسهيل عملية التدفقات النقدية  الواردة للجمعية   </a:t>
                      </a:r>
                    </a:p>
                    <a:p>
                      <a:endParaRPr lang="ar-SA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فتح حسابات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بنكية في جميع البنوك المشهورة  لجميع المشاريع  الجديدة  والقديمة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فتح حسابات فرعية في جميع البنوك لجميع المشاريع الخاصة بالجمعية 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التعاقد مع شركات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الاتصالات لإرسال رسائل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sms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لدعم أوقاف ومشاريع الجمعية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 مشاهير الإعلام  ووسائل التواصل الاجتماعي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في التعريف بالجمعية والترويج لمشاريعها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cs typeface="Akhbar MT" pitchFamily="2" charset="-78"/>
                        </a:rPr>
                        <a:t>الاستفادة من التقنية </a:t>
                      </a:r>
                      <a:r>
                        <a:rPr lang="ar-SA" sz="1600" baseline="0" dirty="0">
                          <a:cs typeface="Akhbar MT" pitchFamily="2" charset="-78"/>
                        </a:rPr>
                        <a:t> في نشر وتسويق مشاريع الجمعية  </a:t>
                      </a:r>
                      <a:endParaRPr lang="en-US" sz="16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الاستفادة من الاعلانات الممولة والمدفوعة على مواقع التواصل الاجتماعي ومحركات البحث 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554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انشاء  مكاتب اعلامية في اهم المناطق في الباحة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169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المواسم السياحية في  منطقة الباحة وتهامة الباحة 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72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26013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1800" baseline="0" dirty="0">
                          <a:solidFill>
                            <a:schemeClr val="bg1"/>
                          </a:solidFill>
                          <a:cs typeface="Akhbar MT" pitchFamily="2" charset="-78"/>
                        </a:rPr>
                        <a:t>:     </a:t>
                      </a:r>
                      <a:r>
                        <a:rPr lang="ar-SA" sz="1800" b="0" kern="1200" dirty="0">
                          <a:solidFill>
                            <a:schemeClr val="bg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تغطية  كامل نطاق خدمات الجمعية</a:t>
                      </a:r>
                      <a:r>
                        <a:rPr lang="ar-SA" sz="1800" b="0" kern="1200" baseline="0" dirty="0">
                          <a:solidFill>
                            <a:schemeClr val="bg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 في منطقة الباحة </a:t>
                      </a:r>
                      <a:r>
                        <a:rPr lang="ar-SA" sz="18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</a:t>
            </a:r>
            <a:r>
              <a:rPr lang="ar-SA" sz="1600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التوسع والانتشار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73941"/>
              </p:ext>
            </p:extLst>
          </p:nvPr>
        </p:nvGraphicFramePr>
        <p:xfrm>
          <a:off x="0" y="476673"/>
          <a:ext cx="9144001" cy="6381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1742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إنشاء قاعدة بيانات  متكاملة   عن  مرضى المستهدفين في جميع مناطق الباحة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تقديم خدمات استشارية وتثقيفية عن بعد ( اونلاين مواقع التواصل الاجتماعي </a:t>
                      </a:r>
                      <a:r>
                        <a:rPr lang="ar-SA" sz="14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) . </a:t>
                      </a: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endParaRPr lang="ar-SA" sz="14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endParaRPr lang="ar-SA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جدول  للاستشارات ونوعيتها واوقات التواصل  وجدولة الاطباء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كذلك  .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تقدم خدمة الإرشاد النفسي والاجتماعي  لجميع المستفيدين من الجمعية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التعاون مع أخصائيين اجتماعيين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لتقديم الاستشارات التخصصية .في ما يتعلق بالدعم النفسي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09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بناء جدول زمني وخطة برامجية للعيادات المتنقلة .</a:t>
                      </a: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تنظيم العيادات الاستشارية والعلاجية المتنقلة في عموم مناطق الباحة .. </a:t>
                      </a:r>
                    </a:p>
                    <a:p>
                      <a:endParaRPr lang="ar-SA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التعاقد مع أطباء / أخصائيين في  البرامج المستهدفة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بنظام جزئي .</a:t>
                      </a:r>
                      <a:endParaRPr lang="en-US" sz="14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cs typeface="Akhbar MT" pitchFamily="2" charset="-78"/>
                        </a:rPr>
                        <a:t>الاستفادة من الفرق </a:t>
                      </a:r>
                      <a:r>
                        <a:rPr lang="ar-SA" sz="1600" dirty="0" err="1">
                          <a:cs typeface="Akhbar MT" pitchFamily="2" charset="-78"/>
                        </a:rPr>
                        <a:t>التطوعوية</a:t>
                      </a:r>
                      <a:r>
                        <a:rPr lang="ar-SA" sz="1600" dirty="0">
                          <a:cs typeface="Akhbar MT" pitchFamily="2" charset="-78"/>
                        </a:rPr>
                        <a:t> في المناطق في تنظيم العيادات 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09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إنشاء  فريق نسائي  </a:t>
                      </a:r>
                      <a:r>
                        <a:rPr lang="ar-SA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تطوعي  لتنظيم  الفعاليات  في الجانب النسائي 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0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aseline="0" dirty="0">
                          <a:cs typeface="Akhbar MT" pitchFamily="2" charset="-78"/>
                        </a:rPr>
                        <a:t> التسجيل الكترونيا عبر رابط تفاعلي او موقع الجمعية .</a:t>
                      </a:r>
                      <a:endParaRPr lang="ar-SA" sz="14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 تسهيل التسجيل للمرضى الراغبين في الاستفادة من خدمات الجمعية 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endParaRPr lang="ar-SA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الاستفادة من الجمعيات الخيرية الاخرى للقيام بالبحث الاجتماعي.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زيادة المتعاونين والمتطوعين في البحث الاجتماعي </a:t>
                      </a: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اختيار الموقع  وانهاء الاجراءات النظامية 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فتح فروع جديدة  للجمعية في محافظة </a:t>
                      </a:r>
                      <a:r>
                        <a:rPr lang="ar-SA" sz="1200" b="0" dirty="0" err="1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المخواة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فتح فرع جديد للجمعية في محافظة </a:t>
                      </a:r>
                      <a:r>
                        <a:rPr lang="ar-SA" sz="1200" b="0" dirty="0" err="1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بلجرشي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endParaRPr lang="ar-SA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التأثيث والتجهيزات ( بشكل عام  )  للفرع الجديد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استقطاب الكوادر ( بشكل عام ) إعداد البناء الإداري .</a:t>
                      </a:r>
                      <a:endParaRPr lang="en-US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437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تدشين </a:t>
                      </a:r>
                      <a:r>
                        <a:rPr lang="ar-SA" sz="12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العمل ( حفل  الافتتاح  )  للفرع الجديد  بحضور رسمي ومجتمعي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096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97320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:     </a:t>
                      </a:r>
                      <a:r>
                        <a:rPr lang="ar-SA" sz="2000" b="0" dirty="0">
                          <a:solidFill>
                            <a:schemeClr val="bg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2000" b="0" baseline="0" dirty="0">
                          <a:solidFill>
                            <a:schemeClr val="bg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2000" b="0" dirty="0">
                          <a:solidFill>
                            <a:schemeClr val="bg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2000" b="0" baseline="0" dirty="0">
                          <a:solidFill>
                            <a:schemeClr val="bg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2000" b="0" dirty="0">
                          <a:solidFill>
                            <a:schemeClr val="bg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r>
                        <a:rPr lang="ar-SA" sz="2000" b="0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</a:t>
            </a:r>
            <a:r>
              <a:rPr lang="ar-SA" sz="1600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ادارة السمعة والاتصال المجتمعي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27106"/>
              </p:ext>
            </p:extLst>
          </p:nvPr>
        </p:nvGraphicFramePr>
        <p:xfrm>
          <a:off x="0" y="476668"/>
          <a:ext cx="9144001" cy="638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7397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14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اعتماد اسم شهرة للجمعية واعتماده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وتسجيله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في  وزارة التجارة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latin typeface="Calibri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latin typeface="+mn-lt"/>
                          <a:ea typeface="Calibri"/>
                          <a:cs typeface="Akhbar MT" pitchFamily="2" charset="-78"/>
                        </a:rPr>
                        <a:t>تعزيز الحضور الذهني  للجمعية   لدى عموم افراد  المجتمع  المحلي  وذو العلاقة  .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24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5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اعتماد هوية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سمعية للجمعية  واعتمادها على جميع الاعمال الاعلامية الصوتية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7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تغيير  الهوية البصرية للجمعية وتدشينها  وطباعتها على جميع الممتلكات والمباني .</a:t>
                      </a:r>
                      <a:r>
                        <a:rPr lang="ar-SA" sz="1200" b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7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تجديد  اللوحات الاعلانية والارشادية  في مباني الجمعية وممتلكاتها وفق الهوية الجديدة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2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فعالية اليوم الوطني  في  كل عام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إقامة الفعاليات والأنشطة الإعلامية  في المناسبات الدينية والوطنية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تنفيذ فعالية اليوم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العالمي  للمناسبات الصحية المتنوعة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انشطة مجتمعية تشاركية مع الجهات الخيرية الاخرى في المنطقة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كتابة ما لا يقل عن 100 خبر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صحفي عن الجمعية وانشطتها في العام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وسائل الاعلام المرئية والمسموعة والمقروءة  .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تنفيذ ما لا يقل   عن 6حلقات تلفزيونية  واذاعية في العام  </a:t>
                      </a:r>
                      <a:endParaRPr lang="en-US" sz="1200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تحويل جميع مشاريع الجمعية الى مشاريع الكترونية</a:t>
                      </a:r>
                      <a:r>
                        <a:rPr lang="ar-SA" sz="1200" baseline="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( موشن جرافيك  )  .</a:t>
                      </a:r>
                      <a:endParaRPr lang="en-US" sz="1200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07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18532"/>
              </p:ext>
            </p:extLst>
          </p:nvPr>
        </p:nvGraphicFramePr>
        <p:xfrm>
          <a:off x="0" y="0"/>
          <a:ext cx="9144000" cy="42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0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cs typeface="AL-Mohanad" pitchFamily="2" charset="-78"/>
                        </a:rPr>
                        <a:t>الهدف </a:t>
                      </a:r>
                      <a:r>
                        <a:rPr lang="ar-SA" sz="20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:     </a:t>
                      </a: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r>
                        <a:rPr lang="ar-SA" sz="2000" b="0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0"/>
            <a:ext cx="2143108" cy="4286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1600" dirty="0">
                <a:solidFill>
                  <a:schemeClr val="tx1"/>
                </a:solidFill>
                <a:cs typeface="AL-Mohanad" pitchFamily="2" charset="-78"/>
              </a:rPr>
              <a:t>المجال: </a:t>
            </a:r>
            <a:r>
              <a:rPr lang="ar-SA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 </a:t>
            </a:r>
            <a:r>
              <a:rPr lang="ar-SA" sz="1600" dirty="0">
                <a:solidFill>
                  <a:sysClr val="windowText" lastClr="000000"/>
                </a:solidFill>
                <a:latin typeface="Abomsaab" pitchFamily="66" charset="-78"/>
                <a:cs typeface="Abomsaab" pitchFamily="66" charset="-78"/>
              </a:rPr>
              <a:t>ادارة السمعة والاتصال المجتمعي </a:t>
            </a:r>
            <a:endParaRPr lang="en-US" sz="1600" dirty="0">
              <a:solidFill>
                <a:sysClr val="windowText" lastClr="000000"/>
              </a:solidFill>
              <a:latin typeface="Abomsaab" pitchFamily="66" charset="-78"/>
              <a:cs typeface="Abomsaab" pitchFamily="66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22955"/>
              </p:ext>
            </p:extLst>
          </p:nvPr>
        </p:nvGraphicFramePr>
        <p:xfrm>
          <a:off x="0" y="476667"/>
          <a:ext cx="9144001" cy="6267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7356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المبادرات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bg1"/>
                          </a:solidFill>
                          <a:cs typeface="AL-Mohanad" pitchFamily="2" charset="-78"/>
                        </a:rPr>
                        <a:t>الهدف التشغيلي </a:t>
                      </a:r>
                      <a:endParaRPr lang="en-US" sz="1400" dirty="0">
                        <a:solidFill>
                          <a:schemeClr val="bg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الحصول على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تزكيات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من 10 شخصيات معتبرة ( دينية – اجتماعية – إعلامية).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النخب المجتمعية  ( الحكومية – الدينية – الاجتماعية  )  في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تعزيز سمعة الجمعية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20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تنظيم زيارات ميدانية للشخصيات المعتبرة    الى مقر الجمعية والمنشئات التابعة لها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3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رعاية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الشخصيات الرسمية لأنشطة  وفعاليات الجمعية المختلفة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بناء خطة  نشر   للموقع  وصفحات التواصل  الاجتماعي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تعزيز</a:t>
                      </a:r>
                      <a:r>
                        <a:rPr lang="ar-SA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الحضور   الفاعل في العالم الافتراضي  ( مواقع التواصل الاجتماعي  ) .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20%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20%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---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رفع نسبة المشاهدات والمتابعات  على </a:t>
                      </a:r>
                      <a:r>
                        <a:rPr lang="ar-S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مواقع التواصل الاجتماعي  بنسبة 100%  سنويا</a:t>
                      </a:r>
                      <a:endParaRPr lang="ar-SA" sz="1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5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منصات اعلامية فاعلة  على مواقع التواصل الاجتماعي 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aseline="0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إنشاء الموقع الالكتروني للجمعية وصفحات التواصل الاجتماعي برابط موحد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50%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5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5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توثيق جميع حسابات الجمعية على مواقع التواصل الاجتماعي 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إعداد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التصورات والاليات الخاصة  ببناء  وتنفيذ  الشراكات مع الجهات الأخرى . 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algn="ctr"/>
                      <a:endParaRPr lang="ar-SA" sz="1200" baseline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شراكات استراتيجية فاعلة تخدم الجمعية وتحقق اهدافها .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algn="ctr"/>
                      <a:endParaRPr lang="ar-SA" sz="9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20%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20%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30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عقد شراكات مع المستشفيات  التخصصية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وشركات الادوية 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40%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30%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cs typeface="Akhbar MT" pitchFamily="2" charset="-78"/>
                        </a:rPr>
                        <a:t>5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عقد شراكات مع مؤسسات تعليمية  في ما يتعلق بالتطوع  والفعاليات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التخصصية  .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عقد شراكات  اعلامية  ( صحف – مجلات – مواقع اخبارية –دعاية واعلان ) .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10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 عقد شراكات مع  جمعيات خيرية عامة وتخصصية لتنفيذ بعض المشاريع المشتركة .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algn="ctr"/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5206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تدشين العمل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 dirty="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800">
                          <a:cs typeface="Akhbar MT" pitchFamily="2" charset="-78"/>
                        </a:rPr>
                        <a:t>  100%</a:t>
                      </a:r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cs typeface="Akhbar MT" pitchFamily="2" charset="-78"/>
                        </a:rPr>
                        <a:t>20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khbar MT" pitchFamily="2" charset="-78"/>
                        </a:rPr>
                        <a:t>عقد </a:t>
                      </a:r>
                      <a:r>
                        <a:rPr lang="ar-SA" sz="12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Akhbar MT" pitchFamily="2" charset="-78"/>
                        </a:rPr>
                        <a:t>  </a:t>
                      </a:r>
                      <a:r>
                        <a:rPr lang="ar-SA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khbar MT" pitchFamily="2" charset="-78"/>
                        </a:rPr>
                        <a:t>شراكات  مع  قطاعات أخرى ( حسب الاحتياج ) . </a:t>
                      </a:r>
                    </a:p>
                    <a:p>
                      <a:pPr algn="ctr"/>
                      <a:endParaRPr lang="en-US" sz="1200" dirty="0">
                        <a:cs typeface="Akhbar MT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98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48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16353"/>
            <a:ext cx="906470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مشروع البناء المؤسسي  ( الخطة الإستراتيجية )  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4300"/>
              </p:ext>
            </p:extLst>
          </p:nvPr>
        </p:nvGraphicFramePr>
        <p:xfrm>
          <a:off x="-1" y="714350"/>
          <a:ext cx="9143998" cy="537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3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6830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/>
                        <a:t>مؤشر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/>
                        <a:t>الانجاز </a:t>
                      </a:r>
                      <a:endParaRPr lang="en-US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/>
                        <a:t>الفترة الإستراتيجية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400" dirty="0"/>
                        <a:t>مؤشر الأداء 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الهدف  الإستراتيجي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المجال 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م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dirty="0"/>
                        <a:t>2022م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2021م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2020م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2019م </a:t>
                      </a:r>
                      <a:endParaRPr lang="en-US" sz="7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811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تقارير الاداء والانجاز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</a:p>
                    <a:p>
                      <a:endParaRPr lang="ar-SA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70%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400" b="0" baseline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 للعاملين في الجمعية بنسبة 70% </a:t>
                      </a:r>
                      <a:endParaRPr lang="en-US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>
                          <a:cs typeface="AL-Mohanad" pitchFamily="2" charset="-78"/>
                        </a:rPr>
                        <a:t>الكفاءة</a:t>
                      </a:r>
                      <a:r>
                        <a:rPr lang="ar-SA" sz="1400" baseline="0">
                          <a:cs typeface="AL-Mohanad" pitchFamily="2" charset="-78"/>
                        </a:rPr>
                        <a:t> الإدارية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441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عقود التطوع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200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0" dirty="0"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0" dirty="0">
                          <a:cs typeface="AL-Mohanad" pitchFamily="2" charset="-78"/>
                        </a:rPr>
                        <a:t>استقطاب  ما لا يقل عـــــــــــــن 200متطــــــــــــوع ( من الجنسين ) . </a:t>
                      </a:r>
                      <a:endParaRPr lang="en-US" sz="1400" b="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>
                          <a:cs typeface="AL-Mohanad" pitchFamily="2" charset="-78"/>
                        </a:rPr>
                        <a:t>الكفاءة</a:t>
                      </a:r>
                      <a:r>
                        <a:rPr lang="ar-SA" sz="1400" baseline="0">
                          <a:cs typeface="AL-Mohanad" pitchFamily="2" charset="-78"/>
                        </a:rPr>
                        <a:t> الإدارية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274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العمل </a:t>
                      </a:r>
                      <a:r>
                        <a:rPr lang="ar-SA" sz="1600" dirty="0" err="1">
                          <a:latin typeface="Abomsaab" pitchFamily="66" charset="-78"/>
                          <a:cs typeface="Abomsaab" pitchFamily="66" charset="-78"/>
                        </a:rPr>
                        <a:t>بالانظمة</a:t>
                      </a:r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100%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>
                          <a:cs typeface="AL-Mohanad" pitchFamily="2" charset="-78"/>
                        </a:rPr>
                        <a:t>الكفاءة</a:t>
                      </a:r>
                      <a:r>
                        <a:rPr lang="ar-SA" sz="1400" baseline="0">
                          <a:cs typeface="AL-Mohanad" pitchFamily="2" charset="-78"/>
                        </a:rPr>
                        <a:t> الإدارية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265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 الحصول على الشهادات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تحقيق الجودة الادارية في الجمعية والمنشئات  التابعة لها . </a:t>
                      </a:r>
                      <a:endParaRPr lang="en-US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>
                          <a:cs typeface="AL-Mohanad" pitchFamily="2" charset="-78"/>
                        </a:rPr>
                        <a:t>الكفاءة</a:t>
                      </a:r>
                      <a:r>
                        <a:rPr lang="ar-SA" sz="1400" baseline="0">
                          <a:cs typeface="AL-Mohanad" pitchFamily="2" charset="-78"/>
                        </a:rPr>
                        <a:t> الإدارية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281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latin typeface="Abomsaab" pitchFamily="66" charset="-78"/>
                          <a:cs typeface="Abomsaab" pitchFamily="66" charset="-78"/>
                        </a:rPr>
                        <a:t>تنفيذ الخدمات </a:t>
                      </a:r>
                      <a:endParaRPr lang="en-US" sz="18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10%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25</a:t>
                      </a:r>
                    </a:p>
                    <a:p>
                      <a:pPr algn="ctr"/>
                      <a:r>
                        <a:rPr lang="ar-SA" sz="1200" dirty="0"/>
                        <a:t>-----</a:t>
                      </a:r>
                    </a:p>
                    <a:p>
                      <a:pPr algn="ctr"/>
                      <a:r>
                        <a:rPr lang="ar-SA" sz="1200" dirty="0"/>
                        <a:t>50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زيادة الخدمات والبرامج بنسبة 25%  ومضاعفة تنفيذ البرامج القائمة بنسبة 50% .</a:t>
                      </a:r>
                      <a:endParaRPr lang="ar-S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aseline="0" dirty="0">
                          <a:cs typeface="AL-Mohanad" pitchFamily="2" charset="-78"/>
                        </a:rPr>
                        <a:t> الخدمات والبرامج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" name="مجموعة 7"/>
          <p:cNvGrpSpPr/>
          <p:nvPr/>
        </p:nvGrpSpPr>
        <p:grpSpPr>
          <a:xfrm>
            <a:off x="0" y="6215082"/>
            <a:ext cx="9144032" cy="642942"/>
            <a:chOff x="0" y="6215082"/>
            <a:chExt cx="9144032" cy="642942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0" y="6215106"/>
              <a:ext cx="9144000" cy="6429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ar-SA" sz="2300" b="1" dirty="0">
                  <a:cs typeface="AL-Mohanad" pitchFamily="2" charset="-78"/>
                </a:rPr>
                <a:t> اشراف  /  مركز الجودة والاعتماد للتدريب </a:t>
              </a:r>
              <a:endParaRPr lang="en-US" sz="2300" b="1" dirty="0">
                <a:cs typeface="AL-Mohanad" pitchFamily="2" charset="-78"/>
              </a:endParaRPr>
            </a:p>
          </p:txBody>
        </p:sp>
        <p:sp>
          <p:nvSpPr>
            <p:cNvPr id="13" name="خماسي 12"/>
            <p:cNvSpPr/>
            <p:nvPr/>
          </p:nvSpPr>
          <p:spPr>
            <a:xfrm flipH="1">
              <a:off x="4643438" y="6215082"/>
              <a:ext cx="4500594" cy="642918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ar-SA" sz="2400" dirty="0">
                  <a:solidFill>
                    <a:schemeClr val="tx1"/>
                  </a:solidFill>
                  <a:cs typeface="AL-Mohanad" pitchFamily="2" charset="-78"/>
                </a:rPr>
                <a:t>اعداد المستشار/ العزي غالب المشرع </a:t>
              </a:r>
              <a:endParaRPr lang="en-US" sz="2400" dirty="0">
                <a:solidFill>
                  <a:schemeClr val="tx1"/>
                </a:solidFill>
                <a:cs typeface="AL-Mohana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56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16353"/>
            <a:ext cx="906470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مشروع البناء المؤسسي  ( الخطة الإستراتيجية )  </a:t>
            </a: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15212"/>
              </p:ext>
            </p:extLst>
          </p:nvPr>
        </p:nvGraphicFramePr>
        <p:xfrm>
          <a:off x="-1" y="714351"/>
          <a:ext cx="9143999" cy="537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36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9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7358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/>
                        <a:t>مؤشر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/>
                        <a:t>الانجاز </a:t>
                      </a:r>
                      <a:endParaRPr lang="en-US" sz="1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/>
                        <a:t>الفترة الإستراتيجية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400" dirty="0"/>
                        <a:t>مؤشر الأداء 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الهدف  الإستراتيجي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المجال 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800" dirty="0"/>
                        <a:t>م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dirty="0"/>
                        <a:t>2022م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2021م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2020م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/>
                        <a:t>2019م </a:t>
                      </a:r>
                      <a:endParaRPr lang="en-US" sz="7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72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latin typeface="Abomsaab" pitchFamily="66" charset="-78"/>
                          <a:cs typeface="Abomsaab" pitchFamily="66" charset="-78"/>
                        </a:rPr>
                        <a:t>ثبات العوائد </a:t>
                      </a:r>
                      <a:endParaRPr lang="en-US" sz="18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10%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200" dirty="0"/>
                    </a:p>
                    <a:p>
                      <a:pPr algn="ctr"/>
                      <a:r>
                        <a:rPr lang="ar-SA" sz="1200" dirty="0"/>
                        <a:t>30%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0" dirty="0">
                        <a:latin typeface="ae_AlMohanad" pitchFamily="18" charset="-78"/>
                        <a:cs typeface="ae_AlMohanad" pitchFamily="18" charset="-78"/>
                      </a:endParaRPr>
                    </a:p>
                    <a:p>
                      <a:pPr algn="ctr"/>
                      <a:r>
                        <a:rPr lang="ar-SA" sz="1400" b="0" dirty="0">
                          <a:latin typeface="ae_AlMohanad" pitchFamily="18" charset="-78"/>
                          <a:cs typeface="AL-Mohanad" pitchFamily="2" charset="-78"/>
                        </a:rPr>
                        <a:t>تحقيق استقرار  مالي بنسبة </a:t>
                      </a:r>
                      <a:r>
                        <a:rPr lang="ar-SA" sz="1400" b="0" baseline="0" dirty="0">
                          <a:latin typeface="ae_AlMohanad" pitchFamily="18" charset="-78"/>
                          <a:cs typeface="AL-Mohanad" pitchFamily="2" charset="-78"/>
                        </a:rPr>
                        <a:t>30</a:t>
                      </a:r>
                      <a:r>
                        <a:rPr lang="ar-SA" sz="1400" b="0" baseline="0">
                          <a:latin typeface="ae_AlMohanad" pitchFamily="18" charset="-78"/>
                          <a:cs typeface="AL-Mohanad" pitchFamily="2" charset="-78"/>
                        </a:rPr>
                        <a:t>%  من </a:t>
                      </a:r>
                      <a:r>
                        <a:rPr lang="ar-SA" sz="1400" b="0" baseline="0" dirty="0">
                          <a:latin typeface="ae_AlMohanad" pitchFamily="18" charset="-78"/>
                          <a:cs typeface="AL-Mohanad" pitchFamily="2" charset="-78"/>
                        </a:rPr>
                        <a:t>مصروفات الجمعية  . </a:t>
                      </a:r>
                      <a:endParaRPr lang="ar-SA" sz="1400" b="0" dirty="0">
                        <a:latin typeface="ae_AlMohanad" pitchFamily="18" charset="-78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1" dirty="0">
                          <a:cs typeface="AL-Mohanad" pitchFamily="2" charset="-78"/>
                        </a:rPr>
                        <a:t>الاستدامة المالية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6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460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  الايراد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70%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0" dirty="0">
                          <a:latin typeface="ae_AlMohanad" pitchFamily="18" charset="-78"/>
                          <a:cs typeface="AL-Mohanad" pitchFamily="2" charset="-78"/>
                        </a:rPr>
                        <a:t> </a:t>
                      </a:r>
                    </a:p>
                    <a:p>
                      <a:pPr algn="ctr"/>
                      <a:r>
                        <a:rPr lang="ar-SA" sz="1600" b="0" dirty="0">
                          <a:latin typeface="ae_AlMohanad" pitchFamily="18" charset="-78"/>
                          <a:cs typeface="AL-Mohanad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600" b="0" baseline="0" dirty="0">
                          <a:latin typeface="ae_AlMohanad" pitchFamily="18" charset="-78"/>
                          <a:cs typeface="AL-Mohanad" pitchFamily="2" charset="-78"/>
                        </a:rPr>
                        <a:t> .</a:t>
                      </a:r>
                      <a:endParaRPr lang="ar-SA" sz="1600" b="0" dirty="0">
                        <a:latin typeface="ae_AlMohanad" pitchFamily="18" charset="-78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1" dirty="0"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1" dirty="0">
                          <a:cs typeface="AL-Mohanad" pitchFamily="2" charset="-78"/>
                        </a:rPr>
                        <a:t>الاستدامة المالية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7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5763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تقارير الانجاز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تغطية  كامل نطاق خدمات الجمعية</a:t>
                      </a: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 في منطقة الباحة </a:t>
                      </a: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400" dirty="0">
                          <a:latin typeface="ae_AlMohanad" pitchFamily="18" charset="-78"/>
                          <a:cs typeface="ae_AlMohanad" pitchFamily="18" charset="-78"/>
                        </a:rPr>
                        <a:t>التوسع والانتشار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dirty="0"/>
                        <a:t>8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9541">
                <a:tc>
                  <a:txBody>
                    <a:bodyPr/>
                    <a:lstStyle/>
                    <a:p>
                      <a:r>
                        <a:rPr lang="ar-SA" sz="1600" dirty="0">
                          <a:latin typeface="Abomsaab" pitchFamily="66" charset="-78"/>
                          <a:cs typeface="Abomsaab" pitchFamily="66" charset="-78"/>
                        </a:rPr>
                        <a:t> قياس  الرضا </a:t>
                      </a:r>
                      <a:endParaRPr lang="en-US" sz="16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30%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20%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---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ـورة الايجابية عنها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.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AL-Mohanad" pitchFamily="2" charset="-78"/>
                      </a:endParaRPr>
                    </a:p>
                  </a:txBody>
                  <a:tcPr>
                    <a:solidFill>
                      <a:srgbClr val="FFC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ادارة السمعة والاتصال المجتمعي 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050" dirty="0"/>
                        <a:t>9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8" name="مجموعة 7"/>
          <p:cNvGrpSpPr/>
          <p:nvPr/>
        </p:nvGrpSpPr>
        <p:grpSpPr>
          <a:xfrm>
            <a:off x="0" y="6215082"/>
            <a:ext cx="9144032" cy="642942"/>
            <a:chOff x="0" y="6215082"/>
            <a:chExt cx="9144032" cy="642942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0" y="6215106"/>
              <a:ext cx="9144000" cy="64291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ar-SA" sz="2300" b="1" dirty="0">
                  <a:cs typeface="AL-Mohanad" pitchFamily="2" charset="-78"/>
                </a:rPr>
                <a:t> اشراف  /  مركز الجودة والاعتماد للتدريب </a:t>
              </a:r>
              <a:endParaRPr lang="en-US" sz="2300" b="1" dirty="0">
                <a:cs typeface="AL-Mohanad" pitchFamily="2" charset="-78"/>
              </a:endParaRPr>
            </a:p>
          </p:txBody>
        </p:sp>
        <p:sp>
          <p:nvSpPr>
            <p:cNvPr id="13" name="خماسي 12"/>
            <p:cNvSpPr/>
            <p:nvPr/>
          </p:nvSpPr>
          <p:spPr>
            <a:xfrm flipH="1">
              <a:off x="4643438" y="6215082"/>
              <a:ext cx="4500594" cy="642918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ar-SA" sz="2400" dirty="0">
                  <a:solidFill>
                    <a:schemeClr val="tx1"/>
                  </a:solidFill>
                  <a:cs typeface="AL-Mohanad" pitchFamily="2" charset="-78"/>
                </a:rPr>
                <a:t>اعداد المستشار/ العزي غالب المشرع </a:t>
              </a:r>
              <a:endParaRPr lang="en-US" sz="2400" dirty="0">
                <a:solidFill>
                  <a:schemeClr val="tx1"/>
                </a:solidFill>
                <a:cs typeface="AL-Mohana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79484"/>
              </p:ext>
            </p:extLst>
          </p:nvPr>
        </p:nvGraphicFramePr>
        <p:xfrm>
          <a:off x="0" y="-1"/>
          <a:ext cx="9144001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3792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الأهداف  التشغيلية  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الهدف الاستراتيجي</a:t>
                      </a:r>
                      <a:endParaRPr lang="en-US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المجال </a:t>
                      </a:r>
                      <a:endParaRPr lang="en-US" sz="11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تنفيذ الخطط التدريبية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1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4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 pitchFamily="2" charset="-78"/>
                        </a:rPr>
                        <a:t>  التركيز على التدريب  القائم</a:t>
                      </a:r>
                      <a:r>
                        <a:rPr lang="ar-SA" sz="1200" b="0" baseline="0" dirty="0">
                          <a:latin typeface="Calibri"/>
                          <a:ea typeface="Calibri"/>
                          <a:cs typeface="AL-Mohanad" pitchFamily="2" charset="-78"/>
                        </a:rPr>
                        <a:t> على التنمية  المهارية  والمعرفية </a:t>
                      </a:r>
                      <a:endParaRPr lang="ar-SA" sz="12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9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900" b="0" baseline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 للعاملين في الجمعية بنسبة 70% </a:t>
                      </a:r>
                      <a:endParaRPr lang="en-US" sz="19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الكفاءة الإدارية 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التقارير  الادارية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1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L-Mohanad" pitchFamily="2" charset="-78"/>
                        </a:rPr>
                        <a:t> تفعيل  مبدأ الثواب  والعقاب كأحد  مصادر  التحفيز  للموظفين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7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الانجاز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1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توفير بيئة عمل </a:t>
                      </a: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ايجابية تساعد على الانجاز والعمل على تطويرها .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تقارير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 التنفيذ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1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L-Mohanad" pitchFamily="2" charset="-78"/>
                        </a:rPr>
                        <a:t>التطبيق</a:t>
                      </a:r>
                      <a:r>
                        <a:rPr lang="ar-SA" sz="1200" b="0" baseline="0" dirty="0">
                          <a:latin typeface="+mn-lt"/>
                          <a:ea typeface="Calibri"/>
                          <a:cs typeface="AL-Mohanad" pitchFamily="2" charset="-78"/>
                        </a:rPr>
                        <a:t> الفاعل  للخطط و والنظم  واللوائح الادارية  . </a:t>
                      </a:r>
                      <a:endParaRPr lang="en-US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تنفيذ التدوير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>
                          <a:cs typeface="AL-Mohanad" pitchFamily="2" charset="-78"/>
                        </a:rPr>
                        <a:t>1</a:t>
                      </a:r>
                      <a:endParaRPr lang="en-US" sz="11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050" b="0" dirty="0"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200" b="0" dirty="0">
                          <a:cs typeface="AL-Mohanad" pitchFamily="2" charset="-78"/>
                        </a:rPr>
                        <a:t>التدوير الوظيفي بين الاقسام والادارات  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تنفيذ  المبادرات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1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L-Mohanad" pitchFamily="2" charset="-78"/>
                        </a:rPr>
                        <a:t>ايجاد</a:t>
                      </a:r>
                      <a:r>
                        <a:rPr lang="ar-SA" sz="1200" b="0" baseline="0" dirty="0">
                          <a:latin typeface="+mn-lt"/>
                          <a:ea typeface="Calibri"/>
                          <a:cs typeface="AL-Mohanad" pitchFamily="2" charset="-78"/>
                        </a:rPr>
                        <a:t> نوع من التنافس  في التميز بين الموظفين  . </a:t>
                      </a:r>
                      <a:endParaRPr lang="ar-SA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621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التوظيف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00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L-Mohanad" pitchFamily="2" charset="-78"/>
                        </a:rPr>
                        <a:t>استقطاب  الكفاءات  البشرية التخصصية والمؤهلة أكاديمياً وعملياً.</a:t>
                      </a:r>
                      <a:endParaRPr lang="en-US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947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زيادة الرواتب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تعزيز الدخل  المالي للعاملين في الجمعية  .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+mn-lt"/>
                          <a:ea typeface="Calibri"/>
                          <a:cs typeface="AL-Mohanad" pitchFamily="2" charset="-78"/>
                        </a:rPr>
                        <a:t> </a:t>
                      </a:r>
                      <a:endParaRPr lang="en-US" sz="14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21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الاستقرار الوظيفي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100" dirty="0"/>
                        <a:t>00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7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تحقيق الأمان الوظيفي للعاملين 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89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21075"/>
              </p:ext>
            </p:extLst>
          </p:nvPr>
        </p:nvGraphicFramePr>
        <p:xfrm>
          <a:off x="0" y="-5"/>
          <a:ext cx="9144001" cy="6813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9601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الأهداف  التشغيلية  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الهدف الاستراتيجي</a:t>
                      </a:r>
                      <a:endParaRPr lang="en-US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المجال </a:t>
                      </a:r>
                      <a:endParaRPr lang="en-US" sz="11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دليل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البرامج التطوعية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5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 pitchFamily="2" charset="-78"/>
                        </a:rPr>
                        <a:t>استكشاف</a:t>
                      </a:r>
                      <a:r>
                        <a:rPr lang="ar-SA" sz="1400" b="0" baseline="0" dirty="0">
                          <a:latin typeface="Calibri"/>
                          <a:ea typeface="Calibri"/>
                          <a:cs typeface="AL-Mohanad" pitchFamily="2" charset="-78"/>
                        </a:rPr>
                        <a:t> الفرص التطوعية  والتي تتناسب مع الجمعية ورؤية  2030م. </a:t>
                      </a:r>
                      <a:r>
                        <a:rPr lang="ar-SA" sz="1400" b="0" dirty="0">
                          <a:latin typeface="Calibri"/>
                          <a:ea typeface="Calibri"/>
                          <a:cs typeface="AL-Mohanad" pitchFamily="2" charset="-78"/>
                        </a:rPr>
                        <a:t> 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ar-SA" sz="1200" b="0" dirty="0">
                          <a:cs typeface="AL-Mohanad" pitchFamily="2" charset="-78"/>
                        </a:rPr>
                        <a:t>استقطاب  ما لا يقل عــــن 100متطـــوع ( من الجنسين ) . </a:t>
                      </a:r>
                      <a:endParaRPr lang="en-US" sz="1200" b="0" dirty="0"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الكفاءة الإدارية 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اللوائح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والانظمة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تنظيم </a:t>
                      </a: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بيئة العمل التطوعي الداخلي في الجمعية  .</a:t>
                      </a:r>
                      <a:endParaRPr lang="ar-S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ارتفاع عدد المسجلين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تسهيل عملية  الانضمام للفرق التطوعية في الجمعية 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ارتفاع الانتاجية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L-Mohanad" pitchFamily="2" charset="-78"/>
                        </a:rPr>
                        <a:t>  </a:t>
                      </a:r>
                    </a:p>
                    <a:p>
                      <a:pPr algn="ctr"/>
                      <a:r>
                        <a:rPr lang="ar-SA" sz="1400" dirty="0">
                          <a:cs typeface="AL-Mohanad" pitchFamily="2" charset="-78"/>
                        </a:rPr>
                        <a:t>تطوير مهارات المتطوعين في الاعمال</a:t>
                      </a:r>
                      <a:r>
                        <a:rPr lang="ar-SA" sz="1400" baseline="0" dirty="0">
                          <a:cs typeface="AL-Mohanad" pitchFamily="2" charset="-78"/>
                        </a:rPr>
                        <a:t> التطوعية المطلوب تنفيذها .</a:t>
                      </a:r>
                      <a:endParaRPr lang="en-US" sz="1400" dirty="0"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زيادة طلبات التطوع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5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Calibri"/>
                          <a:ea typeface="Calibri"/>
                          <a:cs typeface="AL-Mohanad" pitchFamily="2" charset="-78"/>
                        </a:rPr>
                        <a:t>تشجيع المجتمع على التطوع   وتوضيح  التطوع  واثره</a:t>
                      </a:r>
                      <a:r>
                        <a:rPr lang="ar-SA" sz="1400" b="0" baseline="0" dirty="0">
                          <a:latin typeface="Calibri"/>
                          <a:ea typeface="Calibri"/>
                          <a:cs typeface="AL-Mohanad" pitchFamily="2" charset="-78"/>
                        </a:rPr>
                        <a:t>  على الفرد  والمجتمع  . </a:t>
                      </a:r>
                      <a:endParaRPr lang="ar-SA" sz="14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زيادة عدد الساعات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تحفيز المتطوعين</a:t>
                      </a: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على استمرارية التطوع وزيادة عدد الساعات التطوعية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العمل بالنظام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100" dirty="0"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600" dirty="0">
                          <a:cs typeface="AL-Mohanad" pitchFamily="2" charset="-78"/>
                        </a:rPr>
                        <a:t>بناء نظام  حاسوبي مركزي لجميع الادارات والاقسام </a:t>
                      </a:r>
                      <a:endParaRPr lang="en-US" sz="1600" dirty="0"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2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الكفاءة الإدارية 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الحفظ والارشفة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L-Mohanad" pitchFamily="2" charset="-78"/>
                        </a:rPr>
                        <a:t>تامين وحماية البيانات والمعلومات الالكترونية وضمان سريتها أو تلفها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خطة الصيانة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</a:t>
                      </a: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لصيانة المنظمة للأنظمة والحواسيب والمعدات الخاصة بالجمعية .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الانتهاء من التدريب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9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L-Mohanad" pitchFamily="2" charset="-78"/>
                        </a:rPr>
                        <a:t>تأهيل  الموظفين لاستخدام التقنية   في  ما يتعلق بالحوسبة الإدارية 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522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شراء المنظومة</a:t>
                      </a:r>
                      <a:r>
                        <a:rPr lang="ar-SA" sz="1200" baseline="0" dirty="0"/>
                        <a:t>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Sakkal Majalla"/>
                          <a:ea typeface="Calibri"/>
                          <a:cs typeface="AL-Mohanad" pitchFamily="2" charset="-78"/>
                        </a:rPr>
                        <a:t>تسهيل عملية التواصل الداخلي بين الاقسام والادارات  .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7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57706"/>
              </p:ext>
            </p:extLst>
          </p:nvPr>
        </p:nvGraphicFramePr>
        <p:xfrm>
          <a:off x="0" y="-2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9825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الأهداف  التشغيلية  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الهدف الاستراتيجي</a:t>
                      </a:r>
                      <a:endParaRPr lang="en-US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المجال </a:t>
                      </a:r>
                      <a:endParaRPr lang="en-US" sz="11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قرار الانشاء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إنشاء  قسم خاص بالجودة والتطوير في الجمعية . 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Sakkal Majalla" pitchFamily="2" charset="-78"/>
                          <a:ea typeface="Times New Roman"/>
                          <a:cs typeface="AL-Mohanad" pitchFamily="2" charset="-78"/>
                        </a:rPr>
                        <a:t>تحقيق الجودة الادارية في الجمعية والمنشئات  التابعة لها . </a:t>
                      </a:r>
                      <a:endParaRPr lang="en-US" sz="1200" b="0" dirty="0">
                        <a:latin typeface="Sakkal Majalla" pitchFamily="2" charset="-78"/>
                        <a:ea typeface="Times New Roman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الكفاءة  الإدارية 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التدشين  والعمل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105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بناء انظمة جودة فاعلة  ومتناسبة مع الجمعية وانشطتها المختلفة . </a:t>
                      </a:r>
                      <a:endParaRPr lang="en-US" sz="1400" b="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تقارير المراجعة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التحسين والتطوير المستمر لأنظمة</a:t>
                      </a:r>
                      <a:r>
                        <a:rPr lang="ar-SA" sz="14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الجودة والخطط  واللوائح 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نتائج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</a:t>
                      </a:r>
                      <a:r>
                        <a:rPr lang="ar-SA" sz="1200" dirty="0">
                          <a:cs typeface="AL-Mohanad" pitchFamily="2" charset="-78"/>
                        </a:rPr>
                        <a:t>المشاركة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5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المشاركة في جوائز الجودة والتميز المؤسسي المرتبطة</a:t>
                      </a:r>
                      <a:r>
                        <a:rPr lang="ar-SA" sz="14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بالقطاع الخيري  والعام  .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تقرير الدراسة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دراسة وتحليل الاحتياج المجتمعي  في ما يتعلق  بالمشاريع المرتبطة بنشاط الجمعية 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زيادة الخدمات والبرامج بنسبة 25%  ومضاعفة تنفيذ البرامج القائمة بنسبة 50% .</a:t>
                      </a: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التوسع والانتشار 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اعتماد الدراسة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اعادة دراسة المشاريع القائمة  وتقييمها وامكانية  تطويرها .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اعتماد الخطة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L-Mohanad" pitchFamily="2" charset="-78"/>
                        </a:rPr>
                        <a:t>استهداف جميع الشرائح المجتمعية  والتركيز على المشاريع  المرتبطة برؤية المملكة 2030 م 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الاعمال الاعلامية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الاهتمام  بالجانب التثقيفي والتوعوي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</a:t>
                      </a:r>
                      <a:r>
                        <a:rPr lang="ar-SA" sz="1200" b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كاحد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 ركائز عمل الجمعية  . </a:t>
                      </a:r>
                      <a:endParaRPr lang="ar-SA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398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 تنفيذ الفعاليات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الاستفادة من القطاع  الحكومي في ما يتعلق </a:t>
                      </a:r>
                      <a:r>
                        <a:rPr lang="ar-SA" sz="1200" dirty="0" err="1">
                          <a:cs typeface="AL-Mohanad" pitchFamily="2" charset="-78"/>
                        </a:rPr>
                        <a:t>بالانشطة</a:t>
                      </a:r>
                      <a:r>
                        <a:rPr lang="ar-SA" sz="1200" dirty="0">
                          <a:cs typeface="AL-Mohanad" pitchFamily="2" charset="-78"/>
                        </a:rPr>
                        <a:t> 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والفعاليات  في عموم منطقة الباحة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8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68127"/>
              </p:ext>
            </p:extLst>
          </p:nvPr>
        </p:nvGraphicFramePr>
        <p:xfrm>
          <a:off x="0" y="-2"/>
          <a:ext cx="9144001" cy="685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8308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الأهداف  التشغيلية  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الهدف الاستراتيجي</a:t>
                      </a:r>
                      <a:endParaRPr lang="en-US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المجال </a:t>
                      </a:r>
                      <a:endParaRPr lang="en-US" sz="11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قرار الاعتماد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 pitchFamily="2" charset="-78"/>
                        </a:rPr>
                        <a:t> 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 pitchFamily="2" charset="-78"/>
                        </a:rPr>
                        <a:t>تخصيص</a:t>
                      </a:r>
                      <a:r>
                        <a:rPr lang="ar-SA" sz="1200" b="0" baseline="0" dirty="0">
                          <a:latin typeface="Calibri"/>
                          <a:ea typeface="Calibri"/>
                          <a:cs typeface="AL-Mohanad" pitchFamily="2" charset="-78"/>
                        </a:rPr>
                        <a:t> مبلغ مالي من  ممتلكات الجمعية  للاستثمار </a:t>
                      </a:r>
                      <a:endParaRPr lang="en-US" sz="12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ar-SA" sz="1300" b="0" dirty="0">
                          <a:latin typeface="ae_AlMohanad" pitchFamily="18" charset="-78"/>
                          <a:cs typeface="AL-Mohanad" pitchFamily="2" charset="-78"/>
                        </a:rPr>
                        <a:t>تحقيق استقرار  مالي بنسبة </a:t>
                      </a:r>
                      <a:r>
                        <a:rPr lang="ar-SA" sz="1300" b="0" baseline="0" dirty="0">
                          <a:latin typeface="ae_AlMohanad" pitchFamily="18" charset="-78"/>
                          <a:cs typeface="AL-Mohanad" pitchFamily="2" charset="-78"/>
                        </a:rPr>
                        <a:t>30% من مصروفات الجمعية  . </a:t>
                      </a:r>
                      <a:endParaRPr lang="ar-SA" sz="1300" b="0" dirty="0">
                        <a:latin typeface="ae_AlMohanad" pitchFamily="18" charset="-78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الاستدامة المالية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زيادة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الايرادات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التسويق الفاعل  لتحقيق الاستقرار المالي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اعتماد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الية الاستفادة منهم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 الاستفادة من الكوادر البشرية في مركز الرعاية النهارية في تسويق مشاريع المركز.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دراسات الجدوى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L-Mohanad" pitchFamily="2" charset="-78"/>
                        </a:rPr>
                        <a:t>التوجه نحو الاستثمارات ذات المخاطر المنخفضة  </a:t>
                      </a:r>
                      <a:endParaRPr lang="en-US" sz="1200" b="0" dirty="0"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الحصول على الدعم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الاستفادة من الجانب الحكومي والمؤسسات المانحة في ما يتعلق  بالاستقرار  المالي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9525" marR="342900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نشر القوائم المالية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 pitchFamily="2" charset="-78"/>
                        </a:rPr>
                        <a:t> تحقيق الشفافية المالية للمتبرعين والمانحين  وعموم  المجتمع 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ar-SA" sz="400" b="0" dirty="0">
                        <a:latin typeface="ae_AlMohanad" pitchFamily="18" charset="-78"/>
                        <a:cs typeface="AL-Mohanad" pitchFamily="2" charset="-78"/>
                      </a:endParaRPr>
                    </a:p>
                    <a:p>
                      <a:pPr algn="ctr"/>
                      <a:r>
                        <a:rPr lang="ar-SA" sz="1400" b="0" dirty="0">
                          <a:latin typeface="ae_AlMohanad" pitchFamily="18" charset="-78"/>
                          <a:cs typeface="AL-Mohanad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400" b="0" baseline="0" dirty="0">
                          <a:latin typeface="ae_AlMohanad" pitchFamily="18" charset="-78"/>
                          <a:cs typeface="AL-Mohanad" pitchFamily="2" charset="-78"/>
                        </a:rPr>
                        <a:t> .</a:t>
                      </a:r>
                      <a:endParaRPr lang="ar-SA" sz="1400" b="0" dirty="0">
                        <a:latin typeface="ae_AlMohanad" pitchFamily="18" charset="-78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الاستدامة المالية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نتائج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التقييم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L-Mohanad" pitchFamily="2" charset="-78"/>
                        </a:rPr>
                        <a:t>تحقيق رضا المتبرعين والداعمين والمانحين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اعتماد الخطة التسويقية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تطوير الاليات التسويقية 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L-Mohanad" pitchFamily="2" charset="-78"/>
                        </a:rPr>
                        <a:t>لزيادة الموارد  المالية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تعدد مصادر الايرادات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L-Mohanad" pitchFamily="2" charset="-78"/>
                        </a:rPr>
                        <a:t>تسهيل عملية التدفقات النقدية  الواردة للجمعية  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441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الية الاستفادة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الاستفادة من التقنية 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في نشر وتسويق مشاريع الجمعية 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62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25684"/>
              </p:ext>
            </p:extLst>
          </p:nvPr>
        </p:nvGraphicFramePr>
        <p:xfrm>
          <a:off x="0" y="-5"/>
          <a:ext cx="9144001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1991">
                <a:tc rowSpan="2">
                  <a:txBody>
                    <a:bodyPr/>
                    <a:lstStyle/>
                    <a:p>
                      <a:r>
                        <a:rPr lang="ar-SA" sz="105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ملاحظات</a:t>
                      </a:r>
                    </a:p>
                    <a:p>
                      <a:endParaRPr lang="ar-SA" sz="105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الانجاز</a:t>
                      </a:r>
                    </a:p>
                    <a:p>
                      <a:endParaRPr lang="ar-SA" sz="1200" baseline="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Abomsaab" pitchFamily="66" charset="-78"/>
                          <a:cs typeface="Abomsaab" pitchFamily="66" charset="-78"/>
                        </a:rPr>
                        <a:t>الفترة الإستراتيجية </a:t>
                      </a:r>
                      <a:endParaRPr lang="en-US" sz="1400" dirty="0">
                        <a:latin typeface="Abomsaab" pitchFamily="66" charset="-78"/>
                        <a:cs typeface="Abomsaab" pitchFamily="66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مؤشر  </a:t>
                      </a:r>
                      <a:r>
                        <a:rPr lang="ar-SA" sz="8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الأداء</a:t>
                      </a:r>
                      <a:endParaRPr lang="en-US" sz="9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b="1" dirty="0">
                        <a:solidFill>
                          <a:schemeClr val="tx1"/>
                        </a:solidFill>
                        <a:latin typeface="Microsoft Uighur" pitchFamily="2" charset="-78"/>
                        <a:cs typeface="AL-Mohanad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الأهداف  التشغيلية  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الهدف الاستراتيجي</a:t>
                      </a:r>
                      <a:endParaRPr lang="en-US" sz="10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المجال </a:t>
                      </a:r>
                      <a:endParaRPr lang="en-US" sz="11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2022م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2021م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2020م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" dirty="0"/>
                        <a:t>2019م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6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اعتماد جدول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تقديم خدمات استشارية وتثقيفية عن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طريق مواقع التواصل الاجتماعي 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( اونلاين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) . </a:t>
                      </a: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</a:t>
                      </a:r>
                      <a:endParaRPr lang="ar-SA" sz="12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تغطية  كامل نطاق خدمات الجمعية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 في منطقة الباحة </a:t>
                      </a: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L-Mohanad" pitchFamily="2" charset="-78"/>
                        </a:rPr>
                        <a:t>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r>
                        <a:rPr lang="ar-SA" sz="16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التوسع والانتشار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اعتماد البرامج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تنظيم العيادات الاستشارية والعلاجية المتنقلة في عموم مناطق الباحة ..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اعتماد 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الالية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L-Mohanad" pitchFamily="2" charset="-78"/>
                        </a:rPr>
                        <a:t> تسهيل التسجيل للمرضى الراغبين في الاستفادة من خدمات الجمعية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تدشين العمل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فتح فروع جديدة  للجمعية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في محافظات المنطقة حسب الاحتياج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مدى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الانتشار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200" b="0" dirty="0">
                        <a:latin typeface="Calibri"/>
                        <a:ea typeface="Calibri"/>
                        <a:cs typeface="AL-Mohanad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Calibri"/>
                          <a:ea typeface="Calibri"/>
                          <a:cs typeface="AL-Mohanad" pitchFamily="2" charset="-78"/>
                        </a:rPr>
                        <a:t>تعزيز الحضور الذهني  للجمعية   لدى عموم افراد  المجتمع  المحلي  وذو العلاقة  .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ابراز اعمال الجمعية وانشطتها وتعزيز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 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الص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ــــ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ـورة الايجابية عنها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L-Mohanad" pitchFamily="2" charset="-78"/>
                        </a:rPr>
                        <a:t>. </a:t>
                      </a:r>
                      <a:endParaRPr lang="ar-SA" sz="12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ادارة السمعة</a:t>
                      </a:r>
                      <a:r>
                        <a:rPr lang="ar-SA" sz="1600" baseline="0" dirty="0">
                          <a:solidFill>
                            <a:schemeClr val="tx1"/>
                          </a:solidFill>
                          <a:latin typeface="Abomsaab" pitchFamily="66" charset="-78"/>
                          <a:cs typeface="AL-Mohanad Bold" pitchFamily="2" charset="-78"/>
                        </a:rPr>
                        <a:t> والاتصال المجتمعي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L-Mohanad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L-Mohanad" pitchFamily="2" charset="-78"/>
                        </a:rPr>
                        <a:t>تنفيذ الفعاليات </a:t>
                      </a:r>
                      <a:endParaRPr lang="en-US" sz="1200" dirty="0"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L-Mohanad" pitchFamily="2" charset="-78"/>
                        </a:rPr>
                        <a:t>إقامة الفعاليات والأنشطة الإعلامية  في المناسبات الدينية والوطنية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اعتماد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 خطة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الاستفادة من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وسائل الاعلام المرئية والمسموعة والمقروءة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  <a:cs typeface="AL-Mohanad" pitchFamily="2" charset="-78"/>
                        </a:rPr>
                        <a:t>الزيارات واللقاءات </a:t>
                      </a:r>
                      <a:endParaRPr lang="en-US" sz="1200" dirty="0">
                        <a:solidFill>
                          <a:schemeClr val="tx1"/>
                        </a:solidFill>
                        <a:cs typeface="AL-Mohanad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الاستفادة من النخب المجتمعية  ( الحكومية – الدينية – الاجتماعية  )  في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L-Mohanad" pitchFamily="2" charset="-78"/>
                        </a:rPr>
                        <a:t>  تعزيز سمعة الجمعية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L-Mohanad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الية النشر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تعزيز</a:t>
                      </a:r>
                      <a:r>
                        <a:rPr lang="ar-S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 الحضور   الفاعل في العالم الافتراضي  ( مواقع التواصل الاجتماعي  ) .</a:t>
                      </a:r>
                      <a:r>
                        <a:rPr lang="ar-SA" sz="1200" baseline="0" dirty="0">
                          <a:cs typeface="AL-Mohanad" pitchFamily="2" charset="-78"/>
                        </a:rPr>
                        <a:t>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ar-SA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4158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توقيع الشراكات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500" dirty="0"/>
                        <a:t>  100%</a:t>
                      </a:r>
                      <a:endParaRPr lang="en-US" sz="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L-Mohanad" pitchFamily="2" charset="-78"/>
                        </a:rPr>
                        <a:t>بناء شراكات استراتيجية فاعلة تخدم الجمعية وتحقق اهدافها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L-Mohanad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AL-Mohana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88244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17481</TotalTime>
  <Words>6414</Words>
  <Application>Microsoft Office PowerPoint</Application>
  <PresentationFormat>عرض على الشاشة (4:3)</PresentationFormat>
  <Paragraphs>1939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7" baseType="lpstr">
      <vt:lpstr>Abomsaab</vt:lpstr>
      <vt:lpstr>ae_AlMohanad</vt:lpstr>
      <vt:lpstr>Akhbar MT</vt:lpstr>
      <vt:lpstr>AL-Mohanad</vt:lpstr>
      <vt:lpstr>Arabic Typesetting</vt:lpstr>
      <vt:lpstr>Arial</vt:lpstr>
      <vt:lpstr>Calibri</vt:lpstr>
      <vt:lpstr>Microsoft Uighur</vt:lpstr>
      <vt:lpstr>Sakkal Majalla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sun com</dc:creator>
  <cp:lastModifiedBy>سماح جمعية تعاطف</cp:lastModifiedBy>
  <cp:revision>985</cp:revision>
  <dcterms:created xsi:type="dcterms:W3CDTF">2016-09-20T04:23:05Z</dcterms:created>
  <dcterms:modified xsi:type="dcterms:W3CDTF">2024-01-04T07:48:33Z</dcterms:modified>
</cp:coreProperties>
</file>