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1" r:id="rId2"/>
    <p:sldId id="460" r:id="rId3"/>
    <p:sldId id="461" r:id="rId4"/>
    <p:sldId id="463" r:id="rId5"/>
    <p:sldId id="468" r:id="rId6"/>
    <p:sldId id="469" r:id="rId7"/>
    <p:sldId id="470" r:id="rId8"/>
    <p:sldId id="471" r:id="rId9"/>
    <p:sldId id="473" r:id="rId10"/>
    <p:sldId id="474" r:id="rId11"/>
    <p:sldId id="475" r:id="rId12"/>
    <p:sldId id="476" r:id="rId13"/>
    <p:sldId id="477" r:id="rId14"/>
    <p:sldId id="479" r:id="rId15"/>
    <p:sldId id="480" r:id="rId16"/>
    <p:sldId id="481" r:id="rId17"/>
    <p:sldId id="482" r:id="rId18"/>
    <p:sldId id="483" r:id="rId19"/>
    <p:sldId id="495" r:id="rId20"/>
    <p:sldId id="484" r:id="rId21"/>
    <p:sldId id="485" r:id="rId22"/>
    <p:sldId id="486" r:id="rId23"/>
    <p:sldId id="487" r:id="rId24"/>
    <p:sldId id="490" r:id="rId25"/>
    <p:sldId id="488" r:id="rId26"/>
    <p:sldId id="489" r:id="rId27"/>
    <p:sldId id="494" r:id="rId2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7463" autoAdjust="0"/>
    <p:restoredTop sz="94660"/>
  </p:normalViewPr>
  <p:slideViewPr>
    <p:cSldViewPr>
      <p:cViewPr varScale="1">
        <p:scale>
          <a:sx n="93" d="100"/>
          <a:sy n="93" d="100"/>
        </p:scale>
        <p:origin x="1306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7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2BF64B6-9D2F-4F18-B0F1-270E29EB79BD}" type="doc">
      <dgm:prSet loTypeId="urn:microsoft.com/office/officeart/2005/8/layout/radial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99981F2D-C277-4621-B050-F13F38D1ACB7}">
      <dgm:prSet phldrT="[نص]" custT="1"/>
      <dgm:spPr>
        <a:gradFill flip="none" rotWithShape="0">
          <a:gsLst>
            <a:gs pos="0">
              <a:schemeClr val="accent3">
                <a:lumMod val="75000"/>
                <a:tint val="66000"/>
                <a:satMod val="160000"/>
              </a:schemeClr>
            </a:gs>
            <a:gs pos="50000">
              <a:schemeClr val="accent3">
                <a:lumMod val="75000"/>
                <a:tint val="44500"/>
                <a:satMod val="160000"/>
              </a:schemeClr>
            </a:gs>
            <a:gs pos="100000">
              <a:schemeClr val="accent3">
                <a:lumMod val="75000"/>
                <a:tint val="23500"/>
                <a:satMod val="160000"/>
              </a:schemeClr>
            </a:gs>
          </a:gsLst>
          <a:lin ang="5400000" scaled="1"/>
          <a:tileRect/>
        </a:gradFill>
        <a:ln>
          <a:solidFill>
            <a:schemeClr val="accent1"/>
          </a:solidFill>
        </a:ln>
      </dgm:spPr>
      <dgm:t>
        <a:bodyPr/>
        <a:lstStyle/>
        <a:p>
          <a:pPr>
            <a:lnSpc>
              <a:spcPct val="150000"/>
            </a:lnSpc>
          </a:pPr>
          <a:r>
            <a:rPr lang="ar-SA" sz="1600" b="1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bomsaab" pitchFamily="66" charset="-78"/>
              <a:cs typeface="Abomsaab" pitchFamily="66" charset="-78"/>
            </a:rPr>
            <a:t>الاهداف الرئيسيـة</a:t>
          </a:r>
        </a:p>
        <a:p>
          <a:pPr>
            <a:lnSpc>
              <a:spcPct val="150000"/>
            </a:lnSpc>
          </a:pPr>
          <a:r>
            <a:rPr lang="ar-SA" sz="1600" b="1" cap="none" spc="0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bomsaab" pitchFamily="66" charset="-78"/>
              <a:cs typeface="Abomsaab" pitchFamily="66" charset="-78"/>
            </a:rPr>
            <a:t> للخطـة الإستراتيجية </a:t>
          </a:r>
          <a:endParaRPr lang="en-US" sz="1600" dirty="0">
            <a:solidFill>
              <a:sysClr val="windowText" lastClr="000000"/>
            </a:solidFill>
            <a:latin typeface="Abomsaab" pitchFamily="66" charset="-78"/>
            <a:cs typeface="Abomsaab" pitchFamily="66" charset="-78"/>
          </a:endParaRPr>
        </a:p>
      </dgm:t>
    </dgm:pt>
    <dgm:pt modelId="{9990BDEC-C3EE-49DA-B772-85E3B0CEE70D}" type="parTrans" cxnId="{306FBADD-0784-4F40-ACC0-0B010715A051}">
      <dgm:prSet/>
      <dgm:spPr/>
      <dgm:t>
        <a:bodyPr/>
        <a:lstStyle/>
        <a:p>
          <a:endParaRPr lang="en-US"/>
        </a:p>
      </dgm:t>
    </dgm:pt>
    <dgm:pt modelId="{C0E54CD1-0C9F-4CBD-9ABF-33242A67C43B}" type="sibTrans" cxnId="{306FBADD-0784-4F40-ACC0-0B010715A051}">
      <dgm:prSet/>
      <dgm:spPr/>
      <dgm:t>
        <a:bodyPr/>
        <a:lstStyle/>
        <a:p>
          <a:endParaRPr lang="en-US"/>
        </a:p>
      </dgm:t>
    </dgm:pt>
    <dgm:pt modelId="{666C1E5D-5796-46B3-ABDF-62BA7374F045}">
      <dgm:prSet phldrT="[نص]" custT="1"/>
      <dgm:spPr>
        <a:gradFill flip="none" rotWithShape="0">
          <a:gsLst>
            <a:gs pos="0">
              <a:srgbClr val="00B050">
                <a:tint val="66000"/>
                <a:satMod val="160000"/>
              </a:srgbClr>
            </a:gs>
            <a:gs pos="50000">
              <a:srgbClr val="00B050">
                <a:tint val="44500"/>
                <a:satMod val="160000"/>
              </a:srgbClr>
            </a:gs>
            <a:gs pos="100000">
              <a:srgbClr val="00B050">
                <a:tint val="23500"/>
                <a:satMod val="160000"/>
              </a:srgbClr>
            </a:gs>
          </a:gsLst>
          <a:lin ang="5400000" scaled="1"/>
          <a:tileRect/>
        </a:gradFill>
      </dgm:spPr>
      <dgm:t>
        <a:bodyPr/>
        <a:lstStyle/>
        <a:p>
          <a:r>
            <a:rPr lang="ar-SA" sz="2400" dirty="0">
              <a:solidFill>
                <a:schemeClr val="tx1"/>
              </a:solidFill>
              <a:latin typeface="Abomsaab" pitchFamily="66" charset="-78"/>
              <a:cs typeface="Abomsaab" pitchFamily="66" charset="-78"/>
            </a:rPr>
            <a:t>الكفاءة الإدارية </a:t>
          </a:r>
          <a:endParaRPr lang="en-US" sz="2400" dirty="0">
            <a:solidFill>
              <a:sysClr val="windowText" lastClr="000000"/>
            </a:solidFill>
            <a:latin typeface="Abomsaab" pitchFamily="66" charset="-78"/>
            <a:cs typeface="Abomsaab" pitchFamily="66" charset="-78"/>
          </a:endParaRPr>
        </a:p>
      </dgm:t>
    </dgm:pt>
    <dgm:pt modelId="{FE4B2858-8B9D-4BEF-8B16-900E461FD298}" type="parTrans" cxnId="{1330E7DE-3F5B-4685-9CD3-5BEC3A45DD05}">
      <dgm:prSet/>
      <dgm:spPr/>
      <dgm:t>
        <a:bodyPr/>
        <a:lstStyle/>
        <a:p>
          <a:endParaRPr lang="en-US"/>
        </a:p>
      </dgm:t>
    </dgm:pt>
    <dgm:pt modelId="{047DB692-27AB-4C67-AD8F-0D8A132A63A0}" type="sibTrans" cxnId="{1330E7DE-3F5B-4685-9CD3-5BEC3A45DD05}">
      <dgm:prSet/>
      <dgm:spPr/>
      <dgm:t>
        <a:bodyPr/>
        <a:lstStyle/>
        <a:p>
          <a:endParaRPr lang="en-US"/>
        </a:p>
      </dgm:t>
    </dgm:pt>
    <dgm:pt modelId="{695D481B-6FF2-4EE4-8561-A4931DCBDCAA}">
      <dgm:prSet phldrT="[نص]" custT="1"/>
      <dgm:spPr>
        <a:gradFill flip="none" rotWithShape="0">
          <a:gsLst>
            <a:gs pos="0">
              <a:schemeClr val="accent4">
                <a:lumMod val="60000"/>
                <a:lumOff val="40000"/>
                <a:tint val="66000"/>
                <a:satMod val="160000"/>
              </a:schemeClr>
            </a:gs>
            <a:gs pos="50000">
              <a:schemeClr val="accent4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4">
                <a:lumMod val="60000"/>
                <a:lumOff val="40000"/>
                <a:tint val="23500"/>
                <a:satMod val="160000"/>
              </a:schemeClr>
            </a:gs>
          </a:gsLst>
          <a:lin ang="5400000" scaled="1"/>
          <a:tileRect/>
        </a:gradFill>
      </dgm:spPr>
      <dgm:t>
        <a:bodyPr/>
        <a:lstStyle/>
        <a:p>
          <a:pPr>
            <a:lnSpc>
              <a:spcPct val="100000"/>
            </a:lnSpc>
          </a:pPr>
          <a:r>
            <a:rPr lang="ar-SA" sz="2000" dirty="0">
              <a:solidFill>
                <a:schemeClr val="tx1"/>
              </a:solidFill>
              <a:latin typeface="Abomsaab" pitchFamily="66" charset="-78"/>
              <a:cs typeface="Abomsaab" pitchFamily="66" charset="-78"/>
            </a:rPr>
            <a:t>الخدمات</a:t>
          </a:r>
        </a:p>
        <a:p>
          <a:pPr>
            <a:lnSpc>
              <a:spcPct val="100000"/>
            </a:lnSpc>
          </a:pPr>
          <a:r>
            <a:rPr lang="ar-SA" sz="2000" dirty="0">
              <a:solidFill>
                <a:schemeClr val="tx1"/>
              </a:solidFill>
              <a:latin typeface="Abomsaab" pitchFamily="66" charset="-78"/>
              <a:cs typeface="Abomsaab" pitchFamily="66" charset="-78"/>
            </a:rPr>
            <a:t> والبرامج </a:t>
          </a:r>
          <a:r>
            <a:rPr lang="ar-SA" sz="1800" dirty="0">
              <a:solidFill>
                <a:schemeClr val="tx1"/>
              </a:solidFill>
              <a:latin typeface="Abomsaab" pitchFamily="66" charset="-78"/>
              <a:cs typeface="Abomsaab" pitchFamily="66" charset="-78"/>
            </a:rPr>
            <a:t> </a:t>
          </a:r>
          <a:endParaRPr lang="en-US" sz="1800" dirty="0">
            <a:solidFill>
              <a:schemeClr val="tx1"/>
            </a:solidFill>
            <a:latin typeface="Abomsaab" pitchFamily="66" charset="-78"/>
            <a:cs typeface="Abomsaab" pitchFamily="66" charset="-78"/>
          </a:endParaRPr>
        </a:p>
      </dgm:t>
    </dgm:pt>
    <dgm:pt modelId="{CF5D4EAB-4343-4D72-9358-276B2BF210D9}" type="parTrans" cxnId="{4232016B-A278-4F37-A0C7-5C6287FE4E34}">
      <dgm:prSet/>
      <dgm:spPr/>
      <dgm:t>
        <a:bodyPr/>
        <a:lstStyle/>
        <a:p>
          <a:endParaRPr lang="en-US"/>
        </a:p>
      </dgm:t>
    </dgm:pt>
    <dgm:pt modelId="{331A9B32-1FE1-4661-9E18-C5FE3690DB3D}" type="sibTrans" cxnId="{4232016B-A278-4F37-A0C7-5C6287FE4E34}">
      <dgm:prSet/>
      <dgm:spPr/>
      <dgm:t>
        <a:bodyPr/>
        <a:lstStyle/>
        <a:p>
          <a:endParaRPr lang="en-US"/>
        </a:p>
      </dgm:t>
    </dgm:pt>
    <dgm:pt modelId="{906A40AD-9163-4022-A982-6260A2614239}">
      <dgm:prSet phldrT="[نص]" custT="1"/>
      <dgm:spPr>
        <a:gradFill flip="none" rotWithShape="0">
          <a:gsLst>
            <a:gs pos="0">
              <a:srgbClr val="00B050">
                <a:tint val="66000"/>
                <a:satMod val="160000"/>
              </a:srgbClr>
            </a:gs>
            <a:gs pos="50000">
              <a:srgbClr val="00B050">
                <a:tint val="44500"/>
                <a:satMod val="160000"/>
              </a:srgbClr>
            </a:gs>
            <a:gs pos="100000">
              <a:srgbClr val="00B050">
                <a:tint val="23500"/>
                <a:satMod val="160000"/>
              </a:srgbClr>
            </a:gs>
          </a:gsLst>
          <a:lin ang="5400000" scaled="1"/>
          <a:tileRect/>
        </a:gradFill>
      </dgm:spPr>
      <dgm:t>
        <a:bodyPr/>
        <a:lstStyle/>
        <a:p>
          <a:r>
            <a:rPr lang="ar-SA" sz="1800" dirty="0">
              <a:solidFill>
                <a:sysClr val="windowText" lastClr="000000"/>
              </a:solidFill>
              <a:latin typeface="Abomsaab" pitchFamily="66" charset="-78"/>
              <a:cs typeface="Abomsaab" pitchFamily="66" charset="-78"/>
            </a:rPr>
            <a:t>ادارة السمعة والاتصال المجتمعي </a:t>
          </a:r>
          <a:endParaRPr lang="en-US" sz="1400" dirty="0">
            <a:solidFill>
              <a:sysClr val="windowText" lastClr="000000"/>
            </a:solidFill>
            <a:latin typeface="Abomsaab" pitchFamily="66" charset="-78"/>
            <a:cs typeface="Abomsaab" pitchFamily="66" charset="-78"/>
          </a:endParaRPr>
        </a:p>
      </dgm:t>
    </dgm:pt>
    <dgm:pt modelId="{9578F7B2-F0D6-4828-9BFC-662B16FDD40A}" type="parTrans" cxnId="{EF101A7F-B67D-4DE2-83F9-E06D314E6A7D}">
      <dgm:prSet/>
      <dgm:spPr/>
      <dgm:t>
        <a:bodyPr/>
        <a:lstStyle/>
        <a:p>
          <a:endParaRPr lang="en-US"/>
        </a:p>
      </dgm:t>
    </dgm:pt>
    <dgm:pt modelId="{D8CAF885-C199-4497-ADE3-E4706881846A}" type="sibTrans" cxnId="{EF101A7F-B67D-4DE2-83F9-E06D314E6A7D}">
      <dgm:prSet/>
      <dgm:spPr/>
      <dgm:t>
        <a:bodyPr/>
        <a:lstStyle/>
        <a:p>
          <a:endParaRPr lang="en-US"/>
        </a:p>
      </dgm:t>
    </dgm:pt>
    <dgm:pt modelId="{92D811C9-16D1-462E-B68A-DF0CA9C66A24}">
      <dgm:prSet phldrT="[نص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ar-SA" sz="2000" dirty="0">
              <a:solidFill>
                <a:schemeClr val="tx1"/>
              </a:solidFill>
              <a:latin typeface="Abomsaab" pitchFamily="66" charset="-78"/>
              <a:cs typeface="Abomsaab" pitchFamily="66" charset="-78"/>
            </a:rPr>
            <a:t>الاستدامة </a:t>
          </a:r>
        </a:p>
        <a:p>
          <a:r>
            <a:rPr lang="ar-SA" sz="2000" dirty="0">
              <a:solidFill>
                <a:schemeClr val="tx1"/>
              </a:solidFill>
              <a:latin typeface="Abomsaab" pitchFamily="66" charset="-78"/>
              <a:cs typeface="Abomsaab" pitchFamily="66" charset="-78"/>
            </a:rPr>
            <a:t>المالية </a:t>
          </a:r>
        </a:p>
      </dgm:t>
    </dgm:pt>
    <dgm:pt modelId="{E4A6C9F3-9FD5-4EA4-AB6E-56415403384B}" type="parTrans" cxnId="{529459D4-395E-40AF-89D5-68763D8ABBD0}">
      <dgm:prSet/>
      <dgm:spPr/>
      <dgm:t>
        <a:bodyPr/>
        <a:lstStyle/>
        <a:p>
          <a:endParaRPr lang="en-US"/>
        </a:p>
      </dgm:t>
    </dgm:pt>
    <dgm:pt modelId="{C8958AA7-ACA2-4DE0-8AF1-EEDD5890F344}" type="sibTrans" cxnId="{529459D4-395E-40AF-89D5-68763D8ABBD0}">
      <dgm:prSet/>
      <dgm:spPr/>
      <dgm:t>
        <a:bodyPr/>
        <a:lstStyle/>
        <a:p>
          <a:endParaRPr lang="en-US"/>
        </a:p>
      </dgm:t>
    </dgm:pt>
    <dgm:pt modelId="{CF3A2C86-0782-45B9-836C-532F51E19287}">
      <dgm:prSet phldrT="[نص]" custT="1"/>
      <dgm:spPr>
        <a:gradFill flip="none" rotWithShape="0">
          <a:gsLst>
            <a:gs pos="0">
              <a:srgbClr val="00B050">
                <a:tint val="66000"/>
                <a:satMod val="160000"/>
              </a:srgbClr>
            </a:gs>
            <a:gs pos="50000">
              <a:srgbClr val="00B050">
                <a:tint val="44500"/>
                <a:satMod val="160000"/>
              </a:srgbClr>
            </a:gs>
            <a:gs pos="100000">
              <a:srgbClr val="00B050">
                <a:tint val="23500"/>
                <a:satMod val="160000"/>
              </a:srgbClr>
            </a:gs>
          </a:gsLst>
          <a:lin ang="5400000" scaled="1"/>
          <a:tileRect/>
        </a:gradFill>
      </dgm:spPr>
      <dgm:t>
        <a:bodyPr/>
        <a:lstStyle/>
        <a:p>
          <a:r>
            <a:rPr lang="ar-SA" sz="2400" dirty="0">
              <a:solidFill>
                <a:sysClr val="windowText" lastClr="000000"/>
              </a:solidFill>
              <a:latin typeface="Abomsaab" pitchFamily="66" charset="-78"/>
              <a:cs typeface="Abomsaab" pitchFamily="66" charset="-78"/>
            </a:rPr>
            <a:t>التوسع والانتشار </a:t>
          </a:r>
          <a:endParaRPr lang="en-US" sz="2400" dirty="0">
            <a:solidFill>
              <a:sysClr val="windowText" lastClr="000000"/>
            </a:solidFill>
            <a:latin typeface="Abomsaab" pitchFamily="66" charset="-78"/>
            <a:cs typeface="Abomsaab" pitchFamily="66" charset="-78"/>
          </a:endParaRPr>
        </a:p>
      </dgm:t>
    </dgm:pt>
    <dgm:pt modelId="{41A9D776-0156-460C-8F07-CF33A736D55D}" type="parTrans" cxnId="{81354646-901E-4ACB-B005-AD659B34C486}">
      <dgm:prSet/>
      <dgm:spPr/>
      <dgm:t>
        <a:bodyPr/>
        <a:lstStyle/>
        <a:p>
          <a:pPr rtl="1"/>
          <a:endParaRPr lang="ar-SA"/>
        </a:p>
      </dgm:t>
    </dgm:pt>
    <dgm:pt modelId="{243F9188-2FF5-42D1-9726-20A36D423E2C}" type="sibTrans" cxnId="{81354646-901E-4ACB-B005-AD659B34C486}">
      <dgm:prSet/>
      <dgm:spPr/>
      <dgm:t>
        <a:bodyPr/>
        <a:lstStyle/>
        <a:p>
          <a:pPr rtl="1"/>
          <a:endParaRPr lang="ar-SA"/>
        </a:p>
      </dgm:t>
    </dgm:pt>
    <dgm:pt modelId="{392BB662-DACB-49BC-94C7-5B80A5858428}" type="pres">
      <dgm:prSet presAssocID="{C2BF64B6-9D2F-4F18-B0F1-270E29EB79BD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977EBF91-325B-458F-8C2A-D8855B324040}" type="pres">
      <dgm:prSet presAssocID="{99981F2D-C277-4621-B050-F13F38D1ACB7}" presName="centerShape" presStyleLbl="node0" presStyleIdx="0" presStyleCnt="1" custScaleX="89175" custScaleY="88604"/>
      <dgm:spPr/>
    </dgm:pt>
    <dgm:pt modelId="{E7E59D27-60A8-4AA9-94AA-45105EC49118}" type="pres">
      <dgm:prSet presAssocID="{666C1E5D-5796-46B3-ABDF-62BA7374F045}" presName="node" presStyleLbl="node1" presStyleIdx="0" presStyleCnt="5">
        <dgm:presLayoutVars>
          <dgm:bulletEnabled val="1"/>
        </dgm:presLayoutVars>
      </dgm:prSet>
      <dgm:spPr/>
    </dgm:pt>
    <dgm:pt modelId="{AF3BC986-27B8-4856-B27B-5276EAE2DF24}" type="pres">
      <dgm:prSet presAssocID="{666C1E5D-5796-46B3-ABDF-62BA7374F045}" presName="dummy" presStyleCnt="0"/>
      <dgm:spPr/>
    </dgm:pt>
    <dgm:pt modelId="{4E9E8231-2DAA-4256-AC7F-24B1C8274318}" type="pres">
      <dgm:prSet presAssocID="{047DB692-27AB-4C67-AD8F-0D8A132A63A0}" presName="sibTrans" presStyleLbl="sibTrans2D1" presStyleIdx="0" presStyleCnt="5" custLinFactNeighborX="72" custRadScaleRad="396869"/>
      <dgm:spPr/>
    </dgm:pt>
    <dgm:pt modelId="{4780B790-A4D1-46D2-A32D-6E9F5CF84A49}" type="pres">
      <dgm:prSet presAssocID="{695D481B-6FF2-4EE4-8561-A4931DCBDCAA}" presName="node" presStyleLbl="node1" presStyleIdx="1" presStyleCnt="5">
        <dgm:presLayoutVars>
          <dgm:bulletEnabled val="1"/>
        </dgm:presLayoutVars>
      </dgm:prSet>
      <dgm:spPr/>
    </dgm:pt>
    <dgm:pt modelId="{44518F4D-180D-4A29-971D-DC9EEB956AE9}" type="pres">
      <dgm:prSet presAssocID="{695D481B-6FF2-4EE4-8561-A4931DCBDCAA}" presName="dummy" presStyleCnt="0"/>
      <dgm:spPr/>
    </dgm:pt>
    <dgm:pt modelId="{BD46AA5B-7067-4DEA-927E-04A8A143CA1F}" type="pres">
      <dgm:prSet presAssocID="{331A9B32-1FE1-4661-9E18-C5FE3690DB3D}" presName="sibTrans" presStyleLbl="sibTrans2D1" presStyleIdx="1" presStyleCnt="5"/>
      <dgm:spPr/>
    </dgm:pt>
    <dgm:pt modelId="{E24B38BC-7697-41AB-9159-D6A94A8B4DB8}" type="pres">
      <dgm:prSet presAssocID="{92D811C9-16D1-462E-B68A-DF0CA9C66A24}" presName="node" presStyleLbl="node1" presStyleIdx="2" presStyleCnt="5">
        <dgm:presLayoutVars>
          <dgm:bulletEnabled val="1"/>
        </dgm:presLayoutVars>
      </dgm:prSet>
      <dgm:spPr/>
    </dgm:pt>
    <dgm:pt modelId="{FCFB0503-7F71-4F64-A9A4-57AF9885C04F}" type="pres">
      <dgm:prSet presAssocID="{92D811C9-16D1-462E-B68A-DF0CA9C66A24}" presName="dummy" presStyleCnt="0"/>
      <dgm:spPr/>
    </dgm:pt>
    <dgm:pt modelId="{178BF7B8-3BFD-4E7C-A8C3-D4C4E14AAA31}" type="pres">
      <dgm:prSet presAssocID="{C8958AA7-ACA2-4DE0-8AF1-EEDD5890F344}" presName="sibTrans" presStyleLbl="sibTrans2D1" presStyleIdx="2" presStyleCnt="5"/>
      <dgm:spPr/>
    </dgm:pt>
    <dgm:pt modelId="{F22009E8-0DCC-4095-8F7F-AE071D64E940}" type="pres">
      <dgm:prSet presAssocID="{906A40AD-9163-4022-A982-6260A2614239}" presName="node" presStyleLbl="node1" presStyleIdx="3" presStyleCnt="5">
        <dgm:presLayoutVars>
          <dgm:bulletEnabled val="1"/>
        </dgm:presLayoutVars>
      </dgm:prSet>
      <dgm:spPr/>
    </dgm:pt>
    <dgm:pt modelId="{280BA61B-2736-4B10-9304-8825E11AB2FB}" type="pres">
      <dgm:prSet presAssocID="{906A40AD-9163-4022-A982-6260A2614239}" presName="dummy" presStyleCnt="0"/>
      <dgm:spPr/>
    </dgm:pt>
    <dgm:pt modelId="{0E1EDA60-5809-40D5-82BD-082AB8C1CA1B}" type="pres">
      <dgm:prSet presAssocID="{D8CAF885-C199-4497-ADE3-E4706881846A}" presName="sibTrans" presStyleLbl="sibTrans2D1" presStyleIdx="3" presStyleCnt="5"/>
      <dgm:spPr/>
    </dgm:pt>
    <dgm:pt modelId="{F23A12B4-221D-4058-BF11-2B63DB23DBFB}" type="pres">
      <dgm:prSet presAssocID="{CF3A2C86-0782-45B9-836C-532F51E19287}" presName="node" presStyleLbl="node1" presStyleIdx="4" presStyleCnt="5">
        <dgm:presLayoutVars>
          <dgm:bulletEnabled val="1"/>
        </dgm:presLayoutVars>
      </dgm:prSet>
      <dgm:spPr/>
    </dgm:pt>
    <dgm:pt modelId="{776670C2-D36A-44B9-A002-238555D43120}" type="pres">
      <dgm:prSet presAssocID="{CF3A2C86-0782-45B9-836C-532F51E19287}" presName="dummy" presStyleCnt="0"/>
      <dgm:spPr/>
    </dgm:pt>
    <dgm:pt modelId="{9A829FEE-ECA8-429B-AD06-D7731C456503}" type="pres">
      <dgm:prSet presAssocID="{243F9188-2FF5-42D1-9726-20A36D423E2C}" presName="sibTrans" presStyleLbl="sibTrans2D1" presStyleIdx="4" presStyleCnt="5"/>
      <dgm:spPr/>
    </dgm:pt>
  </dgm:ptLst>
  <dgm:cxnLst>
    <dgm:cxn modelId="{1CC68D1F-83FA-4AEC-8CF2-5AFC5E4CE723}" type="presOf" srcId="{C2BF64B6-9D2F-4F18-B0F1-270E29EB79BD}" destId="{392BB662-DACB-49BC-94C7-5B80A5858428}" srcOrd="0" destOrd="0" presId="urn:microsoft.com/office/officeart/2005/8/layout/radial6"/>
    <dgm:cxn modelId="{3CFA1827-3C2B-4F9C-81CB-A007BA2951EC}" type="presOf" srcId="{243F9188-2FF5-42D1-9726-20A36D423E2C}" destId="{9A829FEE-ECA8-429B-AD06-D7731C456503}" srcOrd="0" destOrd="0" presId="urn:microsoft.com/office/officeart/2005/8/layout/radial6"/>
    <dgm:cxn modelId="{16BDCB2A-1E39-4831-B23C-588A5023EC2B}" type="presOf" srcId="{99981F2D-C277-4621-B050-F13F38D1ACB7}" destId="{977EBF91-325B-458F-8C2A-D8855B324040}" srcOrd="0" destOrd="0" presId="urn:microsoft.com/office/officeart/2005/8/layout/radial6"/>
    <dgm:cxn modelId="{81354646-901E-4ACB-B005-AD659B34C486}" srcId="{99981F2D-C277-4621-B050-F13F38D1ACB7}" destId="{CF3A2C86-0782-45B9-836C-532F51E19287}" srcOrd="4" destOrd="0" parTransId="{41A9D776-0156-460C-8F07-CF33A736D55D}" sibTransId="{243F9188-2FF5-42D1-9726-20A36D423E2C}"/>
    <dgm:cxn modelId="{4232016B-A278-4F37-A0C7-5C6287FE4E34}" srcId="{99981F2D-C277-4621-B050-F13F38D1ACB7}" destId="{695D481B-6FF2-4EE4-8561-A4931DCBDCAA}" srcOrd="1" destOrd="0" parTransId="{CF5D4EAB-4343-4D72-9358-276B2BF210D9}" sibTransId="{331A9B32-1FE1-4661-9E18-C5FE3690DB3D}"/>
    <dgm:cxn modelId="{1397F16B-5E9B-4FFC-A59A-EF9009B94C58}" type="presOf" srcId="{331A9B32-1FE1-4661-9E18-C5FE3690DB3D}" destId="{BD46AA5B-7067-4DEA-927E-04A8A143CA1F}" srcOrd="0" destOrd="0" presId="urn:microsoft.com/office/officeart/2005/8/layout/radial6"/>
    <dgm:cxn modelId="{A4F86F6E-0DF2-431E-8F99-3B445A1278E2}" type="presOf" srcId="{D8CAF885-C199-4497-ADE3-E4706881846A}" destId="{0E1EDA60-5809-40D5-82BD-082AB8C1CA1B}" srcOrd="0" destOrd="0" presId="urn:microsoft.com/office/officeart/2005/8/layout/radial6"/>
    <dgm:cxn modelId="{F4B27975-ABB9-4836-8416-6DB16E2F7F8D}" type="presOf" srcId="{047DB692-27AB-4C67-AD8F-0D8A132A63A0}" destId="{4E9E8231-2DAA-4256-AC7F-24B1C8274318}" srcOrd="0" destOrd="0" presId="urn:microsoft.com/office/officeart/2005/8/layout/radial6"/>
    <dgm:cxn modelId="{6564F775-9F43-4B31-8991-4808E3BA4A8D}" type="presOf" srcId="{695D481B-6FF2-4EE4-8561-A4931DCBDCAA}" destId="{4780B790-A4D1-46D2-A32D-6E9F5CF84A49}" srcOrd="0" destOrd="0" presId="urn:microsoft.com/office/officeart/2005/8/layout/radial6"/>
    <dgm:cxn modelId="{EF101A7F-B67D-4DE2-83F9-E06D314E6A7D}" srcId="{99981F2D-C277-4621-B050-F13F38D1ACB7}" destId="{906A40AD-9163-4022-A982-6260A2614239}" srcOrd="3" destOrd="0" parTransId="{9578F7B2-F0D6-4828-9BFC-662B16FDD40A}" sibTransId="{D8CAF885-C199-4497-ADE3-E4706881846A}"/>
    <dgm:cxn modelId="{CDEEF68C-976E-47CC-882D-C9034BD8C4A1}" type="presOf" srcId="{C8958AA7-ACA2-4DE0-8AF1-EEDD5890F344}" destId="{178BF7B8-3BFD-4E7C-A8C3-D4C4E14AAA31}" srcOrd="0" destOrd="0" presId="urn:microsoft.com/office/officeart/2005/8/layout/radial6"/>
    <dgm:cxn modelId="{294A15AD-5A32-4756-A995-F9AF250B12B7}" type="presOf" srcId="{666C1E5D-5796-46B3-ABDF-62BA7374F045}" destId="{E7E59D27-60A8-4AA9-94AA-45105EC49118}" srcOrd="0" destOrd="0" presId="urn:microsoft.com/office/officeart/2005/8/layout/radial6"/>
    <dgm:cxn modelId="{6507D8AF-E7A1-44EA-BF4A-35D2CA3B5228}" type="presOf" srcId="{92D811C9-16D1-462E-B68A-DF0CA9C66A24}" destId="{E24B38BC-7697-41AB-9159-D6A94A8B4DB8}" srcOrd="0" destOrd="0" presId="urn:microsoft.com/office/officeart/2005/8/layout/radial6"/>
    <dgm:cxn modelId="{529459D4-395E-40AF-89D5-68763D8ABBD0}" srcId="{99981F2D-C277-4621-B050-F13F38D1ACB7}" destId="{92D811C9-16D1-462E-B68A-DF0CA9C66A24}" srcOrd="2" destOrd="0" parTransId="{E4A6C9F3-9FD5-4EA4-AB6E-56415403384B}" sibTransId="{C8958AA7-ACA2-4DE0-8AF1-EEDD5890F344}"/>
    <dgm:cxn modelId="{306FBADD-0784-4F40-ACC0-0B010715A051}" srcId="{C2BF64B6-9D2F-4F18-B0F1-270E29EB79BD}" destId="{99981F2D-C277-4621-B050-F13F38D1ACB7}" srcOrd="0" destOrd="0" parTransId="{9990BDEC-C3EE-49DA-B772-85E3B0CEE70D}" sibTransId="{C0E54CD1-0C9F-4CBD-9ABF-33242A67C43B}"/>
    <dgm:cxn modelId="{1330E7DE-3F5B-4685-9CD3-5BEC3A45DD05}" srcId="{99981F2D-C277-4621-B050-F13F38D1ACB7}" destId="{666C1E5D-5796-46B3-ABDF-62BA7374F045}" srcOrd="0" destOrd="0" parTransId="{FE4B2858-8B9D-4BEF-8B16-900E461FD298}" sibTransId="{047DB692-27AB-4C67-AD8F-0D8A132A63A0}"/>
    <dgm:cxn modelId="{C786FEEE-7E18-44A9-813A-A20D73424360}" type="presOf" srcId="{CF3A2C86-0782-45B9-836C-532F51E19287}" destId="{F23A12B4-221D-4058-BF11-2B63DB23DBFB}" srcOrd="0" destOrd="0" presId="urn:microsoft.com/office/officeart/2005/8/layout/radial6"/>
    <dgm:cxn modelId="{CFB32AFA-2A12-48F1-9383-F7FADBF922F9}" type="presOf" srcId="{906A40AD-9163-4022-A982-6260A2614239}" destId="{F22009E8-0DCC-4095-8F7F-AE071D64E940}" srcOrd="0" destOrd="0" presId="urn:microsoft.com/office/officeart/2005/8/layout/radial6"/>
    <dgm:cxn modelId="{7BCEA96F-D898-4867-81AB-A66E6CF93CA4}" type="presParOf" srcId="{392BB662-DACB-49BC-94C7-5B80A5858428}" destId="{977EBF91-325B-458F-8C2A-D8855B324040}" srcOrd="0" destOrd="0" presId="urn:microsoft.com/office/officeart/2005/8/layout/radial6"/>
    <dgm:cxn modelId="{B547E23D-FF0B-4B8E-8FB6-766792091F2D}" type="presParOf" srcId="{392BB662-DACB-49BC-94C7-5B80A5858428}" destId="{E7E59D27-60A8-4AA9-94AA-45105EC49118}" srcOrd="1" destOrd="0" presId="urn:microsoft.com/office/officeart/2005/8/layout/radial6"/>
    <dgm:cxn modelId="{BBFAC722-20F7-4710-A41C-D3C2458E6CF1}" type="presParOf" srcId="{392BB662-DACB-49BC-94C7-5B80A5858428}" destId="{AF3BC986-27B8-4856-B27B-5276EAE2DF24}" srcOrd="2" destOrd="0" presId="urn:microsoft.com/office/officeart/2005/8/layout/radial6"/>
    <dgm:cxn modelId="{D78C8D45-1606-4F7F-8C2F-AAFBF6EC998E}" type="presParOf" srcId="{392BB662-DACB-49BC-94C7-5B80A5858428}" destId="{4E9E8231-2DAA-4256-AC7F-24B1C8274318}" srcOrd="3" destOrd="0" presId="urn:microsoft.com/office/officeart/2005/8/layout/radial6"/>
    <dgm:cxn modelId="{A2E9F5F2-7E3D-4F90-A3B7-251614E8D2CB}" type="presParOf" srcId="{392BB662-DACB-49BC-94C7-5B80A5858428}" destId="{4780B790-A4D1-46D2-A32D-6E9F5CF84A49}" srcOrd="4" destOrd="0" presId="urn:microsoft.com/office/officeart/2005/8/layout/radial6"/>
    <dgm:cxn modelId="{0E5AA23D-1579-4263-BEFC-52C1C114BE95}" type="presParOf" srcId="{392BB662-DACB-49BC-94C7-5B80A5858428}" destId="{44518F4D-180D-4A29-971D-DC9EEB956AE9}" srcOrd="5" destOrd="0" presId="urn:microsoft.com/office/officeart/2005/8/layout/radial6"/>
    <dgm:cxn modelId="{6889C1AF-7ADE-4BCA-97F4-9BFA5F14A6EA}" type="presParOf" srcId="{392BB662-DACB-49BC-94C7-5B80A5858428}" destId="{BD46AA5B-7067-4DEA-927E-04A8A143CA1F}" srcOrd="6" destOrd="0" presId="urn:microsoft.com/office/officeart/2005/8/layout/radial6"/>
    <dgm:cxn modelId="{011C6CFE-1E8F-4966-94A7-3E488E714227}" type="presParOf" srcId="{392BB662-DACB-49BC-94C7-5B80A5858428}" destId="{E24B38BC-7697-41AB-9159-D6A94A8B4DB8}" srcOrd="7" destOrd="0" presId="urn:microsoft.com/office/officeart/2005/8/layout/radial6"/>
    <dgm:cxn modelId="{633BB184-1D47-4964-842C-F1B228672AB5}" type="presParOf" srcId="{392BB662-DACB-49BC-94C7-5B80A5858428}" destId="{FCFB0503-7F71-4F64-A9A4-57AF9885C04F}" srcOrd="8" destOrd="0" presId="urn:microsoft.com/office/officeart/2005/8/layout/radial6"/>
    <dgm:cxn modelId="{07067C77-68A8-4DC1-87B3-64C005ED27AA}" type="presParOf" srcId="{392BB662-DACB-49BC-94C7-5B80A5858428}" destId="{178BF7B8-3BFD-4E7C-A8C3-D4C4E14AAA31}" srcOrd="9" destOrd="0" presId="urn:microsoft.com/office/officeart/2005/8/layout/radial6"/>
    <dgm:cxn modelId="{D572294A-8CFF-4495-B663-CFF451DB0C2D}" type="presParOf" srcId="{392BB662-DACB-49BC-94C7-5B80A5858428}" destId="{F22009E8-0DCC-4095-8F7F-AE071D64E940}" srcOrd="10" destOrd="0" presId="urn:microsoft.com/office/officeart/2005/8/layout/radial6"/>
    <dgm:cxn modelId="{C99554CD-52F1-4ECB-8C28-F1CE41678CBC}" type="presParOf" srcId="{392BB662-DACB-49BC-94C7-5B80A5858428}" destId="{280BA61B-2736-4B10-9304-8825E11AB2FB}" srcOrd="11" destOrd="0" presId="urn:microsoft.com/office/officeart/2005/8/layout/radial6"/>
    <dgm:cxn modelId="{195A7424-AD55-4E59-BBF6-1BE3D693AC35}" type="presParOf" srcId="{392BB662-DACB-49BC-94C7-5B80A5858428}" destId="{0E1EDA60-5809-40D5-82BD-082AB8C1CA1B}" srcOrd="12" destOrd="0" presId="urn:microsoft.com/office/officeart/2005/8/layout/radial6"/>
    <dgm:cxn modelId="{7825ED97-FEFE-4DDD-94B1-9411607BF770}" type="presParOf" srcId="{392BB662-DACB-49BC-94C7-5B80A5858428}" destId="{F23A12B4-221D-4058-BF11-2B63DB23DBFB}" srcOrd="13" destOrd="0" presId="urn:microsoft.com/office/officeart/2005/8/layout/radial6"/>
    <dgm:cxn modelId="{879343E3-366B-4FC1-8809-DFBB64AFD504}" type="presParOf" srcId="{392BB662-DACB-49BC-94C7-5B80A5858428}" destId="{776670C2-D36A-44B9-A002-238555D43120}" srcOrd="14" destOrd="0" presId="urn:microsoft.com/office/officeart/2005/8/layout/radial6"/>
    <dgm:cxn modelId="{92EAF6B3-6B2B-4517-BDD6-122933F9DFDF}" type="presParOf" srcId="{392BB662-DACB-49BC-94C7-5B80A5858428}" destId="{9A829FEE-ECA8-429B-AD06-D7731C456503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829FEE-ECA8-429B-AD06-D7731C456503}">
      <dsp:nvSpPr>
        <dsp:cNvPr id="0" name=""/>
        <dsp:cNvSpPr/>
      </dsp:nvSpPr>
      <dsp:spPr>
        <a:xfrm>
          <a:off x="2146754" y="652309"/>
          <a:ext cx="4350457" cy="4350457"/>
        </a:xfrm>
        <a:prstGeom prst="blockArc">
          <a:avLst>
            <a:gd name="adj1" fmla="val 11880000"/>
            <a:gd name="adj2" fmla="val 1620000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1EDA60-5809-40D5-82BD-082AB8C1CA1B}">
      <dsp:nvSpPr>
        <dsp:cNvPr id="0" name=""/>
        <dsp:cNvSpPr/>
      </dsp:nvSpPr>
      <dsp:spPr>
        <a:xfrm>
          <a:off x="2146754" y="652309"/>
          <a:ext cx="4350457" cy="4350457"/>
        </a:xfrm>
        <a:prstGeom prst="blockArc">
          <a:avLst>
            <a:gd name="adj1" fmla="val 7560000"/>
            <a:gd name="adj2" fmla="val 1188000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78BF7B8-3BFD-4E7C-A8C3-D4C4E14AAA31}">
      <dsp:nvSpPr>
        <dsp:cNvPr id="0" name=""/>
        <dsp:cNvSpPr/>
      </dsp:nvSpPr>
      <dsp:spPr>
        <a:xfrm>
          <a:off x="2146754" y="652309"/>
          <a:ext cx="4350457" cy="4350457"/>
        </a:xfrm>
        <a:prstGeom prst="blockArc">
          <a:avLst>
            <a:gd name="adj1" fmla="val 3240000"/>
            <a:gd name="adj2" fmla="val 756000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46AA5B-7067-4DEA-927E-04A8A143CA1F}">
      <dsp:nvSpPr>
        <dsp:cNvPr id="0" name=""/>
        <dsp:cNvSpPr/>
      </dsp:nvSpPr>
      <dsp:spPr>
        <a:xfrm>
          <a:off x="2146754" y="652309"/>
          <a:ext cx="4350457" cy="4350457"/>
        </a:xfrm>
        <a:prstGeom prst="blockArc">
          <a:avLst>
            <a:gd name="adj1" fmla="val 20520000"/>
            <a:gd name="adj2" fmla="val 324000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E9E8231-2DAA-4256-AC7F-24B1C8274318}">
      <dsp:nvSpPr>
        <dsp:cNvPr id="0" name=""/>
        <dsp:cNvSpPr/>
      </dsp:nvSpPr>
      <dsp:spPr>
        <a:xfrm>
          <a:off x="2149886" y="652309"/>
          <a:ext cx="4350457" cy="4350457"/>
        </a:xfrm>
        <a:prstGeom prst="blockArc">
          <a:avLst>
            <a:gd name="adj1" fmla="val 16200000"/>
            <a:gd name="adj2" fmla="val 20520000"/>
            <a:gd name="adj3" fmla="val 464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77EBF91-325B-458F-8C2A-D8855B324040}">
      <dsp:nvSpPr>
        <dsp:cNvPr id="0" name=""/>
        <dsp:cNvSpPr/>
      </dsp:nvSpPr>
      <dsp:spPr>
        <a:xfrm>
          <a:off x="3429022" y="1940295"/>
          <a:ext cx="1785921" cy="1774486"/>
        </a:xfrm>
        <a:prstGeom prst="ellipse">
          <a:avLst/>
        </a:prstGeom>
        <a:gradFill flip="none" rotWithShape="0">
          <a:gsLst>
            <a:gs pos="0">
              <a:schemeClr val="accent3">
                <a:lumMod val="75000"/>
                <a:tint val="66000"/>
                <a:satMod val="160000"/>
              </a:schemeClr>
            </a:gs>
            <a:gs pos="50000">
              <a:schemeClr val="accent3">
                <a:lumMod val="75000"/>
                <a:tint val="44500"/>
                <a:satMod val="160000"/>
              </a:schemeClr>
            </a:gs>
            <a:gs pos="100000">
              <a:schemeClr val="accent3">
                <a:lumMod val="75000"/>
                <a:tint val="23500"/>
                <a:satMod val="160000"/>
              </a:schemeClr>
            </a:gs>
          </a:gsLst>
          <a:lin ang="5400000" scaled="1"/>
          <a:tileRect/>
        </a:gradFill>
        <a:ln w="25400" cap="flat" cmpd="sng" algn="ctr">
          <a:solidFill>
            <a:schemeClr val="accent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b="1" kern="1200" cap="none" spc="0" dirty="0">
              <a:ln w="11430"/>
              <a:solidFill>
                <a:srgbClr val="FF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bomsaab" pitchFamily="66" charset="-78"/>
              <a:cs typeface="Abomsaab" pitchFamily="66" charset="-78"/>
            </a:rPr>
            <a:t>الاهداف الرئيسيـة</a:t>
          </a:r>
        </a:p>
        <a:p>
          <a:pPr marL="0" lvl="0" indent="0" algn="ctr" defTabSz="711200">
            <a:lnSpc>
              <a:spcPct val="15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600" b="1" kern="1200" cap="none" spc="0" dirty="0">
              <a:ln w="11430"/>
              <a:solidFill>
                <a:sysClr val="windowText" lastClr="000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bomsaab" pitchFamily="66" charset="-78"/>
              <a:cs typeface="Abomsaab" pitchFamily="66" charset="-78"/>
            </a:rPr>
            <a:t> للخطـة الإستراتيجية </a:t>
          </a:r>
          <a:endParaRPr lang="en-US" sz="1600" kern="1200" dirty="0">
            <a:solidFill>
              <a:sysClr val="windowText" lastClr="000000"/>
            </a:solidFill>
            <a:latin typeface="Abomsaab" pitchFamily="66" charset="-78"/>
            <a:cs typeface="Abomsaab" pitchFamily="66" charset="-78"/>
          </a:endParaRPr>
        </a:p>
      </dsp:txBody>
      <dsp:txXfrm>
        <a:off x="3690564" y="2200162"/>
        <a:ext cx="1262837" cy="1254752"/>
      </dsp:txXfrm>
    </dsp:sp>
    <dsp:sp modelId="{E7E59D27-60A8-4AA9-94AA-45105EC49118}">
      <dsp:nvSpPr>
        <dsp:cNvPr id="0" name=""/>
        <dsp:cNvSpPr/>
      </dsp:nvSpPr>
      <dsp:spPr>
        <a:xfrm>
          <a:off x="3621032" y="1827"/>
          <a:ext cx="1401901" cy="1401901"/>
        </a:xfrm>
        <a:prstGeom prst="ellipse">
          <a:avLst/>
        </a:prstGeom>
        <a:gradFill flip="none" rotWithShape="0">
          <a:gsLst>
            <a:gs pos="0">
              <a:srgbClr val="00B050">
                <a:tint val="66000"/>
                <a:satMod val="160000"/>
              </a:srgbClr>
            </a:gs>
            <a:gs pos="50000">
              <a:srgbClr val="00B050">
                <a:tint val="44500"/>
                <a:satMod val="160000"/>
              </a:srgbClr>
            </a:gs>
            <a:gs pos="100000">
              <a:srgbClr val="00B050">
                <a:tint val="23500"/>
                <a:satMod val="160000"/>
              </a:srgbClr>
            </a:gs>
          </a:gsLst>
          <a:lin ang="54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>
              <a:solidFill>
                <a:schemeClr val="tx1"/>
              </a:solidFill>
              <a:latin typeface="Abomsaab" pitchFamily="66" charset="-78"/>
              <a:cs typeface="Abomsaab" pitchFamily="66" charset="-78"/>
            </a:rPr>
            <a:t>الكفاءة الإدارية </a:t>
          </a:r>
          <a:endParaRPr lang="en-US" sz="2400" kern="1200" dirty="0">
            <a:solidFill>
              <a:sysClr val="windowText" lastClr="000000"/>
            </a:solidFill>
            <a:latin typeface="Abomsaab" pitchFamily="66" charset="-78"/>
            <a:cs typeface="Abomsaab" pitchFamily="66" charset="-78"/>
          </a:endParaRPr>
        </a:p>
      </dsp:txBody>
      <dsp:txXfrm>
        <a:off x="3826336" y="207131"/>
        <a:ext cx="991293" cy="991293"/>
      </dsp:txXfrm>
    </dsp:sp>
    <dsp:sp modelId="{4780B790-A4D1-46D2-A32D-6E9F5CF84A49}">
      <dsp:nvSpPr>
        <dsp:cNvPr id="0" name=""/>
        <dsp:cNvSpPr/>
      </dsp:nvSpPr>
      <dsp:spPr>
        <a:xfrm>
          <a:off x="5641799" y="1470000"/>
          <a:ext cx="1401901" cy="1401901"/>
        </a:xfrm>
        <a:prstGeom prst="ellipse">
          <a:avLst/>
        </a:prstGeom>
        <a:gradFill flip="none" rotWithShape="0">
          <a:gsLst>
            <a:gs pos="0">
              <a:schemeClr val="accent4">
                <a:lumMod val="60000"/>
                <a:lumOff val="40000"/>
                <a:tint val="66000"/>
                <a:satMod val="160000"/>
              </a:schemeClr>
            </a:gs>
            <a:gs pos="50000">
              <a:schemeClr val="accent4">
                <a:lumMod val="60000"/>
                <a:lumOff val="40000"/>
                <a:tint val="44500"/>
                <a:satMod val="160000"/>
              </a:schemeClr>
            </a:gs>
            <a:gs pos="100000">
              <a:schemeClr val="accent4">
                <a:lumMod val="60000"/>
                <a:lumOff val="40000"/>
                <a:tint val="23500"/>
                <a:satMod val="160000"/>
              </a:schemeClr>
            </a:gs>
          </a:gsLst>
          <a:lin ang="54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>
              <a:solidFill>
                <a:schemeClr val="tx1"/>
              </a:solidFill>
              <a:latin typeface="Abomsaab" pitchFamily="66" charset="-78"/>
              <a:cs typeface="Abomsaab" pitchFamily="66" charset="-78"/>
            </a:rPr>
            <a:t>الخدمات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>
              <a:solidFill>
                <a:schemeClr val="tx1"/>
              </a:solidFill>
              <a:latin typeface="Abomsaab" pitchFamily="66" charset="-78"/>
              <a:cs typeface="Abomsaab" pitchFamily="66" charset="-78"/>
            </a:rPr>
            <a:t> والبرامج </a:t>
          </a:r>
          <a:r>
            <a:rPr lang="ar-SA" sz="1800" kern="1200" dirty="0">
              <a:solidFill>
                <a:schemeClr val="tx1"/>
              </a:solidFill>
              <a:latin typeface="Abomsaab" pitchFamily="66" charset="-78"/>
              <a:cs typeface="Abomsaab" pitchFamily="66" charset="-78"/>
            </a:rPr>
            <a:t> </a:t>
          </a:r>
          <a:endParaRPr lang="en-US" sz="1800" kern="1200" dirty="0">
            <a:solidFill>
              <a:schemeClr val="tx1"/>
            </a:solidFill>
            <a:latin typeface="Abomsaab" pitchFamily="66" charset="-78"/>
            <a:cs typeface="Abomsaab" pitchFamily="66" charset="-78"/>
          </a:endParaRPr>
        </a:p>
      </dsp:txBody>
      <dsp:txXfrm>
        <a:off x="5847103" y="1675304"/>
        <a:ext cx="991293" cy="991293"/>
      </dsp:txXfrm>
    </dsp:sp>
    <dsp:sp modelId="{E24B38BC-7697-41AB-9159-D6A94A8B4DB8}">
      <dsp:nvSpPr>
        <dsp:cNvPr id="0" name=""/>
        <dsp:cNvSpPr/>
      </dsp:nvSpPr>
      <dsp:spPr>
        <a:xfrm>
          <a:off x="4869935" y="3845554"/>
          <a:ext cx="1401901" cy="1401901"/>
        </a:xfrm>
        <a:prstGeom prst="ellipse">
          <a:avLst/>
        </a:prstGeom>
        <a:solidFill>
          <a:schemeClr val="accent3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>
              <a:solidFill>
                <a:schemeClr val="tx1"/>
              </a:solidFill>
              <a:latin typeface="Abomsaab" pitchFamily="66" charset="-78"/>
              <a:cs typeface="Abomsaab" pitchFamily="66" charset="-78"/>
            </a:rPr>
            <a:t>الاستدامة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kern="1200" dirty="0">
              <a:solidFill>
                <a:schemeClr val="tx1"/>
              </a:solidFill>
              <a:latin typeface="Abomsaab" pitchFamily="66" charset="-78"/>
              <a:cs typeface="Abomsaab" pitchFamily="66" charset="-78"/>
            </a:rPr>
            <a:t>المالية </a:t>
          </a:r>
        </a:p>
      </dsp:txBody>
      <dsp:txXfrm>
        <a:off x="5075239" y="4050858"/>
        <a:ext cx="991293" cy="991293"/>
      </dsp:txXfrm>
    </dsp:sp>
    <dsp:sp modelId="{F22009E8-0DCC-4095-8F7F-AE071D64E940}">
      <dsp:nvSpPr>
        <dsp:cNvPr id="0" name=""/>
        <dsp:cNvSpPr/>
      </dsp:nvSpPr>
      <dsp:spPr>
        <a:xfrm>
          <a:off x="2372129" y="3845554"/>
          <a:ext cx="1401901" cy="1401901"/>
        </a:xfrm>
        <a:prstGeom prst="ellipse">
          <a:avLst/>
        </a:prstGeom>
        <a:gradFill flip="none" rotWithShape="0">
          <a:gsLst>
            <a:gs pos="0">
              <a:srgbClr val="00B050">
                <a:tint val="66000"/>
                <a:satMod val="160000"/>
              </a:srgbClr>
            </a:gs>
            <a:gs pos="50000">
              <a:srgbClr val="00B050">
                <a:tint val="44500"/>
                <a:satMod val="160000"/>
              </a:srgbClr>
            </a:gs>
            <a:gs pos="100000">
              <a:srgbClr val="00B050">
                <a:tint val="23500"/>
                <a:satMod val="160000"/>
              </a:srgbClr>
            </a:gs>
          </a:gsLst>
          <a:lin ang="54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1800" kern="1200" dirty="0">
              <a:solidFill>
                <a:sysClr val="windowText" lastClr="000000"/>
              </a:solidFill>
              <a:latin typeface="Abomsaab" pitchFamily="66" charset="-78"/>
              <a:cs typeface="Abomsaab" pitchFamily="66" charset="-78"/>
            </a:rPr>
            <a:t>ادارة السمعة والاتصال المجتمعي </a:t>
          </a:r>
          <a:endParaRPr lang="en-US" sz="1400" kern="1200" dirty="0">
            <a:solidFill>
              <a:sysClr val="windowText" lastClr="000000"/>
            </a:solidFill>
            <a:latin typeface="Abomsaab" pitchFamily="66" charset="-78"/>
            <a:cs typeface="Abomsaab" pitchFamily="66" charset="-78"/>
          </a:endParaRPr>
        </a:p>
      </dsp:txBody>
      <dsp:txXfrm>
        <a:off x="2577433" y="4050858"/>
        <a:ext cx="991293" cy="991293"/>
      </dsp:txXfrm>
    </dsp:sp>
    <dsp:sp modelId="{F23A12B4-221D-4058-BF11-2B63DB23DBFB}">
      <dsp:nvSpPr>
        <dsp:cNvPr id="0" name=""/>
        <dsp:cNvSpPr/>
      </dsp:nvSpPr>
      <dsp:spPr>
        <a:xfrm>
          <a:off x="1600265" y="1470000"/>
          <a:ext cx="1401901" cy="1401901"/>
        </a:xfrm>
        <a:prstGeom prst="ellipse">
          <a:avLst/>
        </a:prstGeom>
        <a:gradFill flip="none" rotWithShape="0">
          <a:gsLst>
            <a:gs pos="0">
              <a:srgbClr val="00B050">
                <a:tint val="66000"/>
                <a:satMod val="160000"/>
              </a:srgbClr>
            </a:gs>
            <a:gs pos="50000">
              <a:srgbClr val="00B050">
                <a:tint val="44500"/>
                <a:satMod val="160000"/>
              </a:srgbClr>
            </a:gs>
            <a:gs pos="100000">
              <a:srgbClr val="00B050">
                <a:tint val="23500"/>
                <a:satMod val="160000"/>
              </a:srgbClr>
            </a:gs>
          </a:gsLst>
          <a:lin ang="5400000" scaled="1"/>
          <a:tileRect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>
              <a:solidFill>
                <a:sysClr val="windowText" lastClr="000000"/>
              </a:solidFill>
              <a:latin typeface="Abomsaab" pitchFamily="66" charset="-78"/>
              <a:cs typeface="Abomsaab" pitchFamily="66" charset="-78"/>
            </a:rPr>
            <a:t>التوسع والانتشار </a:t>
          </a:r>
          <a:endParaRPr lang="en-US" sz="2400" kern="1200" dirty="0">
            <a:solidFill>
              <a:sysClr val="windowText" lastClr="000000"/>
            </a:solidFill>
            <a:latin typeface="Abomsaab" pitchFamily="66" charset="-78"/>
            <a:cs typeface="Abomsaab" pitchFamily="66" charset="-78"/>
          </a:endParaRPr>
        </a:p>
      </dsp:txBody>
      <dsp:txXfrm>
        <a:off x="1805569" y="1675304"/>
        <a:ext cx="991293" cy="9912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23/06/45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23/06/45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23/06/45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23/06/45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23/06/45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23/06/45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23/06/45</a:t>
            </a:fld>
            <a:endParaRPr lang="ar-SA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23/06/45</a:t>
            </a:fld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23/06/45</a:t>
            </a:fld>
            <a:endParaRPr lang="ar-SA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23/06/45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23/06/45</a:t>
            </a:fld>
            <a:endParaRPr lang="ar-SA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23/06/45</a:t>
            </a:fld>
            <a:endParaRPr lang="ar-SA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مستطيل 9"/>
          <p:cNvSpPr/>
          <p:nvPr/>
        </p:nvSpPr>
        <p:spPr>
          <a:xfrm>
            <a:off x="0" y="5877272"/>
            <a:ext cx="9144000" cy="98072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LAWI-3-9" pitchFamily="2" charset="-78"/>
              </a:rPr>
              <a:t>مركز الجودة </a:t>
            </a:r>
            <a:r>
              <a:rPr lang="ar-SA" sz="4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LAWI-3-9" pitchFamily="2" charset="-78"/>
              </a:rPr>
              <a:t>والإعتماد</a:t>
            </a:r>
            <a:r>
              <a:rPr lang="ar-SA" sz="4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LAWI-3-9" pitchFamily="2" charset="-78"/>
              </a:rPr>
              <a:t> للتدريب </a:t>
            </a:r>
          </a:p>
        </p:txBody>
      </p:sp>
      <p:grpSp>
        <p:nvGrpSpPr>
          <p:cNvPr id="16" name="مجموعة 15"/>
          <p:cNvGrpSpPr/>
          <p:nvPr/>
        </p:nvGrpSpPr>
        <p:grpSpPr>
          <a:xfrm>
            <a:off x="1714480" y="103254"/>
            <a:ext cx="6424985" cy="5437546"/>
            <a:chOff x="2357422" y="103254"/>
            <a:chExt cx="6424985" cy="5437546"/>
          </a:xfrm>
        </p:grpSpPr>
        <p:sp>
          <p:nvSpPr>
            <p:cNvPr id="13" name="مستطيل 12"/>
            <p:cNvSpPr/>
            <p:nvPr/>
          </p:nvSpPr>
          <p:spPr>
            <a:xfrm>
              <a:off x="5715008" y="2571744"/>
              <a:ext cx="71438" cy="2143140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مربع نص 13"/>
            <p:cNvSpPr txBox="1"/>
            <p:nvPr/>
          </p:nvSpPr>
          <p:spPr>
            <a:xfrm>
              <a:off x="5782011" y="103254"/>
              <a:ext cx="3000396" cy="3754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250000"/>
                </a:lnSpc>
              </a:pPr>
              <a:r>
                <a:rPr lang="ar-SA" sz="4400" dirty="0">
                  <a:solidFill>
                    <a:srgbClr val="00B050"/>
                  </a:solidFill>
                  <a:cs typeface="AL-Mohanad" pitchFamily="2" charset="-78"/>
                </a:rPr>
                <a:t> الــــخـــــطـــــة </a:t>
              </a:r>
            </a:p>
            <a:p>
              <a:pPr>
                <a:lnSpc>
                  <a:spcPct val="250000"/>
                </a:lnSpc>
              </a:pPr>
              <a:r>
                <a:rPr lang="ar-SA" sz="4400" dirty="0">
                  <a:solidFill>
                    <a:srgbClr val="00B050"/>
                  </a:solidFill>
                  <a:cs typeface="AL-Mohanad" pitchFamily="2" charset="-78"/>
                </a:rPr>
                <a:t>الإستراتيجية </a:t>
              </a:r>
              <a:endParaRPr lang="en-US" sz="4400" dirty="0">
                <a:solidFill>
                  <a:srgbClr val="00B050"/>
                </a:solidFill>
                <a:cs typeface="AL-Mohanad" pitchFamily="2" charset="-78"/>
              </a:endParaRPr>
            </a:p>
            <a:p>
              <a:endParaRPr lang="en-US" dirty="0"/>
            </a:p>
          </p:txBody>
        </p:sp>
        <p:sp>
          <p:nvSpPr>
            <p:cNvPr id="15" name="مربع نص 14"/>
            <p:cNvSpPr txBox="1"/>
            <p:nvPr/>
          </p:nvSpPr>
          <p:spPr>
            <a:xfrm>
              <a:off x="2357422" y="1785926"/>
              <a:ext cx="3000396" cy="37548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250000"/>
                </a:lnSpc>
              </a:pPr>
              <a:r>
                <a:rPr lang="ar-SA" sz="4400" dirty="0">
                  <a:cs typeface="AL-Mohanad" pitchFamily="2" charset="-78"/>
                </a:rPr>
                <a:t> </a:t>
              </a:r>
              <a:r>
                <a:rPr lang="ar-SA" sz="4400" dirty="0">
                  <a:solidFill>
                    <a:srgbClr val="FF0000"/>
                  </a:solidFill>
                  <a:cs typeface="AL-Mohanad" pitchFamily="2" charset="-78"/>
                </a:rPr>
                <a:t>من</a:t>
              </a:r>
              <a:r>
                <a:rPr lang="ar-SA" sz="4400" dirty="0">
                  <a:cs typeface="AL-Mohanad" pitchFamily="2" charset="-78"/>
                </a:rPr>
                <a:t>   </a:t>
              </a:r>
              <a:r>
                <a:rPr lang="ar-SA" sz="4400" dirty="0">
                  <a:solidFill>
                    <a:srgbClr val="0070C0"/>
                  </a:solidFill>
                  <a:cs typeface="AL-Mohanad" pitchFamily="2" charset="-78"/>
                </a:rPr>
                <a:t>2021م</a:t>
              </a:r>
            </a:p>
            <a:p>
              <a:pPr>
                <a:lnSpc>
                  <a:spcPct val="250000"/>
                </a:lnSpc>
              </a:pPr>
              <a:r>
                <a:rPr lang="ar-SA" sz="4400" dirty="0">
                  <a:cs typeface="AL-Mohanad" pitchFamily="2" charset="-78"/>
                </a:rPr>
                <a:t> </a:t>
              </a:r>
              <a:r>
                <a:rPr lang="ar-SA" sz="4400" dirty="0">
                  <a:solidFill>
                    <a:srgbClr val="FF0000"/>
                  </a:solidFill>
                  <a:cs typeface="AL-Mohanad" pitchFamily="2" charset="-78"/>
                </a:rPr>
                <a:t>الـى </a:t>
              </a:r>
              <a:r>
                <a:rPr lang="ar-SA" sz="4400" dirty="0">
                  <a:cs typeface="AL-Mohanad" pitchFamily="2" charset="-78"/>
                </a:rPr>
                <a:t> </a:t>
              </a:r>
              <a:r>
                <a:rPr lang="ar-SA" sz="4400" dirty="0">
                  <a:solidFill>
                    <a:srgbClr val="0070C0"/>
                  </a:solidFill>
                  <a:cs typeface="AL-Mohanad" pitchFamily="2" charset="-78"/>
                </a:rPr>
                <a:t>2025م </a:t>
              </a:r>
              <a:endParaRPr lang="en-US" sz="4400" dirty="0">
                <a:solidFill>
                  <a:srgbClr val="0070C0"/>
                </a:solidFill>
                <a:cs typeface="AL-Mohanad" pitchFamily="2" charset="-78"/>
              </a:endParaRPr>
            </a:p>
            <a:p>
              <a:endParaRPr lang="en-US" dirty="0"/>
            </a:p>
          </p:txBody>
        </p:sp>
      </p:grpSp>
      <p:sp>
        <p:nvSpPr>
          <p:cNvPr id="22" name="مربع نص 21"/>
          <p:cNvSpPr txBox="1"/>
          <p:nvPr/>
        </p:nvSpPr>
        <p:spPr>
          <a:xfrm>
            <a:off x="2427437" y="650734"/>
            <a:ext cx="6019661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SA" sz="4800" dirty="0">
                <a:solidFill>
                  <a:srgbClr val="00B050"/>
                </a:solidFill>
                <a:latin typeface="Abomsaab" pitchFamily="66" charset="-78"/>
                <a:cs typeface="Abomsaab" pitchFamily="66" charset="-78"/>
              </a:rPr>
              <a:t>جمعية تعاطف الصحية بالباحة</a:t>
            </a:r>
          </a:p>
          <a:p>
            <a:endParaRPr lang="en-US" dirty="0"/>
          </a:p>
        </p:txBody>
      </p:sp>
      <p:pic>
        <p:nvPicPr>
          <p:cNvPr id="5" name="صورة 4">
            <a:extLst>
              <a:ext uri="{FF2B5EF4-FFF2-40B4-BE49-F238E27FC236}">
                <a16:creationId xmlns:a16="http://schemas.microsoft.com/office/drawing/2014/main" id="{24E7E043-381F-7C53-34C5-BECD7810DF5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3601" y="-387424"/>
            <a:ext cx="2766023" cy="276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568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مستطيل 11"/>
          <p:cNvSpPr/>
          <p:nvPr/>
        </p:nvSpPr>
        <p:spPr>
          <a:xfrm>
            <a:off x="0" y="16353"/>
            <a:ext cx="9064703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rgbClr val="00B05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مشروع البناء المؤسســــي ( الخطة الإستراتيجية )  </a:t>
            </a:r>
          </a:p>
        </p:txBody>
      </p:sp>
      <p:pic>
        <p:nvPicPr>
          <p:cNvPr id="8" name="صورة 7" descr="images (1)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29" y="928670"/>
            <a:ext cx="4444533" cy="5072098"/>
          </a:xfrm>
          <a:prstGeom prst="rect">
            <a:avLst/>
          </a:prstGeom>
        </p:spPr>
      </p:pic>
      <p:sp>
        <p:nvSpPr>
          <p:cNvPr id="18" name="مستطيل مستدير الزوايا 17"/>
          <p:cNvSpPr/>
          <p:nvPr/>
        </p:nvSpPr>
        <p:spPr>
          <a:xfrm>
            <a:off x="4929190" y="2786058"/>
            <a:ext cx="4214810" cy="2083102"/>
          </a:xfrm>
          <a:prstGeom prst="roundRect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ar-SA" sz="4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F_Taif Normal" pitchFamily="2" charset="-78"/>
              </a:rPr>
              <a:t>الاهداف التشغيلية </a:t>
            </a:r>
          </a:p>
          <a:p>
            <a:pPr algn="ctr">
              <a:lnSpc>
                <a:spcPct val="150000"/>
              </a:lnSpc>
            </a:pPr>
            <a:r>
              <a:rPr lang="ar-SA" sz="4000" b="1" dirty="0">
                <a:ln w="11430"/>
                <a:solidFill>
                  <a:schemeClr val="bg1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cs typeface="AF_Taif Normal" pitchFamily="2" charset="-78"/>
              </a:rPr>
              <a:t> مع  الــمـــــبــــــــــــــــــــادرات </a:t>
            </a:r>
            <a:endParaRPr lang="en-US" sz="2000" dirty="0">
              <a:solidFill>
                <a:schemeClr val="bg1"/>
              </a:solidFill>
            </a:endParaRPr>
          </a:p>
        </p:txBody>
      </p:sp>
      <p:grpSp>
        <p:nvGrpSpPr>
          <p:cNvPr id="21" name="مجموعة 10"/>
          <p:cNvGrpSpPr/>
          <p:nvPr/>
        </p:nvGrpSpPr>
        <p:grpSpPr>
          <a:xfrm>
            <a:off x="4929190" y="1928802"/>
            <a:ext cx="4214810" cy="785818"/>
            <a:chOff x="4929190" y="1928802"/>
            <a:chExt cx="4214810" cy="785818"/>
          </a:xfrm>
        </p:grpSpPr>
        <p:sp>
          <p:nvSpPr>
            <p:cNvPr id="22" name="مستطيل 21"/>
            <p:cNvSpPr/>
            <p:nvPr/>
          </p:nvSpPr>
          <p:spPr>
            <a:xfrm>
              <a:off x="4929190" y="1928802"/>
              <a:ext cx="4214810" cy="785818"/>
            </a:xfrm>
            <a:prstGeom prst="rect">
              <a:avLst/>
            </a:prstGeom>
            <a:solidFill>
              <a:srgbClr val="00B050">
                <a:alpha val="66000"/>
              </a:srgb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ar-SA" sz="3200" dirty="0">
                  <a:solidFill>
                    <a:srgbClr val="C00000"/>
                  </a:solidFill>
                  <a:cs typeface="AL-Mohanad" pitchFamily="2" charset="-78"/>
                </a:rPr>
                <a:t>الخطة الاستراتيجية </a:t>
              </a:r>
              <a:endParaRPr lang="en-US" sz="3200" dirty="0">
                <a:solidFill>
                  <a:srgbClr val="C00000"/>
                </a:solidFill>
                <a:cs typeface="AL-Mohanad" pitchFamily="2" charset="-78"/>
              </a:endParaRPr>
            </a:p>
          </p:txBody>
        </p:sp>
        <p:sp>
          <p:nvSpPr>
            <p:cNvPr id="23" name="خماسي 22"/>
            <p:cNvSpPr/>
            <p:nvPr/>
          </p:nvSpPr>
          <p:spPr>
            <a:xfrm flipH="1">
              <a:off x="7572396" y="1928802"/>
              <a:ext cx="1571604" cy="785818"/>
            </a:xfrm>
            <a:prstGeom prst="homePlat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3600" dirty="0">
                <a:solidFill>
                  <a:schemeClr val="tx1"/>
                </a:solidFill>
                <a:cs typeface="ABO SLMAN Alomar النسخ4" pitchFamily="2" charset="-78"/>
              </a:endParaRPr>
            </a:p>
          </p:txBody>
        </p:sp>
      </p:grpSp>
      <p:sp>
        <p:nvSpPr>
          <p:cNvPr id="14" name="مستطيل 13"/>
          <p:cNvSpPr/>
          <p:nvPr/>
        </p:nvSpPr>
        <p:spPr>
          <a:xfrm>
            <a:off x="0" y="6215652"/>
            <a:ext cx="9144000" cy="669732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tx1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cs typeface="AL-Battar" pitchFamily="2" charset="-78"/>
              </a:rPr>
              <a:t>جمعية تعاطف الصحية بالباحة </a:t>
            </a:r>
          </a:p>
        </p:txBody>
      </p:sp>
    </p:spTree>
    <p:extLst>
      <p:ext uri="{BB962C8B-B14F-4D97-AF65-F5344CB8AC3E}">
        <p14:creationId xmlns:p14="http://schemas.microsoft.com/office/powerpoint/2010/main" val="2849459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629010"/>
              </p:ext>
            </p:extLst>
          </p:nvPr>
        </p:nvGraphicFramePr>
        <p:xfrm>
          <a:off x="0" y="0"/>
          <a:ext cx="9144000" cy="428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860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الهدف </a:t>
                      </a:r>
                      <a:r>
                        <a:rPr lang="ar-SA" sz="18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:      </a:t>
                      </a:r>
                      <a:r>
                        <a:rPr lang="ar-SA" sz="1800" b="0" dirty="0">
                          <a:latin typeface="Sakkal Majalla" pitchFamily="2" charset="-78"/>
                          <a:ea typeface="Times New Roman"/>
                          <a:cs typeface="Akhbar MT" pitchFamily="2" charset="-78"/>
                        </a:rPr>
                        <a:t>تحقيق الاستدامة البشرية  ورفع الاداء  الوظيفي</a:t>
                      </a:r>
                      <a:r>
                        <a:rPr lang="ar-SA" sz="1800" b="0" baseline="0" dirty="0">
                          <a:latin typeface="Sakkal Majalla" pitchFamily="2" charset="-78"/>
                          <a:ea typeface="Times New Roman"/>
                          <a:cs typeface="Akhbar MT" pitchFamily="2" charset="-78"/>
                        </a:rPr>
                        <a:t> للعاملين في الجمعية بنسبة 70% </a:t>
                      </a:r>
                      <a:endParaRPr lang="en-US" sz="1800" b="0" dirty="0">
                        <a:latin typeface="Sakkal Majalla" pitchFamily="2" charset="-78"/>
                        <a:ea typeface="Times New Roman"/>
                        <a:cs typeface="Akhbar MT" pitchFamily="2" charset="-78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مستطيل 3"/>
          <p:cNvSpPr/>
          <p:nvPr/>
        </p:nvSpPr>
        <p:spPr>
          <a:xfrm>
            <a:off x="0" y="0"/>
            <a:ext cx="2143108" cy="4286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1600" dirty="0">
                <a:solidFill>
                  <a:schemeClr val="tx1"/>
                </a:solidFill>
                <a:cs typeface="AL-Mohanad" pitchFamily="2" charset="-78"/>
              </a:rPr>
              <a:t>المجال: </a:t>
            </a:r>
            <a:r>
              <a:rPr lang="ar-SA" dirty="0">
                <a:solidFill>
                  <a:sysClr val="windowText" lastClr="000000"/>
                </a:solidFill>
                <a:latin typeface="Abomsaab" pitchFamily="66" charset="-78"/>
                <a:cs typeface="Abomsaab" pitchFamily="66" charset="-78"/>
              </a:rPr>
              <a:t> الكفاءة الادارية </a:t>
            </a:r>
            <a:endParaRPr lang="en-US" sz="1600" dirty="0">
              <a:solidFill>
                <a:sysClr val="windowText" lastClr="000000"/>
              </a:solidFill>
              <a:latin typeface="Abomsaab" pitchFamily="66" charset="-78"/>
              <a:cs typeface="Abomsaab" pitchFamily="66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6884"/>
              </p:ext>
            </p:extLst>
          </p:nvPr>
        </p:nvGraphicFramePr>
        <p:xfrm>
          <a:off x="0" y="476668"/>
          <a:ext cx="9144001" cy="6381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95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3434">
                <a:tc rowSpan="2">
                  <a:txBody>
                    <a:bodyPr/>
                    <a:lstStyle/>
                    <a:p>
                      <a:r>
                        <a:rPr lang="ar-SA" sz="105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ملاحظات</a:t>
                      </a:r>
                    </a:p>
                    <a:p>
                      <a:endParaRPr lang="ar-SA" sz="105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ar-SA" sz="12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مؤشر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الانجاز</a:t>
                      </a:r>
                    </a:p>
                    <a:p>
                      <a:endParaRPr lang="ar-SA" sz="1200" baseline="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ar-SA" sz="1400" dirty="0">
                          <a:latin typeface="Abomsaab" pitchFamily="66" charset="-78"/>
                          <a:cs typeface="Abomsaab" pitchFamily="66" charset="-78"/>
                        </a:rPr>
                        <a:t>الفترة الإستراتيجية </a:t>
                      </a:r>
                      <a:endParaRPr lang="en-US" sz="1400" dirty="0">
                        <a:latin typeface="Abomsaab" pitchFamily="66" charset="-78"/>
                        <a:cs typeface="Abomsaab" pitchFamily="66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9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مؤشر  </a:t>
                      </a:r>
                      <a:r>
                        <a:rPr lang="ar-SA" sz="8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الأداء</a:t>
                      </a:r>
                      <a:endParaRPr lang="en-US" sz="9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700" b="1" dirty="0">
                        <a:solidFill>
                          <a:schemeClr val="tx1"/>
                        </a:solidFill>
                        <a:latin typeface="Microsoft Uighur" pitchFamily="2" charset="-78"/>
                        <a:cs typeface="Akhbar MT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المبادرات </a:t>
                      </a:r>
                      <a:endParaRPr lang="en-US" sz="12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0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bg1"/>
                          </a:solidFill>
                          <a:cs typeface="Akhbar MT" pitchFamily="2" charset="-78"/>
                        </a:rPr>
                        <a:t>الهدف التشغيلي </a:t>
                      </a:r>
                      <a:endParaRPr lang="en-US" sz="1400" dirty="0">
                        <a:solidFill>
                          <a:schemeClr val="bg1"/>
                        </a:solidFill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09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>
                          <a:cs typeface="Akhbar MT" pitchFamily="2" charset="-78"/>
                        </a:rPr>
                        <a:t>2022م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>
                          <a:cs typeface="Akhbar MT" pitchFamily="2" charset="-78"/>
                        </a:rPr>
                        <a:t>2021م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>
                          <a:cs typeface="Akhbar MT" pitchFamily="2" charset="-78"/>
                        </a:rPr>
                        <a:t>2020م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>
                          <a:cs typeface="Akhbar MT" pitchFamily="2" charset="-78"/>
                        </a:rPr>
                        <a:t>2019م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30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اعتماد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نتيجة التحليل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700" b="0" dirty="0">
                        <a:latin typeface="Calibri"/>
                        <a:ea typeface="Calibri"/>
                        <a:cs typeface="Akhbar MT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latin typeface="Calibri"/>
                          <a:ea typeface="Calibri"/>
                          <a:cs typeface="Akhbar MT" pitchFamily="2" charset="-78"/>
                        </a:rPr>
                        <a:t> تحليل  الاحتياجات التدريبية لجميع الموظفين  .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dirty="0">
                          <a:latin typeface="+mn-lt"/>
                          <a:ea typeface="Calibri"/>
                          <a:cs typeface="Akhbar MT" pitchFamily="2" charset="-78"/>
                        </a:rPr>
                        <a:t> التركيز على التدريب  القائم</a:t>
                      </a:r>
                      <a:r>
                        <a:rPr lang="ar-SA" sz="1600" b="0" baseline="0" dirty="0">
                          <a:latin typeface="+mn-lt"/>
                          <a:ea typeface="Calibri"/>
                          <a:cs typeface="Akhbar MT" pitchFamily="2" charset="-78"/>
                        </a:rPr>
                        <a:t> على التنمية  </a:t>
                      </a:r>
                      <a:r>
                        <a:rPr lang="ar-SA" sz="1600" b="0" baseline="0" dirty="0" err="1">
                          <a:latin typeface="+mn-lt"/>
                          <a:ea typeface="Calibri"/>
                          <a:cs typeface="Akhbar MT" pitchFamily="2" charset="-78"/>
                        </a:rPr>
                        <a:t>المهارية</a:t>
                      </a:r>
                      <a:r>
                        <a:rPr lang="ar-SA" sz="1600" b="0" baseline="0" dirty="0">
                          <a:latin typeface="+mn-lt"/>
                          <a:ea typeface="Calibri"/>
                          <a:cs typeface="Akhbar MT" pitchFamily="2" charset="-78"/>
                        </a:rPr>
                        <a:t>  والمعرفية 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30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اعتماد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الخطة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dirty="0"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cs typeface="Akhbar MT" pitchFamily="2" charset="-78"/>
                        </a:rPr>
                        <a:t>بناء خطة تدريبية سنوية  لجميع العاملين في الجمعية   والاستفادة  من 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( هدف  ) </a:t>
                      </a:r>
                      <a:r>
                        <a:rPr lang="ar-SA" sz="1200" dirty="0">
                          <a:cs typeface="Akhbar MT" pitchFamily="2" charset="-78"/>
                        </a:rPr>
                        <a:t> .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30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تنفيذ الخطة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تنفيذ  الخطة  وتقييم الاثار  </a:t>
                      </a:r>
                      <a:r>
                        <a:rPr lang="ar-SA" sz="1200" b="0" dirty="0" err="1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والنتائح</a:t>
                      </a: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 وانعكاس ذلك على واقع العمل 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30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2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تجهيز قاعة تدريبية  رجالية   ونسائية </a:t>
                      </a:r>
                      <a:r>
                        <a:rPr lang="ar-SA" sz="1400" b="0" baseline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  بمواصفات حديثة </a:t>
                      </a:r>
                      <a:r>
                        <a:rPr lang="ar-SA" sz="14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.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21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>
                          <a:cs typeface="Akhbar MT" pitchFamily="2" charset="-78"/>
                        </a:rPr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7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.</a:t>
                      </a:r>
                      <a:endParaRPr lang="ar-SA" sz="1200" b="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اعتماد نتائج  التقييم  الشهري  مدخلا اساسيا </a:t>
                      </a:r>
                      <a:r>
                        <a:rPr lang="ar-SA" sz="12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لاي</a:t>
                      </a:r>
                      <a:r>
                        <a:rPr lang="ar-SA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امتيازات ( اجازات – اضافي - ....)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 تفعيل  مبدأ الثواب  والعقاب كأحد  مصادر  التحفيز  للموظفين  . 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40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12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800" b="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 بناء جائزة  للتميز الوظيفي بشكل  شهري 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40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5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تطبيق</a:t>
                      </a:r>
                      <a:r>
                        <a:rPr lang="ar-SA" sz="12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اللوائح والنظم الادارية بشكل فعال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404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7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بناء نظام للترقيات  حسب  الفترة الزمنية  والخبرات وسنوات العمل  .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404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dirty="0">
                          <a:cs typeface="Akhbar MT" pitchFamily="2" charset="-78"/>
                        </a:rPr>
                        <a:t>1</a:t>
                      </a:r>
                      <a:endParaRPr lang="en-US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baseline="0" dirty="0">
                          <a:cs typeface="Akhbar MT" pitchFamily="2" charset="-78"/>
                        </a:rPr>
                        <a:t>نقل  مقر الجمعية الى  مكان مناسب </a:t>
                      </a:r>
                      <a:r>
                        <a:rPr lang="ar-SA" sz="1200" baseline="0" dirty="0" err="1">
                          <a:cs typeface="Akhbar MT" pitchFamily="2" charset="-78"/>
                        </a:rPr>
                        <a:t>ومهيء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.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</a:t>
                      </a:r>
                      <a:r>
                        <a:rPr lang="ar-SA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توفير بيئة عمل </a:t>
                      </a:r>
                      <a:r>
                        <a:rPr lang="ar-SA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ايجابية تساعد على الانجاز والعمل على تطويرها .</a:t>
                      </a:r>
                      <a:r>
                        <a:rPr lang="ar-SA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</a:t>
                      </a:r>
                    </a:p>
                    <a:p>
                      <a:pPr algn="ctr"/>
                      <a:endParaRPr lang="ar-SA" sz="900" dirty="0"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8818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dirty="0">
                        <a:latin typeface="+mn-lt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+mn-lt"/>
                          <a:ea typeface="Calibri"/>
                          <a:cs typeface="Akhbar MT" pitchFamily="2" charset="-78"/>
                        </a:rPr>
                        <a:t>توفير  ادوات العمل المناسبة  واستبدال التالف والقديم .</a:t>
                      </a:r>
                    </a:p>
                    <a:p>
                      <a:pPr algn="ctr"/>
                      <a:r>
                        <a:rPr lang="ar-SA" sz="1200" baseline="0" dirty="0">
                          <a:cs typeface="Akhbar MT" pitchFamily="2" charset="-78"/>
                        </a:rPr>
                        <a:t> 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404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>
                          <a:cs typeface="Akhbar MT" pitchFamily="2" charset="-78"/>
                        </a:rPr>
                        <a:t>  100%</a:t>
                      </a:r>
                      <a:endParaRPr lang="en-US" sz="5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>
                          <a:cs typeface="Akhbar MT" pitchFamily="2" charset="-78"/>
                        </a:rPr>
                        <a:t>  100%</a:t>
                      </a:r>
                      <a:endParaRPr lang="en-US" sz="5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 dirty="0">
                          <a:cs typeface="Akhbar MT" pitchFamily="2" charset="-78"/>
                        </a:rPr>
                        <a:t>  100%</a:t>
                      </a:r>
                      <a:endParaRPr lang="en-US" sz="5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5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45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العمل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 على التامين الطبي لجميع العاملين في الجمعية واهاليهم .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8854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7464710"/>
              </p:ext>
            </p:extLst>
          </p:nvPr>
        </p:nvGraphicFramePr>
        <p:xfrm>
          <a:off x="0" y="0"/>
          <a:ext cx="9144000" cy="428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860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الهدف </a:t>
                      </a:r>
                      <a:r>
                        <a:rPr lang="ar-SA" sz="18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:      </a:t>
                      </a:r>
                      <a:r>
                        <a:rPr lang="ar-SA" sz="1800" b="0" dirty="0">
                          <a:latin typeface="Sakkal Majalla" pitchFamily="2" charset="-78"/>
                          <a:ea typeface="Times New Roman"/>
                          <a:cs typeface="Akhbar MT" pitchFamily="2" charset="-78"/>
                        </a:rPr>
                        <a:t>تحقيق الاستدامة البشرية  ورفع الاداء  الوظيفي</a:t>
                      </a:r>
                      <a:r>
                        <a:rPr lang="ar-SA" sz="1800" b="0" baseline="0" dirty="0">
                          <a:latin typeface="Sakkal Majalla" pitchFamily="2" charset="-78"/>
                          <a:ea typeface="Times New Roman"/>
                          <a:cs typeface="Akhbar MT" pitchFamily="2" charset="-78"/>
                        </a:rPr>
                        <a:t> للعاملين في الجمعية بنسبة 70% </a:t>
                      </a:r>
                      <a:endParaRPr lang="en-US" sz="1800" b="0" dirty="0">
                        <a:latin typeface="Sakkal Majalla" pitchFamily="2" charset="-78"/>
                        <a:ea typeface="Times New Roman"/>
                        <a:cs typeface="Akhbar MT" pitchFamily="2" charset="-78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مستطيل 3"/>
          <p:cNvSpPr/>
          <p:nvPr/>
        </p:nvSpPr>
        <p:spPr>
          <a:xfrm>
            <a:off x="0" y="0"/>
            <a:ext cx="2143108" cy="4286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1600" dirty="0">
                <a:solidFill>
                  <a:schemeClr val="tx1"/>
                </a:solidFill>
                <a:cs typeface="AL-Mohanad" pitchFamily="2" charset="-78"/>
              </a:rPr>
              <a:t>المجال: </a:t>
            </a:r>
            <a:r>
              <a:rPr lang="ar-SA" dirty="0">
                <a:solidFill>
                  <a:sysClr val="windowText" lastClr="000000"/>
                </a:solidFill>
                <a:latin typeface="Abomsaab" pitchFamily="66" charset="-78"/>
                <a:cs typeface="Abomsaab" pitchFamily="66" charset="-78"/>
              </a:rPr>
              <a:t> الكفاءة الادارية </a:t>
            </a:r>
            <a:endParaRPr lang="en-US" sz="1600" dirty="0">
              <a:solidFill>
                <a:sysClr val="windowText" lastClr="000000"/>
              </a:solidFill>
              <a:latin typeface="Abomsaab" pitchFamily="66" charset="-78"/>
              <a:cs typeface="Abomsaab" pitchFamily="66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3131984"/>
              </p:ext>
            </p:extLst>
          </p:nvPr>
        </p:nvGraphicFramePr>
        <p:xfrm>
          <a:off x="0" y="476668"/>
          <a:ext cx="9144001" cy="6381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95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7327">
                <a:tc rowSpan="2">
                  <a:txBody>
                    <a:bodyPr/>
                    <a:lstStyle/>
                    <a:p>
                      <a:r>
                        <a:rPr lang="ar-SA" sz="105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ملاحظات</a:t>
                      </a:r>
                    </a:p>
                    <a:p>
                      <a:endParaRPr lang="ar-SA" sz="105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ar-SA" sz="12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مؤشر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الانجاز</a:t>
                      </a:r>
                    </a:p>
                    <a:p>
                      <a:endParaRPr lang="ar-SA" sz="1200" baseline="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ar-SA" sz="1400" dirty="0">
                          <a:latin typeface="Abomsaab" pitchFamily="66" charset="-78"/>
                          <a:cs typeface="Abomsaab" pitchFamily="66" charset="-78"/>
                        </a:rPr>
                        <a:t>الفترة الإستراتيجية </a:t>
                      </a:r>
                      <a:endParaRPr lang="en-US" sz="1400" dirty="0">
                        <a:latin typeface="Abomsaab" pitchFamily="66" charset="-78"/>
                        <a:cs typeface="Abomsaab" pitchFamily="66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9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مؤشر  </a:t>
                      </a:r>
                      <a:r>
                        <a:rPr lang="ar-SA" sz="8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الأداء</a:t>
                      </a:r>
                      <a:endParaRPr lang="en-US" sz="9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700" b="1" dirty="0">
                        <a:solidFill>
                          <a:schemeClr val="tx1"/>
                        </a:solidFill>
                        <a:latin typeface="Microsoft Uighur" pitchFamily="2" charset="-78"/>
                        <a:cs typeface="Akhbar MT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المبادرات </a:t>
                      </a:r>
                      <a:endParaRPr lang="en-US" sz="12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0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bg1"/>
                          </a:solidFill>
                          <a:cs typeface="Akhbar MT" pitchFamily="2" charset="-78"/>
                        </a:rPr>
                        <a:t>الهدف التشغيلي </a:t>
                      </a:r>
                      <a:endParaRPr lang="en-US" sz="1400" dirty="0">
                        <a:solidFill>
                          <a:schemeClr val="bg1"/>
                        </a:solidFill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5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>
                          <a:cs typeface="Akhbar MT" pitchFamily="2" charset="-78"/>
                        </a:rPr>
                        <a:t>2022م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>
                          <a:cs typeface="Akhbar MT" pitchFamily="2" charset="-78"/>
                        </a:rPr>
                        <a:t>2021م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>
                          <a:cs typeface="Akhbar MT" pitchFamily="2" charset="-78"/>
                        </a:rPr>
                        <a:t>2020م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>
                          <a:cs typeface="Akhbar MT" pitchFamily="2" charset="-78"/>
                        </a:rPr>
                        <a:t>2019م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33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500" b="0" dirty="0">
                        <a:solidFill>
                          <a:srgbClr val="FF0000"/>
                        </a:solidFill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التعاقد مع مستشار إداري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للإشراف على الخطط والانظمة  </a:t>
                      </a:r>
                      <a:r>
                        <a:rPr lang="ar-SA" sz="1200" b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. 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dirty="0">
                          <a:latin typeface="+mn-lt"/>
                          <a:ea typeface="Calibri"/>
                          <a:cs typeface="Akhbar MT" pitchFamily="2" charset="-78"/>
                        </a:rPr>
                        <a:t>التطبيق</a:t>
                      </a:r>
                      <a:r>
                        <a:rPr lang="ar-SA" sz="1800" b="0" baseline="0" dirty="0">
                          <a:latin typeface="+mn-lt"/>
                          <a:ea typeface="Calibri"/>
                          <a:cs typeface="Akhbar MT" pitchFamily="2" charset="-78"/>
                        </a:rPr>
                        <a:t> الفاعل  للخطط و والنظم  واللوائح الادارية  . </a:t>
                      </a:r>
                      <a:endParaRPr lang="en-US" sz="1800" b="0" dirty="0"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33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dirty="0"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cs typeface="Akhbar MT" pitchFamily="2" charset="-78"/>
                        </a:rPr>
                        <a:t> انشاء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قسم التطوير والجودة  . </a:t>
                      </a:r>
                      <a:endParaRPr lang="ar-SA" sz="1200" dirty="0"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33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20%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dirty="0">
                          <a:cs typeface="Akhbar MT" pitchFamily="2" charset="-78"/>
                        </a:rPr>
                        <a:t>20%</a:t>
                      </a:r>
                    </a:p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30%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30%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4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الزيارات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المخططة للجهات الادارية المتميزة  للاستفادة  منها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033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--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التحسين والتطوير المستمر للخطط و واللوائح  والانظمة كلما دعت الضرورة</a:t>
                      </a:r>
                      <a:r>
                        <a:rPr lang="ar-SA" sz="12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 . </a:t>
                      </a:r>
                      <a:endParaRPr lang="en-US" sz="120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791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>
                          <a:cs typeface="Akhbar MT" pitchFamily="2" charset="-78"/>
                        </a:rPr>
                        <a:t>2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كتابة الخطة السنوية والتسويقية بشكل سنوي 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ar-SA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936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تشكيل مجلس تنفيذي  خاص بالجمعية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936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12</a:t>
                      </a:r>
                    </a:p>
                    <a:p>
                      <a:r>
                        <a:rPr lang="ar-SA" sz="800" dirty="0">
                          <a:cs typeface="Akhbar MT" pitchFamily="2" charset="-78"/>
                        </a:rPr>
                        <a:t>--</a:t>
                      </a:r>
                    </a:p>
                    <a:p>
                      <a:r>
                        <a:rPr lang="ar-SA" sz="800" dirty="0">
                          <a:cs typeface="Akhbar MT" pitchFamily="2" charset="-78"/>
                        </a:rPr>
                        <a:t>54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عقد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اجتماعات اسبوعية  وشهرية للتقييم والتقويم </a:t>
                      </a:r>
                      <a:r>
                        <a:rPr lang="ar-SA" sz="1200" baseline="0" dirty="0" err="1">
                          <a:cs typeface="Akhbar MT" pitchFamily="2" charset="-78"/>
                        </a:rPr>
                        <a:t>للاعمال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والجمعية عموما .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936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12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انعقاد مجلس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الادارة بشكل شهري لمتابعة التقارير والانجازات الشهرية </a:t>
                      </a:r>
                      <a:endParaRPr lang="ar-SA" sz="1200" dirty="0"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936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dirty="0">
                          <a:cs typeface="Akhbar MT" pitchFamily="2" charset="-78"/>
                        </a:rPr>
                        <a:t>1</a:t>
                      </a:r>
                      <a:endParaRPr lang="en-US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700" b="0" baseline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khbar MT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khbar MT" pitchFamily="2" charset="-78"/>
                        </a:rPr>
                        <a:t> دراسة وتحديد  طريقة التدوير الوظيفي بين الاقسام والادارات  .  </a:t>
                      </a:r>
                      <a:endParaRPr lang="ar-SA" sz="12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ar-SA" sz="1600" b="0" dirty="0">
                          <a:cs typeface="Akhbar MT" pitchFamily="2" charset="-78"/>
                        </a:rPr>
                        <a:t>التدوير الوظيفي بين الاقسام والادارات والفروع  . 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29361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بناء خطة شاملة للتدوير الوظيفي ( للأفراد والاقسام والاوقات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والاليات ) .</a:t>
                      </a:r>
                      <a:endParaRPr lang="ar-SA" sz="12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9361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>
                          <a:cs typeface="Akhbar MT" pitchFamily="2" charset="-78"/>
                        </a:rPr>
                        <a:t>  100%</a:t>
                      </a:r>
                      <a:endParaRPr lang="en-US" sz="5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 dirty="0">
                          <a:cs typeface="Akhbar MT" pitchFamily="2" charset="-78"/>
                        </a:rPr>
                        <a:t> </a:t>
                      </a:r>
                      <a:endParaRPr lang="en-US" sz="5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>
                          <a:cs typeface="Akhbar MT" pitchFamily="2" charset="-78"/>
                        </a:rPr>
                        <a:t>  100%</a:t>
                      </a:r>
                      <a:endParaRPr lang="en-US" sz="5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 dirty="0">
                          <a:cs typeface="Akhbar MT" pitchFamily="2" charset="-78"/>
                        </a:rPr>
                        <a:t> </a:t>
                      </a:r>
                      <a:endParaRPr lang="en-US" sz="5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التنفيذ  والتقييم لعملية التدوير الوظيفي واثرة على الافراد والجمعية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8288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773846"/>
              </p:ext>
            </p:extLst>
          </p:nvPr>
        </p:nvGraphicFramePr>
        <p:xfrm>
          <a:off x="0" y="0"/>
          <a:ext cx="9144000" cy="428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860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الهدف </a:t>
                      </a:r>
                      <a:r>
                        <a:rPr lang="ar-SA" sz="18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:      </a:t>
                      </a:r>
                      <a:r>
                        <a:rPr lang="ar-SA" sz="1800" b="0" dirty="0">
                          <a:latin typeface="Sakkal Majalla" pitchFamily="2" charset="-78"/>
                          <a:ea typeface="Times New Roman"/>
                          <a:cs typeface="Akhbar MT" pitchFamily="2" charset="-78"/>
                        </a:rPr>
                        <a:t>تحقيق الاستدامة البشرية  ورفع الاداء  الوظيفي</a:t>
                      </a:r>
                      <a:r>
                        <a:rPr lang="ar-SA" sz="1800" b="0" baseline="0" dirty="0">
                          <a:latin typeface="Sakkal Majalla" pitchFamily="2" charset="-78"/>
                          <a:ea typeface="Times New Roman"/>
                          <a:cs typeface="Akhbar MT" pitchFamily="2" charset="-78"/>
                        </a:rPr>
                        <a:t> للعاملين في الجمعية بنسبة 70% </a:t>
                      </a:r>
                      <a:endParaRPr lang="en-US" sz="1800" b="0" dirty="0">
                        <a:latin typeface="Sakkal Majalla" pitchFamily="2" charset="-78"/>
                        <a:ea typeface="Times New Roman"/>
                        <a:cs typeface="Akhbar MT" pitchFamily="2" charset="-78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مستطيل 3"/>
          <p:cNvSpPr/>
          <p:nvPr/>
        </p:nvSpPr>
        <p:spPr>
          <a:xfrm>
            <a:off x="0" y="0"/>
            <a:ext cx="2143108" cy="4286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1600" dirty="0">
                <a:solidFill>
                  <a:schemeClr val="tx1"/>
                </a:solidFill>
                <a:cs typeface="AL-Mohanad" pitchFamily="2" charset="-78"/>
              </a:rPr>
              <a:t>المجال: </a:t>
            </a:r>
            <a:r>
              <a:rPr lang="ar-SA" dirty="0">
                <a:solidFill>
                  <a:sysClr val="windowText" lastClr="000000"/>
                </a:solidFill>
                <a:latin typeface="Abomsaab" pitchFamily="66" charset="-78"/>
                <a:cs typeface="Abomsaab" pitchFamily="66" charset="-78"/>
              </a:rPr>
              <a:t> الكفاءة الادارية </a:t>
            </a:r>
            <a:endParaRPr lang="en-US" sz="1600" dirty="0">
              <a:solidFill>
                <a:sysClr val="windowText" lastClr="000000"/>
              </a:solidFill>
              <a:latin typeface="Abomsaab" pitchFamily="66" charset="-78"/>
              <a:cs typeface="Abomsaab" pitchFamily="66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6628722"/>
              </p:ext>
            </p:extLst>
          </p:nvPr>
        </p:nvGraphicFramePr>
        <p:xfrm>
          <a:off x="0" y="476669"/>
          <a:ext cx="9144001" cy="6381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95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43631">
                <a:tc rowSpan="2">
                  <a:txBody>
                    <a:bodyPr/>
                    <a:lstStyle/>
                    <a:p>
                      <a:r>
                        <a:rPr lang="ar-SA" sz="105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ملاحظات</a:t>
                      </a:r>
                    </a:p>
                    <a:p>
                      <a:endParaRPr lang="ar-SA" sz="105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ar-SA" sz="12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الانجاز</a:t>
                      </a:r>
                    </a:p>
                    <a:p>
                      <a:endParaRPr lang="ar-SA" sz="1200" baseline="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ar-SA" sz="1400" dirty="0">
                          <a:latin typeface="Abomsaab" pitchFamily="66" charset="-78"/>
                          <a:cs typeface="Abomsaab" pitchFamily="66" charset="-78"/>
                        </a:rPr>
                        <a:t>الفترة الإستراتيجية </a:t>
                      </a:r>
                      <a:endParaRPr lang="en-US" sz="1400" dirty="0">
                        <a:latin typeface="Abomsaab" pitchFamily="66" charset="-78"/>
                        <a:cs typeface="Abomsaab" pitchFamily="66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9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  </a:t>
                      </a:r>
                      <a:r>
                        <a:rPr lang="ar-SA" sz="8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الأداء</a:t>
                      </a:r>
                      <a:endParaRPr lang="en-US" sz="9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700" b="1" dirty="0">
                        <a:solidFill>
                          <a:schemeClr val="tx1"/>
                        </a:solidFill>
                        <a:latin typeface="Microsoft Uighur" pitchFamily="2" charset="-78"/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المبادرات </a:t>
                      </a:r>
                      <a:endParaRPr lang="en-US" sz="12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0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bg1"/>
                          </a:solidFill>
                          <a:cs typeface="AL-Mohanad" pitchFamily="2" charset="-78"/>
                        </a:rPr>
                        <a:t>الهدف التشغيلي </a:t>
                      </a:r>
                      <a:endParaRPr lang="en-US" sz="1400" dirty="0">
                        <a:solidFill>
                          <a:schemeClr val="bg1"/>
                        </a:solidFill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2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2022م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2021م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2020م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2019م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469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000" b="0" dirty="0">
                        <a:latin typeface="Calibri"/>
                        <a:ea typeface="Calibri"/>
                        <a:cs typeface="Akhbar MT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latin typeface="Calibri"/>
                          <a:ea typeface="Calibri"/>
                          <a:cs typeface="Akhbar MT" pitchFamily="2" charset="-78"/>
                        </a:rPr>
                        <a:t> تحليل  الاحتياجات البشرية بناء على متطلبات الخطة الاستراتيجية  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+mn-lt"/>
                          <a:ea typeface="Calibri"/>
                          <a:cs typeface="Akhbar MT" pitchFamily="2" charset="-78"/>
                        </a:rPr>
                        <a:t>استقطاب  الكفاءات  البشرية التخصصية والمؤهلة وعملياً.</a:t>
                      </a:r>
                      <a:endParaRPr lang="en-US" sz="1200" b="0" dirty="0"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677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800" dirty="0"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cs typeface="Akhbar MT" pitchFamily="2" charset="-78"/>
                        </a:rPr>
                        <a:t> بناء 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خطة توظيف سنوية  بناء على الاحتياج  . </a:t>
                      </a:r>
                      <a:endParaRPr lang="ar-SA" sz="1200" dirty="0"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677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الاستقطاب والتوظيف  بناء على بطاقات الوصف الوظيفي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2357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dirty="0">
                          <a:cs typeface="Akhbar MT" pitchFamily="2" charset="-78"/>
                        </a:rPr>
                        <a:t>1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رفع رواتب الموظفين   بما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ينسجم مع الزيادات السعرية 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تعزيز الدخل  المالي للعاملين في الجمعية  . 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2357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الاستفادة من الدعم الحكومي في ما يتعلق بالوظائف المدعومة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2357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الاستفادة  من نظام السعودية في توظيف بعض العاملين في الجمعية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2357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dirty="0">
                          <a:cs typeface="Akhbar MT" pitchFamily="2" charset="-78"/>
                        </a:rPr>
                        <a:t>1</a:t>
                      </a:r>
                      <a:endParaRPr lang="en-US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600" b="0" dirty="0">
                        <a:latin typeface="Calibri"/>
                        <a:ea typeface="Calibri"/>
                        <a:cs typeface="Akhbar MT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Akhbar MT" pitchFamily="2" charset="-78"/>
                        </a:rPr>
                        <a:t>انشاء صندوق تكافلي للعاملين في الجمعية . 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تحقيق الأمان الوظيفي للعاملين .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2357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5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dirty="0"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cs typeface="Akhbar MT" pitchFamily="2" charset="-78"/>
                        </a:rPr>
                        <a:t>عقد شراكات  تخدم الموظفين في  الجمعية  . 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9211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اعتماد  الية للترقيات  في الجمعية 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9211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الحد  من التسرب الوظيفي للعاملين في الجمعية . </a:t>
                      </a:r>
                      <a:endParaRPr lang="en-US" sz="120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2357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dirty="0">
                        <a:latin typeface="+mn-lt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+mn-lt"/>
                          <a:ea typeface="Calibri"/>
                          <a:cs typeface="Akhbar MT" pitchFamily="2" charset="-78"/>
                        </a:rPr>
                        <a:t>الاستفادة من الجهات الخيرية المتميزة في العمل الاداري والموارد البشرية  . 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dirty="0">
                          <a:latin typeface="+mn-lt"/>
                          <a:ea typeface="Calibri"/>
                          <a:cs typeface="Akhbar MT" pitchFamily="2" charset="-78"/>
                        </a:rPr>
                        <a:t>ايجاد</a:t>
                      </a:r>
                      <a:r>
                        <a:rPr lang="ar-SA" sz="1600" b="0" baseline="0" dirty="0">
                          <a:latin typeface="+mn-lt"/>
                          <a:ea typeface="Calibri"/>
                          <a:cs typeface="Akhbar MT" pitchFamily="2" charset="-78"/>
                        </a:rPr>
                        <a:t> نوع من التنافس  في التميز بين الموظفين  . </a:t>
                      </a:r>
                      <a:endParaRPr lang="ar-SA" sz="1600" b="0" dirty="0"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9211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جائزة افضل فكرة ابداعية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9211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4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الجائزة الفصلية / السنوية  لأفضل  قسم  ( ادارة  )  في الجمعية .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09211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 100%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b="1" dirty="0">
                          <a:cs typeface="Akhbar MT" pitchFamily="2" charset="-78"/>
                        </a:rPr>
                        <a:t> </a:t>
                      </a:r>
                      <a:endParaRPr lang="en-US" sz="800" b="1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cs typeface="Akhbar MT" pitchFamily="2" charset="-78"/>
                        </a:rPr>
                        <a:t>تكريم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 اسرة افضل موظف مثالي / قسم مثالي بشكل فصلي  .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6630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5204148"/>
              </p:ext>
            </p:extLst>
          </p:nvPr>
        </p:nvGraphicFramePr>
        <p:xfrm>
          <a:off x="0" y="0"/>
          <a:ext cx="9144000" cy="428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860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الهدف </a:t>
                      </a:r>
                      <a:r>
                        <a:rPr lang="ar-SA" sz="20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:          </a:t>
                      </a:r>
                      <a:r>
                        <a:rPr lang="ar-SA" sz="2000" b="0" dirty="0">
                          <a:cs typeface="Akhbar MT" pitchFamily="2" charset="-78"/>
                        </a:rPr>
                        <a:t>استقطاب  ما لا يقل عـــــــــــــن 100متطــــــــــــوع ( من الجنسين ) . </a:t>
                      </a:r>
                      <a:endParaRPr lang="en-US" sz="2000" b="0" dirty="0">
                        <a:cs typeface="Akhbar MT" pitchFamily="2" charset="-78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مستطيل 3"/>
          <p:cNvSpPr/>
          <p:nvPr/>
        </p:nvSpPr>
        <p:spPr>
          <a:xfrm>
            <a:off x="0" y="0"/>
            <a:ext cx="2143108" cy="4286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1600" dirty="0">
                <a:solidFill>
                  <a:schemeClr val="tx1"/>
                </a:solidFill>
                <a:cs typeface="AL-Mohanad" pitchFamily="2" charset="-78"/>
              </a:rPr>
              <a:t>المجال: </a:t>
            </a:r>
            <a:r>
              <a:rPr lang="ar-SA" dirty="0">
                <a:solidFill>
                  <a:sysClr val="windowText" lastClr="000000"/>
                </a:solidFill>
                <a:latin typeface="Abomsaab" pitchFamily="66" charset="-78"/>
                <a:cs typeface="Abomsaab" pitchFamily="66" charset="-78"/>
              </a:rPr>
              <a:t> الكفاءة الادارية </a:t>
            </a:r>
            <a:endParaRPr lang="en-US" sz="1600" dirty="0">
              <a:solidFill>
                <a:sysClr val="windowText" lastClr="000000"/>
              </a:solidFill>
              <a:latin typeface="Abomsaab" pitchFamily="66" charset="-78"/>
              <a:cs typeface="Abomsaab" pitchFamily="66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878404"/>
              </p:ext>
            </p:extLst>
          </p:nvPr>
        </p:nvGraphicFramePr>
        <p:xfrm>
          <a:off x="0" y="476668"/>
          <a:ext cx="9144001" cy="6381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754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95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7327">
                <a:tc rowSpan="2">
                  <a:txBody>
                    <a:bodyPr/>
                    <a:lstStyle/>
                    <a:p>
                      <a:r>
                        <a:rPr lang="ar-SA" sz="10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ملاحظات</a:t>
                      </a:r>
                    </a:p>
                    <a:p>
                      <a:endParaRPr lang="ar-SA" sz="105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ar-SA" sz="12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الانجاز</a:t>
                      </a:r>
                    </a:p>
                    <a:p>
                      <a:endParaRPr lang="ar-SA" sz="1200" baseline="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ar-SA" sz="1400" dirty="0">
                          <a:latin typeface="Abomsaab" pitchFamily="66" charset="-78"/>
                          <a:cs typeface="Abomsaab" pitchFamily="66" charset="-78"/>
                        </a:rPr>
                        <a:t>الفترة الإستراتيجية </a:t>
                      </a:r>
                      <a:endParaRPr lang="en-US" sz="1400" dirty="0">
                        <a:latin typeface="Abomsaab" pitchFamily="66" charset="-78"/>
                        <a:cs typeface="Abomsaab" pitchFamily="66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9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  </a:t>
                      </a:r>
                      <a:r>
                        <a:rPr lang="ar-SA" sz="8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الأداء</a:t>
                      </a:r>
                      <a:endParaRPr lang="en-US" sz="9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700" b="1" dirty="0">
                        <a:solidFill>
                          <a:schemeClr val="tx1"/>
                        </a:solidFill>
                        <a:latin typeface="Microsoft Uighur" pitchFamily="2" charset="-78"/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المبادرات </a:t>
                      </a:r>
                      <a:endParaRPr lang="en-US" sz="12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0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bg1"/>
                          </a:solidFill>
                          <a:cs typeface="AL-Mohanad" pitchFamily="2" charset="-78"/>
                        </a:rPr>
                        <a:t>الهدف التشغيلي </a:t>
                      </a:r>
                      <a:endParaRPr lang="en-US" sz="1400" dirty="0">
                        <a:solidFill>
                          <a:schemeClr val="bg1"/>
                        </a:solidFill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5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2022م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2021م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2020م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2019م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33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إعداد  تصورات واضحة  عن المجالات التطوعية للفرق التطوعية والتي تنسجم مع رؤية المملكة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  2030 .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500" b="0" dirty="0">
                          <a:latin typeface="+mn-lt"/>
                          <a:ea typeface="Calibri"/>
                          <a:cs typeface="Akhbar MT" pitchFamily="2" charset="-78"/>
                        </a:rPr>
                        <a:t>استكشاف</a:t>
                      </a:r>
                      <a:r>
                        <a:rPr lang="ar-SA" sz="1500" b="0" baseline="0" dirty="0">
                          <a:latin typeface="+mn-lt"/>
                          <a:ea typeface="Calibri"/>
                          <a:cs typeface="Akhbar MT" pitchFamily="2" charset="-78"/>
                        </a:rPr>
                        <a:t> الفرص التطوعية  والتي تتناسب مع الجمعية ورؤية  2030م. </a:t>
                      </a:r>
                      <a:r>
                        <a:rPr lang="ar-SA" sz="1500" b="0" dirty="0">
                          <a:latin typeface="+mn-lt"/>
                          <a:ea typeface="Calibri"/>
                          <a:cs typeface="Akhbar MT" pitchFamily="2" charset="-78"/>
                        </a:rPr>
                        <a:t>  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33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اعتماد  خطة </a:t>
                      </a:r>
                      <a:r>
                        <a:rPr lang="ar-SA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 سنوية  للأعمال التطوعية بشكل مستمر  .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33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توفير الموازنة المالية التشغيلية اللازمة للفرق التطوعية لتنفيذ مهامها وأعمالها .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033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15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التنسيق مع الجمعيات التخصصية  في منطقة الباحة لتنفيذ الفعاليات التخصصية بالشراكة معها 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791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ar-SA" sz="800" dirty="0">
                        <a:cs typeface="Akhbar MT" pitchFamily="2" charset="-78"/>
                      </a:endParaRPr>
                    </a:p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بنا  إجراءات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 </a:t>
                      </a: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 العمل التطوعي للفرق التطوعية في الجمعية .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تنظيم </a:t>
                      </a:r>
                      <a:r>
                        <a:rPr lang="ar-SA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بيئة العمل التطوعي الداخلي في الجمعية  . </a:t>
                      </a:r>
                      <a:endParaRPr lang="ar-SA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936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بناء لائحة تنظيمية للمتطوعين  .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936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تعيين  موظف متفرغ  </a:t>
                      </a:r>
                      <a:r>
                        <a:rPr lang="ar-SA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</a:t>
                      </a:r>
                      <a:r>
                        <a:rPr lang="ar-SA" sz="12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لادارة</a:t>
                      </a:r>
                      <a:r>
                        <a:rPr lang="ar-SA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الفرق والاعمال التطوعية في الجمعية  . </a:t>
                      </a: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9361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توفير جميع الاحتياجات  المتعلقة بالتطوع  ( مكتب  -موازنة مالية  - اخرى  ) . 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936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إنشاء</a:t>
                      </a:r>
                      <a:r>
                        <a:rPr lang="ar-SA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رابط الكتروني تفاعلي عبر الموقع  للتسجيل المتطوعين والراغبين في التطوع . 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algn="ctr"/>
                      <a:endParaRPr lang="ar-SA" sz="1200" baseline="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ar-SA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تسهيل عملية  الانضمام للفرق التطوعية في الجمعية  . 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29361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cs typeface="Akhbar MT" pitchFamily="2" charset="-78"/>
                        </a:rPr>
                        <a:t>100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بناء قاعدة بيانات شاملة للمتطوعين  والراغبين في التطوع .</a:t>
                      </a:r>
                      <a:endParaRPr lang="en-US" sz="12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9361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</a:t>
                      </a:r>
                      <a:r>
                        <a:rPr lang="ar-SA" sz="12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عقد شراكة مع الجامعة</a:t>
                      </a:r>
                      <a:r>
                        <a:rPr lang="ar-SA" sz="1200" baseline="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 / الكليات  لاستيعاب الطلاب الراغبين في التطوع  .</a:t>
                      </a:r>
                      <a:endParaRPr lang="en-US" sz="1200" dirty="0">
                        <a:solidFill>
                          <a:srgbClr val="FF0000"/>
                        </a:solidFill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5382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386321"/>
              </p:ext>
            </p:extLst>
          </p:nvPr>
        </p:nvGraphicFramePr>
        <p:xfrm>
          <a:off x="0" y="0"/>
          <a:ext cx="9144000" cy="428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860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الهدف </a:t>
                      </a:r>
                      <a:r>
                        <a:rPr lang="ar-SA" sz="20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:          </a:t>
                      </a:r>
                      <a:r>
                        <a:rPr lang="ar-SA" sz="2000" b="0" dirty="0">
                          <a:cs typeface="Akhbar MT" pitchFamily="2" charset="-78"/>
                        </a:rPr>
                        <a:t>استقطاب  ما لا يقل عـــــــــــــن 100متطــــــــــــوع ( من الجنسين ) . </a:t>
                      </a:r>
                      <a:endParaRPr lang="en-US" sz="2000" b="0" dirty="0">
                        <a:cs typeface="Akhbar MT" pitchFamily="2" charset="-78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مستطيل 3"/>
          <p:cNvSpPr/>
          <p:nvPr/>
        </p:nvSpPr>
        <p:spPr>
          <a:xfrm>
            <a:off x="0" y="0"/>
            <a:ext cx="2143108" cy="4286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1600" dirty="0">
                <a:solidFill>
                  <a:schemeClr val="tx1"/>
                </a:solidFill>
                <a:cs typeface="AL-Mohanad" pitchFamily="2" charset="-78"/>
              </a:rPr>
              <a:t>المجال: </a:t>
            </a:r>
            <a:r>
              <a:rPr lang="ar-SA" dirty="0">
                <a:solidFill>
                  <a:sysClr val="windowText" lastClr="000000"/>
                </a:solidFill>
                <a:latin typeface="Abomsaab" pitchFamily="66" charset="-78"/>
                <a:cs typeface="Abomsaab" pitchFamily="66" charset="-78"/>
              </a:rPr>
              <a:t> الفاعلية الادارية </a:t>
            </a:r>
            <a:endParaRPr lang="en-US" sz="1600" dirty="0">
              <a:solidFill>
                <a:sysClr val="windowText" lastClr="000000"/>
              </a:solidFill>
              <a:latin typeface="Abomsaab" pitchFamily="66" charset="-78"/>
              <a:cs typeface="Abomsaab" pitchFamily="66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172802"/>
              </p:ext>
            </p:extLst>
          </p:nvPr>
        </p:nvGraphicFramePr>
        <p:xfrm>
          <a:off x="0" y="404664"/>
          <a:ext cx="9144001" cy="6381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95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5573">
                <a:tc rowSpan="2">
                  <a:txBody>
                    <a:bodyPr/>
                    <a:lstStyle/>
                    <a:p>
                      <a:r>
                        <a:rPr lang="ar-SA" sz="105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ملاحظات</a:t>
                      </a:r>
                    </a:p>
                    <a:p>
                      <a:endParaRPr lang="ar-SA" sz="105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ar-SA" sz="12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الانجاز</a:t>
                      </a:r>
                    </a:p>
                    <a:p>
                      <a:endParaRPr lang="ar-SA" sz="1200" baseline="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ar-SA" sz="1400" dirty="0">
                          <a:latin typeface="Abomsaab" pitchFamily="66" charset="-78"/>
                          <a:cs typeface="Abomsaab" pitchFamily="66" charset="-78"/>
                        </a:rPr>
                        <a:t>الفترة الإستراتيجية </a:t>
                      </a:r>
                      <a:endParaRPr lang="en-US" sz="1400" dirty="0">
                        <a:latin typeface="Abomsaab" pitchFamily="66" charset="-78"/>
                        <a:cs typeface="Abomsaab" pitchFamily="66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9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  </a:t>
                      </a:r>
                      <a:r>
                        <a:rPr lang="ar-SA" sz="8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الأداء</a:t>
                      </a:r>
                      <a:endParaRPr lang="en-US" sz="9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700" b="1" dirty="0">
                        <a:solidFill>
                          <a:schemeClr val="tx1"/>
                        </a:solidFill>
                        <a:latin typeface="Microsoft Uighur" pitchFamily="2" charset="-78"/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المبادرات </a:t>
                      </a:r>
                      <a:endParaRPr lang="en-US" sz="12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0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bg1"/>
                          </a:solidFill>
                          <a:cs typeface="AL-Mohanad" pitchFamily="2" charset="-78"/>
                        </a:rPr>
                        <a:t>الهدف التشغيلي </a:t>
                      </a:r>
                      <a:endParaRPr lang="en-US" sz="1400" dirty="0">
                        <a:solidFill>
                          <a:schemeClr val="bg1"/>
                        </a:solidFill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701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2022م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2021م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2020م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2019م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806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7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khbar MT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khbar MT" pitchFamily="2" charset="-78"/>
                        </a:rPr>
                        <a:t> تحليل  الاحتياجات التدريبية لجميع  المتطوعين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khbar MT" pitchFamily="2" charset="-78"/>
                        </a:rPr>
                        <a:t> </a:t>
                      </a: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khbar MT" pitchFamily="2" charset="-78"/>
                        </a:rPr>
                        <a:t>.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cs typeface="Akhbar MT" pitchFamily="2" charset="-78"/>
                        </a:rPr>
                        <a:t>تطوير مهارات المتطوعين في الاعمال</a:t>
                      </a:r>
                      <a:r>
                        <a:rPr lang="ar-SA" sz="1600" baseline="0" dirty="0">
                          <a:cs typeface="Akhbar MT" pitchFamily="2" charset="-78"/>
                        </a:rPr>
                        <a:t> التطوعية المطلوب تنفيذها .</a:t>
                      </a:r>
                      <a:endParaRPr lang="en-US" sz="1600" dirty="0"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806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بناء خطة تدريبية لتأهيل المتطوعين في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كل ما يتعلق بالأعمال التطوعية </a:t>
                      </a:r>
                      <a:endParaRPr lang="ar-SA" sz="12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806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تنفيذ  الخطة  وتقييم الاثار  </a:t>
                      </a:r>
                      <a:r>
                        <a:rPr lang="ar-SA" sz="1200" b="0" dirty="0" err="1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والنتائح</a:t>
                      </a: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 وانعكاس ذلك على واقع العمل التطوعي  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5797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7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تنفيذ فعالية اليوم العالمي للتطوع  والمشاركة في الأنشطة المجتمعية الأخرى 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+mn-lt"/>
                          <a:ea typeface="Calibri"/>
                          <a:cs typeface="Akhbar MT" pitchFamily="2" charset="-78"/>
                        </a:rPr>
                        <a:t>تشجيع المجتمع على التطوع   وتوضيح  التطوع  واثره</a:t>
                      </a:r>
                      <a:r>
                        <a:rPr lang="ar-SA" sz="1400" b="0" baseline="0" dirty="0">
                          <a:latin typeface="+mn-lt"/>
                          <a:ea typeface="Calibri"/>
                          <a:cs typeface="Akhbar MT" pitchFamily="2" charset="-78"/>
                        </a:rPr>
                        <a:t>  على الفرد  والمجتمع  . </a:t>
                      </a:r>
                      <a:endParaRPr lang="ar-SA" sz="1400" b="0" dirty="0"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6964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تكريم  المتطوعين في الجمعية في الاحتفالات والمناسبات الخاصة بالجمعية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 .</a:t>
                      </a:r>
                      <a:endParaRPr lang="ar-SA" sz="12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6964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نشر  الفعاليات </a:t>
                      </a:r>
                      <a:r>
                        <a:rPr lang="ar-SA" sz="1200" b="0" dirty="0" err="1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التطوعوية</a:t>
                      </a: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 على الموقع الرسمي  ومواقع التواصل الاجتماعي 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6964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4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إبرام عقود شراكة مع الفرق التطوعية الاخرى في منطقة الباحة للمشاركة في الفعاليات خارج المنطقة .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6964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baseline="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الاستفادة من  التكاليف </a:t>
                      </a:r>
                      <a:r>
                        <a:rPr lang="ar-SA" sz="1200" baseline="0" dirty="0" err="1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التطوعوية</a:t>
                      </a:r>
                      <a:r>
                        <a:rPr lang="ar-SA" sz="1200" baseline="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 للطلاب الجامعين 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تحفيز المتطوعين</a:t>
                      </a:r>
                      <a:r>
                        <a:rPr lang="ar-SA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على استمرارية التطوع وزيادة عدد الساعات التطوعية .</a:t>
                      </a:r>
                      <a:endParaRPr lang="en-US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6964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التنسيق  و الاستفادة من الفرق التطوعية الاخرى   خارج المنطقة .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26964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3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تنظيم زيارات 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لبعض منسوبي التطوع في الجمعية الى فرق تطوعية  اخرى  للاستفادة من خبراتها </a:t>
                      </a:r>
                      <a:endParaRPr lang="en-US" sz="12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6964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رصد مكافئات  ( مالية – اخرى 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) للمبرزين من المتطوعين وفق  ضوابط معينة  . </a:t>
                      </a:r>
                      <a:endParaRPr lang="en-US" sz="12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49389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1139751"/>
              </p:ext>
            </p:extLst>
          </p:nvPr>
        </p:nvGraphicFramePr>
        <p:xfrm>
          <a:off x="0" y="0"/>
          <a:ext cx="9144000" cy="428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860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الهدف </a:t>
                      </a:r>
                      <a:r>
                        <a:rPr lang="ar-SA" sz="18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: </a:t>
                      </a:r>
                      <a:r>
                        <a:rPr lang="ar-SA" sz="1800" b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    </a:t>
                      </a:r>
                      <a:r>
                        <a:rPr lang="ar-SA" sz="1800" b="0" dirty="0">
                          <a:latin typeface="Sakkal Majalla" pitchFamily="2" charset="-78"/>
                          <a:ea typeface="Times New Roman"/>
                          <a:cs typeface="Akhbar MT" pitchFamily="2" charset="-78"/>
                        </a:rPr>
                        <a:t>حوسبة  جميع الاعمال الادارية في الجمعية  والمنشئات التابعة لها .</a:t>
                      </a:r>
                      <a:endParaRPr lang="en-US" sz="1800" b="0" dirty="0">
                        <a:latin typeface="Sakkal Majalla" pitchFamily="2" charset="-78"/>
                        <a:ea typeface="Times New Roman"/>
                        <a:cs typeface="Akhbar MT" pitchFamily="2" charset="-78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مستطيل 3"/>
          <p:cNvSpPr/>
          <p:nvPr/>
        </p:nvSpPr>
        <p:spPr>
          <a:xfrm>
            <a:off x="0" y="0"/>
            <a:ext cx="2143108" cy="4286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1600" dirty="0">
                <a:solidFill>
                  <a:schemeClr val="tx1"/>
                </a:solidFill>
                <a:cs typeface="AL-Mohanad" pitchFamily="2" charset="-78"/>
              </a:rPr>
              <a:t>المجال: </a:t>
            </a:r>
            <a:r>
              <a:rPr lang="ar-SA" dirty="0">
                <a:solidFill>
                  <a:sysClr val="windowText" lastClr="000000"/>
                </a:solidFill>
                <a:latin typeface="Abomsaab" pitchFamily="66" charset="-78"/>
                <a:cs typeface="Abomsaab" pitchFamily="66" charset="-78"/>
              </a:rPr>
              <a:t> الفاعلية الادارية </a:t>
            </a:r>
            <a:endParaRPr lang="en-US" sz="1600" dirty="0">
              <a:solidFill>
                <a:sysClr val="windowText" lastClr="000000"/>
              </a:solidFill>
              <a:latin typeface="Abomsaab" pitchFamily="66" charset="-78"/>
              <a:cs typeface="Abomsaab" pitchFamily="66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3126415"/>
              </p:ext>
            </p:extLst>
          </p:nvPr>
        </p:nvGraphicFramePr>
        <p:xfrm>
          <a:off x="0" y="476668"/>
          <a:ext cx="9144001" cy="63813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95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61852">
                <a:tc rowSpan="2">
                  <a:txBody>
                    <a:bodyPr/>
                    <a:lstStyle/>
                    <a:p>
                      <a:r>
                        <a:rPr lang="ar-SA" sz="105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ملاحظات</a:t>
                      </a:r>
                    </a:p>
                    <a:p>
                      <a:endParaRPr lang="ar-SA" sz="105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ar-SA" sz="12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الانجاز</a:t>
                      </a:r>
                    </a:p>
                    <a:p>
                      <a:endParaRPr lang="ar-SA" sz="1200" baseline="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ar-SA" sz="1400" dirty="0">
                          <a:latin typeface="Abomsaab" pitchFamily="66" charset="-78"/>
                          <a:cs typeface="Abomsaab" pitchFamily="66" charset="-78"/>
                        </a:rPr>
                        <a:t>الفترة الإستراتيجية </a:t>
                      </a:r>
                      <a:endParaRPr lang="en-US" sz="1400" dirty="0">
                        <a:latin typeface="Abomsaab" pitchFamily="66" charset="-78"/>
                        <a:cs typeface="Abomsaab" pitchFamily="66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9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  </a:t>
                      </a:r>
                      <a:r>
                        <a:rPr lang="ar-SA" sz="8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الأداء</a:t>
                      </a:r>
                      <a:endParaRPr lang="en-US" sz="9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700" b="1" dirty="0">
                        <a:solidFill>
                          <a:schemeClr val="tx1"/>
                        </a:solidFill>
                        <a:latin typeface="Microsoft Uighur" pitchFamily="2" charset="-78"/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المبادرات </a:t>
                      </a:r>
                      <a:endParaRPr lang="en-US" sz="12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0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bg1"/>
                          </a:solidFill>
                          <a:cs typeface="AL-Mohanad" pitchFamily="2" charset="-78"/>
                        </a:rPr>
                        <a:t>الهدف التشغيلي </a:t>
                      </a:r>
                      <a:endParaRPr lang="en-US" sz="1400" dirty="0">
                        <a:solidFill>
                          <a:schemeClr val="bg1"/>
                        </a:solidFill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66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2022م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2021م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2020م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2019م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659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2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khbar MT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khbar MT" pitchFamily="2" charset="-78"/>
                        </a:rPr>
                        <a:t>دراسة الاحتياج و التعاقد مع شركة متخصصة  لبناء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khbar MT" pitchFamily="2" charset="-78"/>
                        </a:rPr>
                        <a:t> نظام حاسوبي  </a:t>
                      </a:r>
                      <a:endParaRPr lang="ar-SA" sz="12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>
                          <a:cs typeface="Akhbar MT" pitchFamily="2" charset="-78"/>
                        </a:rPr>
                        <a:t>انشاء  نظام مركزي لجميع الادارات والاقسام </a:t>
                      </a:r>
                      <a:endParaRPr lang="en-US" sz="1600" dirty="0"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659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2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khbar MT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khbar MT" pitchFamily="2" charset="-78"/>
                        </a:rPr>
                        <a:t>تطوير وتحديث النظم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khbar MT" pitchFamily="2" charset="-78"/>
                        </a:rPr>
                        <a:t> الحاسوبية الموجودة في الجمعية . </a:t>
                      </a:r>
                      <a:endParaRPr lang="ar-SA" sz="12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659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 بناء  قاعدة بيانات  شاملة ومحدثة  لكل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 ذي صلة وعلاقة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( المستفيدون – المتبرعون – المؤسسات المانحة – رجال الأعمال )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7947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 التعاقد بشكل جزئي مع مختص  تقني معلومات . </a:t>
                      </a:r>
                    </a:p>
                  </a:txBody>
                  <a:tcPr marL="9525" marR="3429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تامين وحماية البيانات والمعلومات الالكترونية وضمان سريتها أو تلفها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31214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dirty="0">
                        <a:solidFill>
                          <a:schemeClr val="tx1"/>
                        </a:solidFill>
                        <a:latin typeface="Sakkal Majalla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Sakkal Majalla"/>
                          <a:ea typeface="Calibri"/>
                          <a:cs typeface="Akhbar MT" pitchFamily="2" charset="-78"/>
                        </a:rPr>
                        <a:t>تركيب   سيرفر  داخلي  للجمعية ونقل المعلومات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Sakkal Majalla"/>
                          <a:ea typeface="Calibri"/>
                          <a:cs typeface="Akhbar MT" pitchFamily="2" charset="-78"/>
                        </a:rPr>
                        <a:t> اليه بشكل تلقائي  . </a:t>
                      </a:r>
                      <a:endParaRPr lang="ar-SA" sz="1200" b="0" dirty="0">
                        <a:solidFill>
                          <a:schemeClr val="tx1"/>
                        </a:solidFill>
                        <a:latin typeface="Sakkal Majalla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31214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نقل </a:t>
                      </a:r>
                      <a:r>
                        <a:rPr lang="ar-SA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 البيانات والمعلومات الالكترونية  الى </a:t>
                      </a:r>
                      <a:r>
                        <a:rPr lang="ar-SA" sz="12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هاردات</a:t>
                      </a:r>
                      <a:r>
                        <a:rPr lang="ar-SA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خارجية بشكل سنوي .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31214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تقديم خدمات الجمعية بطريقة الكترونية .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ا</a:t>
                      </a:r>
                      <a:r>
                        <a:rPr lang="ar-SA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لصيانة المنظمة للأنظمة والحواسيب والمعدات الخاصة بالجمعية . </a:t>
                      </a:r>
                      <a:endParaRPr lang="en-US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algn="ctr"/>
                      <a:endParaRPr lang="ar-SA" sz="900" dirty="0"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31214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بناء خطة </a:t>
                      </a:r>
                      <a:r>
                        <a:rPr lang="ar-SA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لصيانة الأنظمة والحواسيب والمعدات الخاصة بالجمعية .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31214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حصر 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 جميع الممتلكات التقنية للجمعية  واحتساب اصولها والتخلص  من الزائد منها .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230105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7745441"/>
              </p:ext>
            </p:extLst>
          </p:nvPr>
        </p:nvGraphicFramePr>
        <p:xfrm>
          <a:off x="0" y="0"/>
          <a:ext cx="9144000" cy="428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860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الهدف </a:t>
                      </a:r>
                      <a:r>
                        <a:rPr lang="ar-SA" sz="18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: </a:t>
                      </a:r>
                      <a:r>
                        <a:rPr lang="ar-SA" sz="1800" b="0" dirty="0">
                          <a:solidFill>
                            <a:srgbClr val="000000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    </a:t>
                      </a:r>
                      <a:r>
                        <a:rPr lang="ar-SA" sz="1800" b="0" dirty="0">
                          <a:latin typeface="Sakkal Majalla" pitchFamily="2" charset="-78"/>
                          <a:ea typeface="Times New Roman"/>
                          <a:cs typeface="Akhbar MT" pitchFamily="2" charset="-78"/>
                        </a:rPr>
                        <a:t>حوسبة  جميع الاعمال الادارية في الجمعية  والمنشئات التابعة لها .</a:t>
                      </a:r>
                      <a:endParaRPr lang="en-US" sz="1800" b="0" dirty="0">
                        <a:latin typeface="Sakkal Majalla" pitchFamily="2" charset="-78"/>
                        <a:ea typeface="Times New Roman"/>
                        <a:cs typeface="Akhbar MT" pitchFamily="2" charset="-78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مستطيل 3"/>
          <p:cNvSpPr/>
          <p:nvPr/>
        </p:nvSpPr>
        <p:spPr>
          <a:xfrm>
            <a:off x="0" y="0"/>
            <a:ext cx="2143108" cy="4286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1600" dirty="0">
                <a:solidFill>
                  <a:schemeClr val="tx1"/>
                </a:solidFill>
                <a:cs typeface="AL-Mohanad" pitchFamily="2" charset="-78"/>
              </a:rPr>
              <a:t>المجال: </a:t>
            </a:r>
            <a:r>
              <a:rPr lang="ar-SA" dirty="0">
                <a:solidFill>
                  <a:sysClr val="windowText" lastClr="000000"/>
                </a:solidFill>
                <a:latin typeface="Abomsaab" pitchFamily="66" charset="-78"/>
                <a:cs typeface="Abomsaab" pitchFamily="66" charset="-78"/>
              </a:rPr>
              <a:t> الفاعلية الادارية </a:t>
            </a:r>
            <a:endParaRPr lang="en-US" sz="1600" dirty="0">
              <a:solidFill>
                <a:sysClr val="windowText" lastClr="000000"/>
              </a:solidFill>
              <a:latin typeface="Abomsaab" pitchFamily="66" charset="-78"/>
              <a:cs typeface="Abomsaab" pitchFamily="66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8795188"/>
              </p:ext>
            </p:extLst>
          </p:nvPr>
        </p:nvGraphicFramePr>
        <p:xfrm>
          <a:off x="0" y="404664"/>
          <a:ext cx="9144001" cy="63367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95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71727">
                <a:tc rowSpan="2">
                  <a:txBody>
                    <a:bodyPr/>
                    <a:lstStyle/>
                    <a:p>
                      <a:r>
                        <a:rPr lang="ar-SA" sz="105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ملاحظات</a:t>
                      </a:r>
                    </a:p>
                    <a:p>
                      <a:endParaRPr lang="ar-SA" sz="105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ar-SA" sz="12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الانجاز</a:t>
                      </a:r>
                    </a:p>
                    <a:p>
                      <a:endParaRPr lang="ar-SA" sz="1200" baseline="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ar-SA" sz="1400" dirty="0">
                          <a:latin typeface="Abomsaab" pitchFamily="66" charset="-78"/>
                          <a:cs typeface="Abomsaab" pitchFamily="66" charset="-78"/>
                        </a:rPr>
                        <a:t>الفترة الإستراتيجية </a:t>
                      </a:r>
                      <a:endParaRPr lang="en-US" sz="1400" dirty="0">
                        <a:latin typeface="Abomsaab" pitchFamily="66" charset="-78"/>
                        <a:cs typeface="Abomsaab" pitchFamily="66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9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  </a:t>
                      </a:r>
                      <a:r>
                        <a:rPr lang="ar-SA" sz="8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الأداء</a:t>
                      </a:r>
                      <a:endParaRPr lang="en-US" sz="9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700" b="1" dirty="0">
                        <a:solidFill>
                          <a:schemeClr val="tx1"/>
                        </a:solidFill>
                        <a:latin typeface="Microsoft Uighur" pitchFamily="2" charset="-78"/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المبادرات </a:t>
                      </a:r>
                      <a:endParaRPr lang="en-US" sz="12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0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bg1"/>
                          </a:solidFill>
                          <a:cs typeface="AL-Mohanad" pitchFamily="2" charset="-78"/>
                        </a:rPr>
                        <a:t>الهدف التشغيلي </a:t>
                      </a:r>
                      <a:endParaRPr lang="en-US" sz="1400" dirty="0">
                        <a:solidFill>
                          <a:schemeClr val="bg1"/>
                        </a:solidFill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5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2022م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2021م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2020م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2019م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853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700" dirty="0">
                          <a:cs typeface="Akhbar MT" pitchFamily="2" charset="-78"/>
                        </a:rPr>
                        <a:t>  100%</a:t>
                      </a:r>
                      <a:endParaRPr lang="en-US" sz="7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200" b="0" dirty="0">
                        <a:latin typeface="Calibri"/>
                        <a:ea typeface="Calibri"/>
                        <a:cs typeface="Akhbar MT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latin typeface="Calibri"/>
                          <a:ea typeface="Calibri"/>
                          <a:cs typeface="Akhbar MT" pitchFamily="2" charset="-78"/>
                        </a:rPr>
                        <a:t> تحليل  الاحتياجات التدريبية لجميع الموظفين  .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تأهيل  الموظفين لاستخدام التقنية   في  ما يتعلق بالحوسبة الإدارية .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853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700" dirty="0">
                          <a:cs typeface="Akhbar MT" pitchFamily="2" charset="-78"/>
                        </a:rPr>
                        <a:t>  100%</a:t>
                      </a:r>
                      <a:endParaRPr lang="en-US" sz="7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dirty="0"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بناء خطة تدريبية لتأهيل المتطوعين في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كل ما يتعلق بالأعمال والبرامج الحاسوبية </a:t>
                      </a:r>
                      <a:endParaRPr lang="ar-SA" sz="12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3853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700" dirty="0">
                          <a:cs typeface="Akhbar MT" pitchFamily="2" charset="-78"/>
                        </a:rPr>
                        <a:t>  100%</a:t>
                      </a:r>
                      <a:endParaRPr lang="en-US" sz="7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تنفيذ  الخطة  وتقييم الاثار  </a:t>
                      </a:r>
                      <a:r>
                        <a:rPr lang="ar-SA" sz="1200" b="0" dirty="0" err="1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والنتائح</a:t>
                      </a: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 وانعكاس ذلك على واقع العمل 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9068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700" dirty="0">
                          <a:cs typeface="Akhbar MT" pitchFamily="2" charset="-78"/>
                        </a:rPr>
                        <a:t>  100%</a:t>
                      </a:r>
                      <a:endParaRPr lang="en-US" sz="7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200" dirty="0">
                        <a:cs typeface="Akhbar MT" pitchFamily="2" charset="-78"/>
                      </a:endParaRPr>
                    </a:p>
                    <a:p>
                      <a:pPr algn="ctr" rtl="1"/>
                      <a:r>
                        <a:rPr lang="ar-SA" sz="1200" dirty="0">
                          <a:cs typeface="Akhbar MT" pitchFamily="2" charset="-78"/>
                        </a:rPr>
                        <a:t> الاستفادة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من البرامج الحاسوبية المجانية </a:t>
                      </a:r>
                      <a:endParaRPr lang="ar-SA" sz="1200" dirty="0"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Sakkal Majalla"/>
                          <a:ea typeface="Calibri"/>
                          <a:cs typeface="Akhbar MT" pitchFamily="2" charset="-78"/>
                        </a:rPr>
                        <a:t>تسهيل عملية التواصل الداخلي بين الاقسام والادارات  .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8138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700" dirty="0">
                          <a:cs typeface="Akhbar MT" pitchFamily="2" charset="-78"/>
                        </a:rPr>
                        <a:t>  100%</a:t>
                      </a:r>
                      <a:endParaRPr lang="en-US" sz="7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انشاء مجموعات   </a:t>
                      </a:r>
                      <a:r>
                        <a:rPr lang="ar-SA" sz="12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تواصل داخلية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8138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700" dirty="0">
                          <a:cs typeface="Akhbar MT" pitchFamily="2" charset="-78"/>
                        </a:rPr>
                        <a:t>  100%</a:t>
                      </a:r>
                      <a:endParaRPr lang="en-US" sz="7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انشاء  شبكة  داخلية  للتواصل الداخلي  .في الجمعية  .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81381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7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700" dirty="0">
                          <a:cs typeface="Akhbar MT" pitchFamily="2" charset="-78"/>
                        </a:rPr>
                        <a:t>  100%</a:t>
                      </a:r>
                      <a:endParaRPr lang="en-US" sz="7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شراء  شبكة اتصالات داخلية 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83194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9127324"/>
              </p:ext>
            </p:extLst>
          </p:nvPr>
        </p:nvGraphicFramePr>
        <p:xfrm>
          <a:off x="0" y="0"/>
          <a:ext cx="9144000" cy="428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860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الهدف </a:t>
                      </a:r>
                      <a:r>
                        <a:rPr lang="ar-SA" sz="18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:            </a:t>
                      </a:r>
                      <a:r>
                        <a:rPr lang="ar-SA" sz="1800" b="0" dirty="0">
                          <a:latin typeface="Sakkal Majalla" pitchFamily="2" charset="-78"/>
                          <a:ea typeface="Times New Roman"/>
                          <a:cs typeface="Akhbar MT" pitchFamily="2" charset="-78"/>
                        </a:rPr>
                        <a:t>تحقيق الجودة الادارية في الجمعية والمنشئات  التابعة لها . </a:t>
                      </a:r>
                      <a:endParaRPr lang="en-US" sz="1800" b="0" dirty="0">
                        <a:latin typeface="Sakkal Majalla" pitchFamily="2" charset="-78"/>
                        <a:ea typeface="Times New Roman"/>
                        <a:cs typeface="Akhbar MT" pitchFamily="2" charset="-78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مستطيل 3"/>
          <p:cNvSpPr/>
          <p:nvPr/>
        </p:nvSpPr>
        <p:spPr>
          <a:xfrm>
            <a:off x="0" y="0"/>
            <a:ext cx="2143108" cy="4286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1600" dirty="0">
                <a:solidFill>
                  <a:schemeClr val="tx1"/>
                </a:solidFill>
                <a:cs typeface="AL-Mohanad" pitchFamily="2" charset="-78"/>
              </a:rPr>
              <a:t>المجال: </a:t>
            </a:r>
            <a:r>
              <a:rPr lang="ar-SA" dirty="0">
                <a:solidFill>
                  <a:sysClr val="windowText" lastClr="000000"/>
                </a:solidFill>
                <a:latin typeface="Abomsaab" pitchFamily="66" charset="-78"/>
                <a:cs typeface="Abomsaab" pitchFamily="66" charset="-78"/>
              </a:rPr>
              <a:t> الفاعلية الادارية </a:t>
            </a:r>
            <a:endParaRPr lang="en-US" sz="1600" dirty="0">
              <a:solidFill>
                <a:sysClr val="windowText" lastClr="000000"/>
              </a:solidFill>
              <a:latin typeface="Abomsaab" pitchFamily="66" charset="-78"/>
              <a:cs typeface="Abomsaab" pitchFamily="66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8026203"/>
              </p:ext>
            </p:extLst>
          </p:nvPr>
        </p:nvGraphicFramePr>
        <p:xfrm>
          <a:off x="0" y="476668"/>
          <a:ext cx="9144001" cy="6381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95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62432">
                <a:tc rowSpan="2">
                  <a:txBody>
                    <a:bodyPr/>
                    <a:lstStyle/>
                    <a:p>
                      <a:r>
                        <a:rPr lang="ar-SA" sz="105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ملاحظات</a:t>
                      </a:r>
                    </a:p>
                    <a:p>
                      <a:endParaRPr lang="ar-SA" sz="105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ar-SA" sz="12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الانجاز</a:t>
                      </a:r>
                    </a:p>
                    <a:p>
                      <a:endParaRPr lang="ar-SA" sz="1200" baseline="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ar-SA" sz="1400" dirty="0">
                          <a:latin typeface="Abomsaab" pitchFamily="66" charset="-78"/>
                          <a:cs typeface="Abomsaab" pitchFamily="66" charset="-78"/>
                        </a:rPr>
                        <a:t>الفترة الإستراتيجية </a:t>
                      </a:r>
                      <a:endParaRPr lang="en-US" sz="1400" dirty="0">
                        <a:latin typeface="Abomsaab" pitchFamily="66" charset="-78"/>
                        <a:cs typeface="Abomsaab" pitchFamily="66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9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  </a:t>
                      </a:r>
                      <a:r>
                        <a:rPr lang="ar-SA" sz="8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الأداء</a:t>
                      </a:r>
                      <a:endParaRPr lang="en-US" sz="9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700" b="1" dirty="0">
                        <a:solidFill>
                          <a:schemeClr val="tx1"/>
                        </a:solidFill>
                        <a:latin typeface="Microsoft Uighur" pitchFamily="2" charset="-78"/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المبادرات </a:t>
                      </a:r>
                      <a:endParaRPr lang="en-US" sz="12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0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bg1"/>
                          </a:solidFill>
                          <a:cs typeface="AL-Mohanad" pitchFamily="2" charset="-78"/>
                        </a:rPr>
                        <a:t>الهدف التشغيلي </a:t>
                      </a:r>
                      <a:endParaRPr lang="en-US" sz="1400" dirty="0">
                        <a:solidFill>
                          <a:schemeClr val="bg1"/>
                        </a:solidFill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618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2022م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2021م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2020م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2019م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17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70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اصدار قرار  من مجلس الادارة بإنشاء القسم واعتماد التوصيف الوظيفي له .</a:t>
                      </a:r>
                      <a:endParaRPr lang="en-US" sz="120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إنشاء  قسم خاص بالجودة والتطوير في الجمعية . </a:t>
                      </a:r>
                      <a:endParaRPr lang="en-US" sz="140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17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50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استقطاب</a:t>
                      </a:r>
                      <a:r>
                        <a:rPr lang="ar-SA" sz="12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/ تعيين موظف متخصص  </a:t>
                      </a:r>
                      <a:r>
                        <a:rPr lang="ar-SA" sz="1200" b="0" baseline="0" dirty="0" err="1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لادارة</a:t>
                      </a:r>
                      <a:r>
                        <a:rPr lang="ar-SA" sz="12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  القسم </a:t>
                      </a:r>
                      <a:endParaRPr lang="en-US" sz="120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821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بناء نظام</a:t>
                      </a:r>
                      <a:r>
                        <a:rPr lang="ar-SA" sz="12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ادارة الجودة </a:t>
                      </a:r>
                      <a:r>
                        <a:rPr lang="en-US" sz="12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ISO 9001:2015    </a:t>
                      </a:r>
                      <a:r>
                        <a:rPr lang="ar-SA" sz="12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للجمعية . </a:t>
                      </a:r>
                      <a:endParaRPr lang="en-US" sz="120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بناء انظمة جودة فاعلة  ومتناسبة مع الجمعية وانشطتها المختلفة . </a:t>
                      </a:r>
                      <a:endParaRPr lang="en-US" sz="1400" b="0" dirty="0"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821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بناء نظام</a:t>
                      </a:r>
                      <a:r>
                        <a:rPr lang="ar-SA" sz="12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ادارة الجودة </a:t>
                      </a:r>
                      <a:r>
                        <a:rPr lang="en-US" sz="12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  </a:t>
                      </a:r>
                      <a:r>
                        <a:rPr lang="ar-SA" sz="12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ربيز   </a:t>
                      </a:r>
                      <a:r>
                        <a:rPr lang="en-US" sz="12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  </a:t>
                      </a:r>
                      <a:r>
                        <a:rPr lang="ar-SA" sz="12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للجمعية ( الادارة العامة ) . </a:t>
                      </a:r>
                      <a:endParaRPr lang="en-US" sz="120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7841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90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بناء  نظام اداري وتعليمي  فاعل في مركز الرعاية النهارية  .</a:t>
                      </a:r>
                      <a:endParaRPr lang="en-US" sz="120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5596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بناء نظام</a:t>
                      </a:r>
                      <a:r>
                        <a:rPr lang="ar-SA" sz="12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ادارة الجودة </a:t>
                      </a:r>
                      <a:r>
                        <a:rPr lang="en-US" sz="12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ISO 9001:2015    </a:t>
                      </a:r>
                      <a:r>
                        <a:rPr lang="ar-SA" sz="12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 لمركز الرعاية النهارية .  </a:t>
                      </a:r>
                      <a:endParaRPr lang="en-US" sz="120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226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SA" sz="500" dirty="0">
                        <a:cs typeface="Akhbar MT" pitchFamily="2" charset="-78"/>
                      </a:endParaRPr>
                    </a:p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 التعاقد مع مستشارين جودة وتطوير بنظام الزيارات .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التحسين والتطوير المستمر لأنظمة</a:t>
                      </a:r>
                      <a:r>
                        <a:rPr lang="ar-SA" sz="14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الجودة والخطط  واللوائح </a:t>
                      </a:r>
                      <a:endParaRPr lang="en-US" sz="140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algn="ctr"/>
                      <a:endParaRPr lang="ar-SA" sz="900" dirty="0"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95336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70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تأهيل</a:t>
                      </a:r>
                      <a:r>
                        <a:rPr lang="ar-SA" sz="12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مدقق </a:t>
                      </a:r>
                      <a:r>
                        <a:rPr lang="ar-SA" sz="12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لنظم الجودة   المزمع تطبيقها</a:t>
                      </a:r>
                      <a:r>
                        <a:rPr lang="ar-SA" sz="12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في الجمعية ومنشئاتها </a:t>
                      </a:r>
                      <a:r>
                        <a:rPr lang="ar-SA" sz="12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. 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9533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dirty="0"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cs typeface="Akhbar MT" pitchFamily="2" charset="-78"/>
                        </a:rPr>
                        <a:t>بناء</a:t>
                      </a:r>
                      <a:r>
                        <a:rPr lang="ar-SA" sz="1200" b="0" baseline="0" dirty="0">
                          <a:cs typeface="Akhbar MT" pitchFamily="2" charset="-78"/>
                        </a:rPr>
                        <a:t> خطة للمراجعة والتدقيق الداخلي لمطابقة انظمة الجودة  والعمل بها . </a:t>
                      </a:r>
                      <a:endParaRPr lang="ar-SA" sz="1200" b="0" dirty="0"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3799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التعاقد مع مكتب  تدريب واستشارات لتأهيل الجمعية للمنافسة في جوائز التميز 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35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المشاركة في جوائز الجودة والتميز المؤسسي المرتبطة</a:t>
                      </a:r>
                      <a:r>
                        <a:rPr lang="ar-SA" sz="135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بالقطاع الخيري  والعام  .</a:t>
                      </a:r>
                      <a:endParaRPr lang="en-US" sz="135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algn="ctr"/>
                      <a:endParaRPr lang="ar-SA" sz="900" dirty="0"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95336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تأهيل مختص الجودة  على  متطلبات جوائز</a:t>
                      </a:r>
                      <a:r>
                        <a:rPr lang="ar-SA" sz="12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التميز  المؤسسي . 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554055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بناء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 خطة زمنية للمشاركة في جوائز التميز  المؤسسي  .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86352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3927957"/>
              </p:ext>
            </p:extLst>
          </p:nvPr>
        </p:nvGraphicFramePr>
        <p:xfrm>
          <a:off x="0" y="0"/>
          <a:ext cx="9144000" cy="428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8603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الهدف </a:t>
                      </a:r>
                      <a:r>
                        <a:rPr lang="ar-SA" sz="18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: </a:t>
                      </a:r>
                      <a:r>
                        <a:rPr lang="ar-SA" sz="1800" b="0" kern="1200" dirty="0">
                          <a:solidFill>
                            <a:schemeClr val="tx1"/>
                          </a:solidFill>
                          <a:latin typeface="ae_AlMohanad" pitchFamily="18" charset="-78"/>
                          <a:ea typeface="Tahoma" pitchFamily="34" charset="0"/>
                          <a:cs typeface="Akhbar MT" pitchFamily="2" charset="-78"/>
                        </a:rPr>
                        <a:t>    </a:t>
                      </a:r>
                      <a:r>
                        <a:rPr lang="ar-SA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</a:t>
                      </a:r>
                      <a:r>
                        <a:rPr lang="ar-SA" sz="1800" b="0" kern="12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زيادة الخدمات والبرامج بنسبة 25%  ومضاعفة تنفيذ البرامج القائمة بنسبة 50% .</a:t>
                      </a:r>
                      <a:endParaRPr lang="ar-SA" sz="1800" b="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مستطيل 3"/>
          <p:cNvSpPr/>
          <p:nvPr/>
        </p:nvSpPr>
        <p:spPr>
          <a:xfrm>
            <a:off x="0" y="0"/>
            <a:ext cx="2143108" cy="4286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1600" dirty="0">
                <a:solidFill>
                  <a:schemeClr val="tx1"/>
                </a:solidFill>
                <a:cs typeface="AL-Mohanad" pitchFamily="2" charset="-78"/>
              </a:rPr>
              <a:t>المجال: </a:t>
            </a:r>
            <a:r>
              <a:rPr lang="ar-SA" dirty="0">
                <a:solidFill>
                  <a:sysClr val="windowText" lastClr="000000"/>
                </a:solidFill>
                <a:latin typeface="Abomsaab" pitchFamily="66" charset="-78"/>
                <a:cs typeface="Abomsaab" pitchFamily="66" charset="-78"/>
              </a:rPr>
              <a:t> البرامج والخدمات </a:t>
            </a:r>
            <a:endParaRPr lang="en-US" sz="1600" dirty="0">
              <a:solidFill>
                <a:sysClr val="windowText" lastClr="000000"/>
              </a:solidFill>
              <a:latin typeface="Abomsaab" pitchFamily="66" charset="-78"/>
              <a:cs typeface="Abomsaab" pitchFamily="66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079076"/>
              </p:ext>
            </p:extLst>
          </p:nvPr>
        </p:nvGraphicFramePr>
        <p:xfrm>
          <a:off x="0" y="476668"/>
          <a:ext cx="9144001" cy="6381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95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37100">
                <a:tc rowSpan="2">
                  <a:txBody>
                    <a:bodyPr/>
                    <a:lstStyle/>
                    <a:p>
                      <a:r>
                        <a:rPr lang="ar-SA" sz="105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ملاحظات</a:t>
                      </a:r>
                    </a:p>
                    <a:p>
                      <a:endParaRPr lang="ar-SA" sz="105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ar-SA" sz="12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الانجاز</a:t>
                      </a:r>
                    </a:p>
                    <a:p>
                      <a:endParaRPr lang="ar-SA" sz="1200" baseline="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ar-SA" sz="1400" dirty="0">
                          <a:latin typeface="Abomsaab" pitchFamily="66" charset="-78"/>
                          <a:cs typeface="Abomsaab" pitchFamily="66" charset="-78"/>
                        </a:rPr>
                        <a:t>الفترة الإستراتيجية </a:t>
                      </a:r>
                      <a:endParaRPr lang="en-US" sz="1400" dirty="0">
                        <a:latin typeface="Abomsaab" pitchFamily="66" charset="-78"/>
                        <a:cs typeface="Abomsaab" pitchFamily="66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9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  </a:t>
                      </a:r>
                      <a:r>
                        <a:rPr lang="ar-SA" sz="8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الأداء</a:t>
                      </a:r>
                      <a:endParaRPr lang="en-US" sz="9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700" b="1" dirty="0">
                        <a:solidFill>
                          <a:schemeClr val="tx1"/>
                        </a:solidFill>
                        <a:latin typeface="Microsoft Uighur" pitchFamily="2" charset="-78"/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المبادرات </a:t>
                      </a:r>
                      <a:endParaRPr lang="en-US" sz="12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0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bg1"/>
                          </a:solidFill>
                          <a:cs typeface="AL-Mohanad" pitchFamily="2" charset="-78"/>
                        </a:rPr>
                        <a:t>الهدف التشغيلي </a:t>
                      </a:r>
                      <a:endParaRPr lang="en-US" sz="1400" dirty="0">
                        <a:solidFill>
                          <a:schemeClr val="bg1"/>
                        </a:solidFill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3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2022م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2021م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2020م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2019م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1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ترتيب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وتصنيف المستفيدين  الى فئات بناء على  معايير محددة  وواضحة .</a:t>
                      </a:r>
                      <a:endParaRPr lang="ar-SA" sz="1200" dirty="0">
                        <a:cs typeface="Akhbar MT" pitchFamily="2" charset="-78"/>
                      </a:endParaRPr>
                    </a:p>
                  </a:txBody>
                  <a:tcPr marL="9525" marR="3429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دراسة وتحليل الاحتياج المجتمعي  في ما يتعلق  بالمشاريع المرتبطة بنشاط الجمعية  .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1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إعادة تخطيط</a:t>
                      </a:r>
                      <a:r>
                        <a:rPr lang="ar-SA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المشاريع المقدمة للمستفيدين وفرز المستفيدين وترتيبهم حسب الاحتياج . </a:t>
                      </a:r>
                      <a:endParaRPr lang="ar-SA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marL="9525" marR="3429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1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اعادة  هيكلة المستفيدين 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 من خدمات الجمعية وفق اسس واضحة وبحث دقيق  .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1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cs typeface="Akhbar MT" pitchFamily="2" charset="-78"/>
                        </a:rPr>
                        <a:t>التقرير النهائي  والمشاريع</a:t>
                      </a:r>
                      <a:r>
                        <a:rPr lang="ar-SA" sz="1400" baseline="0" dirty="0">
                          <a:cs typeface="Akhbar MT" pitchFamily="2" charset="-78"/>
                        </a:rPr>
                        <a:t> المقترحة للتنفيذ مع مبرراتها . </a:t>
                      </a:r>
                      <a:endParaRPr lang="en-US" sz="1400" dirty="0">
                        <a:cs typeface="Akhbar MT" pitchFamily="2" charset="-78"/>
                      </a:endParaRPr>
                    </a:p>
                  </a:txBody>
                  <a:tcPr marL="9525" marR="3429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521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cs typeface="Akhbar MT" pitchFamily="2" charset="-78"/>
                        </a:rPr>
                        <a:t>بناء المشاريع الخيرية الجديدة بناء على الدراسة</a:t>
                      </a:r>
                      <a:r>
                        <a:rPr lang="ar-SA" sz="1600" baseline="0" dirty="0">
                          <a:cs typeface="Akhbar MT" pitchFamily="2" charset="-78"/>
                        </a:rPr>
                        <a:t> التحليلية .</a:t>
                      </a:r>
                      <a:endParaRPr lang="ar-SA" sz="1600" dirty="0">
                        <a:cs typeface="Akhbar MT" pitchFamily="2" charset="-78"/>
                      </a:endParaRPr>
                    </a:p>
                  </a:txBody>
                  <a:tcPr marL="9525" marR="3429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اعادة دراسة المشاريع القائمة  وتقييمها وامكانية  تطويرها .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317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تطوير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المشاريع  القائمة  بما يتناسب مع الاحتياج ومتطلبات المانحين والداعمين .</a:t>
                      </a:r>
                      <a:endParaRPr lang="ar-SA" sz="1200" dirty="0">
                        <a:cs typeface="Akhbar MT" pitchFamily="2" charset="-78"/>
                      </a:endParaRPr>
                    </a:p>
                  </a:txBody>
                  <a:tcPr marL="9525" marR="3429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317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cs typeface="Akhbar MT" pitchFamily="2" charset="-78"/>
                        </a:rPr>
                        <a:t>بناء معايير  واضحة للمشاريع المستقبلية  وطرق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اعتمادها وتنفيذها .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 marL="9525" marR="3429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452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cs typeface="Akhbar MT" pitchFamily="2" charset="-78"/>
                        </a:rPr>
                        <a:t>تحليل المشاريع الخيرية المرتبطة برؤية المملكة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2030م </a:t>
                      </a:r>
                      <a:endParaRPr lang="ar-SA" sz="1200" dirty="0"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lang="ar-SA" sz="1200" baseline="0" dirty="0">
                          <a:cs typeface="Akhbar MT" pitchFamily="2" charset="-78"/>
                        </a:rPr>
                        <a:t>استهداف جميع الشرائح المجتمعية  والتركيز على المشاريع  المرتبطة برؤية المملكة 2030 م  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3173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cs typeface="Akhbar MT" pitchFamily="2" charset="-78"/>
                        </a:rPr>
                        <a:t>بناء  جدول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زمني وكمي  للتوسع في المشاريع   القائمة  الخاصة بالجمعية  .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3173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cs typeface="Akhbar MT" pitchFamily="2" charset="-78"/>
                        </a:rPr>
                        <a:t>بناء  جدول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زمني وكمي  للتوسع في المشاريع   المستحدثة  والخاصة بالجمعية  .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83173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إنشاء  قسم نسائي  </a:t>
                      </a:r>
                      <a:r>
                        <a:rPr lang="ar-SA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بكادر  وظيفي  مؤهل  ومتخصص في الجانب الخدمي للمستفيدين .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marL="9525" marR="3429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3173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>
                          <a:cs typeface="Akhbar MT" pitchFamily="2" charset="-78"/>
                        </a:rPr>
                        <a:t>انشاء مركز  إعلامي كمشروع استثماري وخدمي للجمعية </a:t>
                      </a:r>
                      <a:r>
                        <a:rPr lang="ar-SA" sz="1200">
                          <a:cs typeface="Akhbar MT" pitchFamily="2" charset="-78"/>
                        </a:rPr>
                        <a:t> </a:t>
                      </a:r>
                      <a:endParaRPr lang="ar-SA" sz="1200" dirty="0">
                        <a:cs typeface="Akhbar MT" pitchFamily="2" charset="-78"/>
                      </a:endParaRPr>
                    </a:p>
                  </a:txBody>
                  <a:tcPr marL="9525" marR="3429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الاهتمام  بالجانب التثقيفي والتوعوي</a:t>
                      </a:r>
                      <a:r>
                        <a:rPr lang="ar-SA" sz="12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</a:t>
                      </a:r>
                      <a:r>
                        <a:rPr lang="ar-SA" sz="1200" b="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كاحد</a:t>
                      </a:r>
                      <a:r>
                        <a:rPr lang="ar-SA" sz="12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 ركائز عمل الجمعية  . </a:t>
                      </a:r>
                      <a:endParaRPr lang="ar-SA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83173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cs typeface="Akhbar MT" pitchFamily="2" charset="-78"/>
                        </a:rPr>
                        <a:t>انتاج ما لا يقل عن  30 </a:t>
                      </a:r>
                      <a:r>
                        <a:rPr lang="ar-SA" sz="1200" b="0" baseline="0" dirty="0">
                          <a:cs typeface="Akhbar MT" pitchFamily="2" charset="-78"/>
                        </a:rPr>
                        <a:t> </a:t>
                      </a:r>
                      <a:r>
                        <a:rPr lang="ar-SA" sz="1200" b="0" dirty="0">
                          <a:cs typeface="Akhbar MT" pitchFamily="2" charset="-78"/>
                        </a:rPr>
                        <a:t>موشن جرافيك </a:t>
                      </a:r>
                      <a:r>
                        <a:rPr lang="ar-SA" sz="1200" b="0" baseline="0" dirty="0">
                          <a:cs typeface="Akhbar MT" pitchFamily="2" charset="-78"/>
                        </a:rPr>
                        <a:t> تثقيفي وتوعوي  بشكل سنوي . </a:t>
                      </a:r>
                      <a:endParaRPr lang="ar-SA" sz="1200" dirty="0">
                        <a:cs typeface="Akhbar MT" pitchFamily="2" charset="-78"/>
                      </a:endParaRPr>
                    </a:p>
                  </a:txBody>
                  <a:tcPr marL="9525" marR="3429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83173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cs typeface="Akhbar MT" pitchFamily="2" charset="-78"/>
                        </a:rPr>
                        <a:t>اصدار ما لا يقل عن  20 </a:t>
                      </a:r>
                      <a:r>
                        <a:rPr lang="ar-SA" sz="1200" b="0" dirty="0" err="1">
                          <a:cs typeface="Akhbar MT" pitchFamily="2" charset="-78"/>
                        </a:rPr>
                        <a:t>برشور</a:t>
                      </a:r>
                      <a:r>
                        <a:rPr lang="ar-SA" sz="1200" b="0" dirty="0">
                          <a:cs typeface="Akhbar MT" pitchFamily="2" charset="-78"/>
                        </a:rPr>
                        <a:t>   ومطوية تعريفية وتوعوية وتثقيفية  . </a:t>
                      </a:r>
                      <a:endParaRPr lang="ar-SA" sz="1200" dirty="0"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83173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cs typeface="Akhbar MT" pitchFamily="2" charset="-78"/>
                        </a:rPr>
                        <a:t>تنفيذ ما لا  يقل عن 10 حلقات تلفزيونية واذاعية  في الاذاعات المحلية والوطنية . </a:t>
                      </a:r>
                      <a:endParaRPr lang="ar-SA" sz="1200" dirty="0">
                        <a:cs typeface="Akhbar MT" pitchFamily="2" charset="-78"/>
                      </a:endParaRPr>
                    </a:p>
                  </a:txBody>
                  <a:tcPr marL="9525" marR="3429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1031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مستطيل 11"/>
          <p:cNvSpPr/>
          <p:nvPr/>
        </p:nvSpPr>
        <p:spPr>
          <a:xfrm>
            <a:off x="0" y="16353"/>
            <a:ext cx="9064703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rgbClr val="00B05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مشروع البناء المؤسسي  ( الخطة الإستراتيجية )  </a:t>
            </a:r>
          </a:p>
        </p:txBody>
      </p:sp>
      <p:graphicFrame>
        <p:nvGraphicFramePr>
          <p:cNvPr id="8" name="رسم تخطيطي 7"/>
          <p:cNvGraphicFramePr/>
          <p:nvPr>
            <p:extLst>
              <p:ext uri="{D42A27DB-BD31-4B8C-83A1-F6EECF244321}">
                <p14:modId xmlns:p14="http://schemas.microsoft.com/office/powerpoint/2010/main" val="2185519609"/>
              </p:ext>
            </p:extLst>
          </p:nvPr>
        </p:nvGraphicFramePr>
        <p:xfrm>
          <a:off x="1785918" y="785794"/>
          <a:ext cx="8643966" cy="52864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مستطيل 8"/>
          <p:cNvSpPr/>
          <p:nvPr/>
        </p:nvSpPr>
        <p:spPr>
          <a:xfrm>
            <a:off x="142844" y="785794"/>
            <a:ext cx="2714644" cy="5357850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5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5">
                  <a:lumMod val="60000"/>
                  <a:lumOff val="40000"/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200000"/>
              </a:lnSpc>
            </a:pPr>
            <a:r>
              <a:rPr lang="ar-SA" sz="4000" dirty="0">
                <a:solidFill>
                  <a:schemeClr val="bg1"/>
                </a:solidFill>
                <a:cs typeface="AL-Mohanad" pitchFamily="2" charset="-78"/>
              </a:rPr>
              <a:t>المـجــــــــالات</a:t>
            </a:r>
          </a:p>
          <a:p>
            <a:pPr algn="ctr">
              <a:lnSpc>
                <a:spcPct val="200000"/>
              </a:lnSpc>
            </a:pPr>
            <a:r>
              <a:rPr lang="ar-SA" sz="4000" dirty="0">
                <a:solidFill>
                  <a:schemeClr val="bg1"/>
                </a:solidFill>
                <a:cs typeface="AL-Mohanad" pitchFamily="2" charset="-78"/>
              </a:rPr>
              <a:t> الرئيســيــــــة </a:t>
            </a:r>
          </a:p>
          <a:p>
            <a:pPr algn="ctr">
              <a:lnSpc>
                <a:spcPct val="200000"/>
              </a:lnSpc>
            </a:pPr>
            <a:r>
              <a:rPr lang="ar-SA" sz="4000" dirty="0">
                <a:solidFill>
                  <a:schemeClr val="bg1"/>
                </a:solidFill>
                <a:cs typeface="AL-Mohanad" pitchFamily="2" charset="-78"/>
              </a:rPr>
              <a:t>للخطـــــــــــــــة </a:t>
            </a:r>
          </a:p>
          <a:p>
            <a:pPr algn="ctr">
              <a:lnSpc>
                <a:spcPct val="200000"/>
              </a:lnSpc>
            </a:pPr>
            <a:r>
              <a:rPr lang="ar-SA" sz="4000" dirty="0">
                <a:solidFill>
                  <a:schemeClr val="bg1"/>
                </a:solidFill>
                <a:cs typeface="AL-Mohanad" pitchFamily="2" charset="-78"/>
              </a:rPr>
              <a:t>الإستراتيجية </a:t>
            </a:r>
            <a:endParaRPr lang="en-US" sz="4000" dirty="0">
              <a:solidFill>
                <a:schemeClr val="bg1"/>
              </a:solidFill>
              <a:cs typeface="AL-Mohanad" pitchFamily="2" charset="-78"/>
            </a:endParaRPr>
          </a:p>
        </p:txBody>
      </p:sp>
      <p:grpSp>
        <p:nvGrpSpPr>
          <p:cNvPr id="10" name="مجموعة 9"/>
          <p:cNvGrpSpPr/>
          <p:nvPr/>
        </p:nvGrpSpPr>
        <p:grpSpPr>
          <a:xfrm>
            <a:off x="0" y="6215082"/>
            <a:ext cx="9144032" cy="642942"/>
            <a:chOff x="0" y="6215082"/>
            <a:chExt cx="9144032" cy="642942"/>
          </a:xfrm>
        </p:grpSpPr>
        <p:sp>
          <p:nvSpPr>
            <p:cNvPr id="11" name="مستطيل مستدير الزوايا 10"/>
            <p:cNvSpPr/>
            <p:nvPr/>
          </p:nvSpPr>
          <p:spPr>
            <a:xfrm>
              <a:off x="0" y="6215106"/>
              <a:ext cx="9144000" cy="6429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ar-SA" sz="2300" b="1" dirty="0">
                  <a:cs typeface="AL-Mohanad" pitchFamily="2" charset="-78"/>
                </a:rPr>
                <a:t> اشراف  /  مركز الجودة والاعتماد للتدريب </a:t>
              </a:r>
              <a:endParaRPr lang="en-US" sz="2300" b="1" dirty="0">
                <a:cs typeface="AL-Mohanad" pitchFamily="2" charset="-78"/>
              </a:endParaRPr>
            </a:p>
          </p:txBody>
        </p:sp>
        <p:sp>
          <p:nvSpPr>
            <p:cNvPr id="13" name="خماسي 12"/>
            <p:cNvSpPr/>
            <p:nvPr/>
          </p:nvSpPr>
          <p:spPr>
            <a:xfrm flipH="1">
              <a:off x="4643438" y="6215082"/>
              <a:ext cx="4500594" cy="642918"/>
            </a:xfrm>
            <a:prstGeom prst="homePlat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ar-SA" sz="2400" dirty="0">
                  <a:solidFill>
                    <a:schemeClr val="tx1"/>
                  </a:solidFill>
                  <a:cs typeface="AL-Mohanad" pitchFamily="2" charset="-78"/>
                </a:rPr>
                <a:t>اعداد المستشار/ العزي غالب المشرع </a:t>
              </a:r>
              <a:endParaRPr lang="en-US" sz="2400" dirty="0">
                <a:solidFill>
                  <a:schemeClr val="tx1"/>
                </a:solidFill>
                <a:cs typeface="AL-Mohanad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65684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56078"/>
              </p:ext>
            </p:extLst>
          </p:nvPr>
        </p:nvGraphicFramePr>
        <p:xfrm>
          <a:off x="0" y="0"/>
          <a:ext cx="9144000" cy="428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8603">
                <a:tc>
                  <a:txBody>
                    <a:bodyPr/>
                    <a:lstStyle/>
                    <a:p>
                      <a:pPr algn="r"/>
                      <a:r>
                        <a:rPr lang="ar-SA" sz="2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الهدف </a:t>
                      </a:r>
                      <a:r>
                        <a:rPr lang="ar-SA" sz="20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:       </a:t>
                      </a:r>
                      <a:r>
                        <a:rPr lang="ar-SA" sz="2000" b="0" dirty="0">
                          <a:latin typeface="ae_AlMohanad" pitchFamily="18" charset="-78"/>
                          <a:cs typeface="Akhbar MT" pitchFamily="2" charset="-78"/>
                        </a:rPr>
                        <a:t>تحقيق استقرار  مالي بنسبة </a:t>
                      </a:r>
                      <a:r>
                        <a:rPr lang="ar-SA" sz="2000" b="0" baseline="0" dirty="0">
                          <a:latin typeface="ae_AlMohanad" pitchFamily="18" charset="-78"/>
                          <a:cs typeface="Akhbar MT" pitchFamily="2" charset="-78"/>
                        </a:rPr>
                        <a:t>30% من مصروفات الجمعية  . </a:t>
                      </a:r>
                      <a:endParaRPr lang="ar-SA" sz="2000" b="0" dirty="0">
                        <a:latin typeface="ae_AlMohanad" pitchFamily="18" charset="-78"/>
                        <a:cs typeface="Akhbar MT" pitchFamily="2" charset="-78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مستطيل 3"/>
          <p:cNvSpPr/>
          <p:nvPr/>
        </p:nvSpPr>
        <p:spPr>
          <a:xfrm>
            <a:off x="0" y="0"/>
            <a:ext cx="2143108" cy="4286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1600" dirty="0">
                <a:solidFill>
                  <a:schemeClr val="tx1"/>
                </a:solidFill>
                <a:cs typeface="Akhbar MT" pitchFamily="2" charset="-78"/>
              </a:rPr>
              <a:t>المجال: </a:t>
            </a:r>
            <a:r>
              <a:rPr lang="ar-SA" dirty="0">
                <a:solidFill>
                  <a:sysClr val="windowText" lastClr="000000"/>
                </a:solidFill>
                <a:latin typeface="Abomsaab" pitchFamily="66" charset="-78"/>
                <a:cs typeface="Akhbar MT" pitchFamily="2" charset="-78"/>
              </a:rPr>
              <a:t> الاستدامة المالية </a:t>
            </a:r>
            <a:endParaRPr lang="en-US" sz="1600" dirty="0">
              <a:solidFill>
                <a:sysClr val="windowText" lastClr="000000"/>
              </a:solidFill>
              <a:latin typeface="Abomsaab" pitchFamily="66" charset="-78"/>
              <a:cs typeface="Akhbar MT" pitchFamily="2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663679"/>
              </p:ext>
            </p:extLst>
          </p:nvPr>
        </p:nvGraphicFramePr>
        <p:xfrm>
          <a:off x="0" y="476668"/>
          <a:ext cx="9144001" cy="6381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95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15655">
                <a:tc rowSpan="2">
                  <a:txBody>
                    <a:bodyPr/>
                    <a:lstStyle/>
                    <a:p>
                      <a:r>
                        <a:rPr lang="ar-SA" sz="105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ملاحظات</a:t>
                      </a:r>
                    </a:p>
                    <a:p>
                      <a:endParaRPr lang="ar-SA" sz="105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ar-SA" sz="12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الانجاز</a:t>
                      </a:r>
                    </a:p>
                    <a:p>
                      <a:endParaRPr lang="ar-SA" sz="1200" baseline="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ar-SA" sz="1400" dirty="0">
                          <a:latin typeface="Abomsaab" pitchFamily="66" charset="-78"/>
                          <a:cs typeface="Abomsaab" pitchFamily="66" charset="-78"/>
                        </a:rPr>
                        <a:t>الفترة الإستراتيجية </a:t>
                      </a:r>
                      <a:endParaRPr lang="en-US" sz="1400" dirty="0">
                        <a:latin typeface="Abomsaab" pitchFamily="66" charset="-78"/>
                        <a:cs typeface="Abomsaab" pitchFamily="66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9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  </a:t>
                      </a:r>
                      <a:r>
                        <a:rPr lang="ar-SA" sz="8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الأداء</a:t>
                      </a:r>
                      <a:endParaRPr lang="en-US" sz="9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700" b="1" dirty="0">
                        <a:solidFill>
                          <a:schemeClr val="tx1"/>
                        </a:solidFill>
                        <a:latin typeface="Microsoft Uighur" pitchFamily="2" charset="-78"/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المبادرات </a:t>
                      </a:r>
                      <a:endParaRPr lang="en-US" sz="12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0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bg1"/>
                          </a:solidFill>
                          <a:cs typeface="AL-Mohanad" pitchFamily="2" charset="-78"/>
                        </a:rPr>
                        <a:t>الهدف التشغيلي </a:t>
                      </a:r>
                      <a:endParaRPr lang="en-US" sz="1400" dirty="0">
                        <a:solidFill>
                          <a:schemeClr val="bg1"/>
                        </a:solidFill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09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2022م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2021م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2020م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2019م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6610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50%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50%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إنشاء  صندوق للاستثمار برأس  ما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</a:t>
                      </a: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لا  يقل عن 30% من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الاحتياطي النقدي للجمعية  .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dirty="0">
                          <a:latin typeface="+mn-lt"/>
                          <a:ea typeface="Calibri"/>
                          <a:cs typeface="Akhbar MT" pitchFamily="2" charset="-78"/>
                        </a:rPr>
                        <a:t>تخصيص</a:t>
                      </a:r>
                      <a:r>
                        <a:rPr lang="ar-SA" sz="1600" b="0" baseline="0" dirty="0">
                          <a:latin typeface="+mn-lt"/>
                          <a:ea typeface="Calibri"/>
                          <a:cs typeface="Akhbar MT" pitchFamily="2" charset="-78"/>
                        </a:rPr>
                        <a:t> مبلغ مالي من  ممتلكات الجمعية  للاستثمار </a:t>
                      </a:r>
                      <a:endParaRPr lang="en-US" sz="1600" b="0" dirty="0">
                        <a:latin typeface="+mn-lt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6610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وضع خطة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 تسويقية / </a:t>
                      </a:r>
                      <a:r>
                        <a:rPr lang="ar-SA" sz="1200" b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إعلانية للترويج  للأوقاف في ( الصحف – المجلات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– المواقع والقنوات )  في  المناسبات الدينية وذات العلاقة .</a:t>
                      </a:r>
                      <a:endParaRPr lang="en-US" sz="1200" b="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6610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العمل على تخفيض النفقات التشغيلية للجمعية .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6610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انشاء  اوقاف خاصة بمركز الرعاية النهارية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2945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9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انشاء قسم تنمية الموارد المالية في الجمعية . 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التسويق الفاعل  لتحقيق الاستقرار الفاعل  </a:t>
                      </a:r>
                      <a:endParaRPr lang="en-US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04747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بناء مشاريع </a:t>
                      </a:r>
                      <a:r>
                        <a:rPr lang="ar-SA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خيرية بطريقة احترافية واعداد ملفات تسويقية متكاملة </a:t>
                      </a: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لجميع المشاريع الوقفية</a:t>
                      </a:r>
                      <a:r>
                        <a:rPr lang="ar-SA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.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04747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500" b="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700" b="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التعاقد مع مسوقين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/ منظمات  تسويقية لتسويق مشاريع الجمعية بنظام النسب أو المكافئات .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0474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900" b="0" baseline="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بناء لائحة مكافئات مالية للعاملين في تنمية الموارد المالية تحفز العاملين على الانجاز . </a:t>
                      </a:r>
                      <a:endParaRPr lang="en-US" sz="1200" b="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2584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1762525"/>
              </p:ext>
            </p:extLst>
          </p:nvPr>
        </p:nvGraphicFramePr>
        <p:xfrm>
          <a:off x="0" y="0"/>
          <a:ext cx="9144000" cy="428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8603">
                <a:tc>
                  <a:txBody>
                    <a:bodyPr/>
                    <a:lstStyle/>
                    <a:p>
                      <a:pPr algn="r"/>
                      <a:r>
                        <a:rPr lang="ar-SA" sz="2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الهدف </a:t>
                      </a:r>
                      <a:r>
                        <a:rPr lang="ar-SA" sz="20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:       </a:t>
                      </a:r>
                      <a:r>
                        <a:rPr lang="ar-SA" sz="2000" b="0" dirty="0">
                          <a:latin typeface="ae_AlMohanad" pitchFamily="18" charset="-78"/>
                          <a:cs typeface="Akhbar MT" pitchFamily="2" charset="-78"/>
                        </a:rPr>
                        <a:t>تحقيق استقرار  مالي بنسبة </a:t>
                      </a:r>
                      <a:r>
                        <a:rPr lang="ar-SA" sz="2000" b="0" baseline="0" dirty="0">
                          <a:latin typeface="ae_AlMohanad" pitchFamily="18" charset="-78"/>
                          <a:cs typeface="Akhbar MT" pitchFamily="2" charset="-78"/>
                        </a:rPr>
                        <a:t>30% من مصروفات الجمعية  . </a:t>
                      </a:r>
                      <a:endParaRPr lang="ar-SA" sz="2000" b="0" dirty="0">
                        <a:latin typeface="ae_AlMohanad" pitchFamily="18" charset="-78"/>
                        <a:cs typeface="Akhbar MT" pitchFamily="2" charset="-78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مستطيل 3"/>
          <p:cNvSpPr/>
          <p:nvPr/>
        </p:nvSpPr>
        <p:spPr>
          <a:xfrm>
            <a:off x="0" y="0"/>
            <a:ext cx="2143108" cy="4286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1600" dirty="0">
                <a:solidFill>
                  <a:schemeClr val="tx1"/>
                </a:solidFill>
                <a:cs typeface="AL-Mohanad" pitchFamily="2" charset="-78"/>
              </a:rPr>
              <a:t>المجال: </a:t>
            </a:r>
            <a:r>
              <a:rPr lang="ar-SA" dirty="0">
                <a:solidFill>
                  <a:sysClr val="windowText" lastClr="000000"/>
                </a:solidFill>
                <a:latin typeface="Abomsaab" pitchFamily="66" charset="-78"/>
                <a:cs typeface="Abomsaab" pitchFamily="66" charset="-78"/>
              </a:rPr>
              <a:t> الاستدامة المالية </a:t>
            </a:r>
            <a:endParaRPr lang="en-US" sz="1600" dirty="0">
              <a:solidFill>
                <a:sysClr val="windowText" lastClr="000000"/>
              </a:solidFill>
              <a:latin typeface="Abomsaab" pitchFamily="66" charset="-78"/>
              <a:cs typeface="Abomsaab" pitchFamily="66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438136"/>
              </p:ext>
            </p:extLst>
          </p:nvPr>
        </p:nvGraphicFramePr>
        <p:xfrm>
          <a:off x="0" y="476668"/>
          <a:ext cx="9144001" cy="6264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95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06230">
                <a:tc rowSpan="2">
                  <a:txBody>
                    <a:bodyPr/>
                    <a:lstStyle/>
                    <a:p>
                      <a:r>
                        <a:rPr lang="ar-SA" sz="105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ملاحظات</a:t>
                      </a:r>
                    </a:p>
                    <a:p>
                      <a:endParaRPr lang="ar-SA" sz="105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ar-SA" sz="12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الانجاز</a:t>
                      </a:r>
                    </a:p>
                    <a:p>
                      <a:endParaRPr lang="ar-SA" sz="1200" baseline="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ar-SA" sz="1400" dirty="0">
                          <a:latin typeface="Abomsaab" pitchFamily="66" charset="-78"/>
                          <a:cs typeface="Abomsaab" pitchFamily="66" charset="-78"/>
                        </a:rPr>
                        <a:t>الفترة الإستراتيجية </a:t>
                      </a:r>
                      <a:endParaRPr lang="en-US" sz="1400" dirty="0">
                        <a:latin typeface="Abomsaab" pitchFamily="66" charset="-78"/>
                        <a:cs typeface="Abomsaab" pitchFamily="66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9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  </a:t>
                      </a:r>
                      <a:r>
                        <a:rPr lang="ar-SA" sz="8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الأداء</a:t>
                      </a:r>
                      <a:endParaRPr lang="en-US" sz="9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700" b="1" dirty="0">
                        <a:solidFill>
                          <a:schemeClr val="tx1"/>
                        </a:solidFill>
                        <a:latin typeface="Microsoft Uighur" pitchFamily="2" charset="-78"/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المبادرات </a:t>
                      </a:r>
                      <a:endParaRPr lang="en-US" sz="12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0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bg1"/>
                          </a:solidFill>
                          <a:cs typeface="AL-Mohanad" pitchFamily="2" charset="-78"/>
                        </a:rPr>
                        <a:t>الهدف التشغيلي </a:t>
                      </a:r>
                      <a:endParaRPr lang="en-US" sz="1400" dirty="0">
                        <a:solidFill>
                          <a:schemeClr val="bg1"/>
                        </a:solidFill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60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2022م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2021م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2020م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2019م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392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اعداد  دراسات جدوى لعدد من المشاريع الاستثمارية المميزة .</a:t>
                      </a:r>
                      <a:endParaRPr lang="en-US" sz="12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dirty="0">
                          <a:latin typeface="+mn-lt"/>
                          <a:ea typeface="Calibri"/>
                          <a:cs typeface="Akhbar MT" pitchFamily="2" charset="-78"/>
                        </a:rPr>
                        <a:t>التوجه نحو الاستثمارات ذات المخاطر المنخفضة  </a:t>
                      </a:r>
                      <a:endParaRPr lang="en-US" sz="1600" b="0" dirty="0">
                        <a:latin typeface="+mn-lt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392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افتتاح مشاريع  استثمارية  وبمردود مالي لا يقل عن 200 الف ريال سنوياً.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392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تكليف  مدير محترف لإدارة  المشاريع الاستثمارية  الخاصة بالجمعية  .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392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التعاقد مع  مكاتب تسويقية واستشارية لتطوير </a:t>
                      </a:r>
                      <a:r>
                        <a:rPr lang="ar-SA" sz="12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المشاريع </a:t>
                      </a:r>
                      <a:r>
                        <a:rPr lang="ar-SA" sz="12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وتقديم الدعم اللازم</a:t>
                      </a:r>
                      <a:r>
                        <a:rPr lang="ar-SA" sz="12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 .</a:t>
                      </a:r>
                      <a:endParaRPr lang="en-US" sz="120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1559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استهداف الشركات والمؤسسات ذات المسئولية الاجتماعية بمشاريع تتناسب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</a:t>
                      </a: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مع توجهاتها .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الاستفادة من الجانب الحكومي والمؤسسات المانحة في ما يتعلق  بالاستقرار  المالي 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9186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إعداد</a:t>
                      </a:r>
                      <a:r>
                        <a:rPr lang="ar-SA" sz="1400" b="0" baseline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 ما لا يقل عن 10 مشاريع نوعية  لتسويقها على الداعمين والمانحين .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9186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وضع جدول زيارات للشركات الكبرى والمؤسسات المانحة وبعض رجال الأعمال 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91866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توسيع  الجمعية العمومية   وفتح </a:t>
                      </a:r>
                      <a:r>
                        <a:rPr lang="ar-SA" sz="12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العضوية الشرفية لرجال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الأعمال والشخصيات الإعلامية والمجتمعية</a:t>
                      </a:r>
                      <a:r>
                        <a:rPr lang="ar-SA" sz="12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.</a:t>
                      </a:r>
                      <a:endParaRPr lang="en-US" sz="12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30781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1301580"/>
              </p:ext>
            </p:extLst>
          </p:nvPr>
        </p:nvGraphicFramePr>
        <p:xfrm>
          <a:off x="0" y="0"/>
          <a:ext cx="9144000" cy="428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860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الهدف </a:t>
                      </a:r>
                      <a:r>
                        <a:rPr lang="ar-SA" sz="20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:          </a:t>
                      </a:r>
                      <a:r>
                        <a:rPr lang="ar-SA" sz="2000" b="0" dirty="0">
                          <a:latin typeface="ae_AlMohanad" pitchFamily="18" charset="-78"/>
                          <a:cs typeface="Akhbar MT" pitchFamily="2" charset="-78"/>
                        </a:rPr>
                        <a:t>زيادة  الايرادات المالية  للجمعية بنسبة  70%</a:t>
                      </a:r>
                      <a:r>
                        <a:rPr lang="ar-SA" sz="2000" b="0" baseline="0" dirty="0">
                          <a:latin typeface="ae_AlMohanad" pitchFamily="18" charset="-78"/>
                          <a:cs typeface="Akhbar MT" pitchFamily="2" charset="-78"/>
                        </a:rPr>
                        <a:t> .</a:t>
                      </a:r>
                      <a:endParaRPr lang="ar-SA" sz="2000" b="0" dirty="0">
                        <a:latin typeface="ae_AlMohanad" pitchFamily="18" charset="-78"/>
                        <a:cs typeface="Akhbar MT" pitchFamily="2" charset="-78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مستطيل 3"/>
          <p:cNvSpPr/>
          <p:nvPr/>
        </p:nvSpPr>
        <p:spPr>
          <a:xfrm>
            <a:off x="0" y="0"/>
            <a:ext cx="2143108" cy="4286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1600" dirty="0">
                <a:solidFill>
                  <a:schemeClr val="tx1"/>
                </a:solidFill>
                <a:cs typeface="AL-Mohanad" pitchFamily="2" charset="-78"/>
              </a:rPr>
              <a:t>المجال: </a:t>
            </a:r>
            <a:r>
              <a:rPr lang="ar-SA" dirty="0">
                <a:solidFill>
                  <a:sysClr val="windowText" lastClr="000000"/>
                </a:solidFill>
                <a:latin typeface="Abomsaab" pitchFamily="66" charset="-78"/>
                <a:cs typeface="Abomsaab" pitchFamily="66" charset="-78"/>
              </a:rPr>
              <a:t>  الاستدامة المالية </a:t>
            </a:r>
            <a:endParaRPr lang="en-US" sz="1600" dirty="0">
              <a:solidFill>
                <a:sysClr val="windowText" lastClr="000000"/>
              </a:solidFill>
              <a:latin typeface="Abomsaab" pitchFamily="66" charset="-78"/>
              <a:cs typeface="Abomsaab" pitchFamily="66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8541823"/>
              </p:ext>
            </p:extLst>
          </p:nvPr>
        </p:nvGraphicFramePr>
        <p:xfrm>
          <a:off x="0" y="476668"/>
          <a:ext cx="9144001" cy="63813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95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7327">
                <a:tc rowSpan="2">
                  <a:txBody>
                    <a:bodyPr/>
                    <a:lstStyle/>
                    <a:p>
                      <a:r>
                        <a:rPr lang="ar-SA" sz="105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ملاحظات</a:t>
                      </a:r>
                    </a:p>
                    <a:p>
                      <a:endParaRPr lang="ar-SA" sz="105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ar-SA" sz="12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الانجاز</a:t>
                      </a:r>
                    </a:p>
                    <a:p>
                      <a:endParaRPr lang="ar-SA" sz="1200" baseline="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ar-SA" sz="1400" dirty="0">
                          <a:latin typeface="Abomsaab" pitchFamily="66" charset="-78"/>
                          <a:cs typeface="Abomsaab" pitchFamily="66" charset="-78"/>
                        </a:rPr>
                        <a:t>الفترة الإستراتيجية </a:t>
                      </a:r>
                      <a:endParaRPr lang="en-US" sz="1400" dirty="0">
                        <a:latin typeface="Abomsaab" pitchFamily="66" charset="-78"/>
                        <a:cs typeface="Abomsaab" pitchFamily="66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9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  </a:t>
                      </a:r>
                      <a:r>
                        <a:rPr lang="ar-SA" sz="8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الأداء</a:t>
                      </a:r>
                      <a:endParaRPr lang="en-US" sz="9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700" b="1" dirty="0">
                        <a:solidFill>
                          <a:schemeClr val="tx1"/>
                        </a:solidFill>
                        <a:latin typeface="Microsoft Uighur" pitchFamily="2" charset="-78"/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المبادرات </a:t>
                      </a:r>
                      <a:endParaRPr lang="en-US" sz="12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0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bg1"/>
                          </a:solidFill>
                          <a:cs typeface="AL-Mohanad" pitchFamily="2" charset="-78"/>
                        </a:rPr>
                        <a:t>الهدف التشغيلي </a:t>
                      </a:r>
                      <a:endParaRPr lang="en-US" sz="1400" dirty="0">
                        <a:solidFill>
                          <a:schemeClr val="bg1"/>
                        </a:solidFill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859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2022م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2021م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2020م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2019م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033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latin typeface="Calibri"/>
                          <a:ea typeface="Calibri"/>
                          <a:cs typeface="Akhbar MT" pitchFamily="2" charset="-78"/>
                        </a:rPr>
                        <a:t>نشر القوائم المالية كل عام  وتضمينها في التقرير السنوي للجمعية . 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dirty="0">
                          <a:latin typeface="+mn-lt"/>
                          <a:ea typeface="Calibri"/>
                          <a:cs typeface="Akhbar MT" pitchFamily="2" charset="-78"/>
                        </a:rPr>
                        <a:t> تحقيق الشفافية المالية للمتبرعين والمانحين  وعموم  المجتمع .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033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cs typeface="Akhbar MT" pitchFamily="2" charset="-78"/>
                        </a:rPr>
                        <a:t>نشر التقارير  المالية بشكل ربعي  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الايرادات والمصروفات  .</a:t>
                      </a:r>
                      <a:endParaRPr lang="ar-SA" sz="1200" dirty="0"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33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ضبط العمليات المالية واستحقاقات المشاريع  بناء على تبرعات فاعلي الخير 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033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اضافة مبلغ  مالي كمصروفات تشغيلية  ادارية واشعار المتبرعين بذلك وادراج ذلك في سياسة</a:t>
                      </a:r>
                      <a:r>
                        <a:rPr lang="ar-SA" sz="12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التبرع </a:t>
                      </a:r>
                      <a:endParaRPr lang="en-US" sz="120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791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تسليم القوائم المالية والتقرير الربعية الى المتبرعين والمانحين .</a:t>
                      </a:r>
                      <a:endParaRPr lang="en-US" sz="12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تحقيق رضا المتبرعين والداعمين والمانحين 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936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رفع التقارير النهائي للمتبرعين  والمانحين</a:t>
                      </a:r>
                      <a:r>
                        <a:rPr lang="ar-SA" sz="14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( نسخة مقروءة ونسخة مرئية ) .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936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1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تكريم المتبرعين والمانحين  في الفعاليات  الخاصة بالجمعية  .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9361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توثيق المشاريع  بمموليها  ورفعها  الى  المتبرعين والداعمين </a:t>
                      </a: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اشراك المتبرع في عملية اتخاذ القرار  في ما يتعلق  بالمشروع المتبرع له . 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936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بناء خطة تسويقية 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لتنمية الموارد المالية في الجمعية . </a:t>
                      </a:r>
                      <a:endParaRPr lang="en-US" sz="1200" b="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  <a:p>
                      <a:pPr algn="ctr"/>
                      <a:endParaRPr lang="ar-SA" sz="1200" baseline="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تطوير الاليات التسويقية  </a:t>
                      </a:r>
                      <a:r>
                        <a:rPr lang="ar-SA" sz="1800" b="0" baseline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لزيادة الموارد  المالية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  <a:p>
                      <a:pPr algn="ctr"/>
                      <a:endParaRPr lang="ar-SA" sz="900" dirty="0"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29361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استقبال التبرعات 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في مبنى الجمعية  يدويا واجهزة الصراف 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9361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استهداف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المراكز </a:t>
                      </a:r>
                      <a:r>
                        <a:rPr lang="ar-SA" sz="1200" baseline="0" dirty="0" err="1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التارية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للتبرع ببواقي الهلل لصالح الجمعية .</a:t>
                      </a:r>
                    </a:p>
                    <a:p>
                      <a:pPr algn="ctr"/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( </a:t>
                      </a:r>
                      <a:r>
                        <a:rPr lang="ar-SA" sz="1200" baseline="0" dirty="0" err="1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التموينات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– الصيدليات – المراكز التجارية - ....الخ ) . 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88218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9722862"/>
              </p:ext>
            </p:extLst>
          </p:nvPr>
        </p:nvGraphicFramePr>
        <p:xfrm>
          <a:off x="0" y="0"/>
          <a:ext cx="9144000" cy="428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860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الهدف </a:t>
                      </a:r>
                      <a:r>
                        <a:rPr lang="ar-SA" sz="20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:          </a:t>
                      </a:r>
                      <a:r>
                        <a:rPr lang="ar-SA" sz="2000" b="0" dirty="0">
                          <a:latin typeface="ae_AlMohanad" pitchFamily="18" charset="-78"/>
                          <a:cs typeface="Akhbar MT" pitchFamily="2" charset="-78"/>
                        </a:rPr>
                        <a:t>زيادة  الايرادات المالية  للجمعية بنسبة  70%</a:t>
                      </a:r>
                      <a:r>
                        <a:rPr lang="ar-SA" sz="2000" b="0" baseline="0" dirty="0">
                          <a:latin typeface="ae_AlMohanad" pitchFamily="18" charset="-78"/>
                          <a:cs typeface="Akhbar MT" pitchFamily="2" charset="-78"/>
                        </a:rPr>
                        <a:t> .</a:t>
                      </a:r>
                      <a:endParaRPr lang="ar-SA" sz="2000" b="0" dirty="0">
                        <a:latin typeface="ae_AlMohanad" pitchFamily="18" charset="-78"/>
                        <a:cs typeface="Akhbar MT" pitchFamily="2" charset="-78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مستطيل 3"/>
          <p:cNvSpPr/>
          <p:nvPr/>
        </p:nvSpPr>
        <p:spPr>
          <a:xfrm>
            <a:off x="0" y="0"/>
            <a:ext cx="2143108" cy="4286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1600" dirty="0">
                <a:solidFill>
                  <a:schemeClr val="tx1"/>
                </a:solidFill>
                <a:cs typeface="AL-Mohanad" pitchFamily="2" charset="-78"/>
              </a:rPr>
              <a:t>المجال: </a:t>
            </a:r>
            <a:r>
              <a:rPr lang="ar-SA" dirty="0">
                <a:solidFill>
                  <a:sysClr val="windowText" lastClr="000000"/>
                </a:solidFill>
                <a:latin typeface="Abomsaab" pitchFamily="66" charset="-78"/>
                <a:cs typeface="Abomsaab" pitchFamily="66" charset="-78"/>
              </a:rPr>
              <a:t>  التسويق </a:t>
            </a:r>
            <a:endParaRPr lang="en-US" sz="1600" dirty="0">
              <a:solidFill>
                <a:sysClr val="windowText" lastClr="000000"/>
              </a:solidFill>
              <a:latin typeface="Abomsaab" pitchFamily="66" charset="-78"/>
              <a:cs typeface="Abomsaab" pitchFamily="66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9794876"/>
              </p:ext>
            </p:extLst>
          </p:nvPr>
        </p:nvGraphicFramePr>
        <p:xfrm>
          <a:off x="0" y="476668"/>
          <a:ext cx="9144001" cy="63813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95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81715">
                <a:tc rowSpan="2">
                  <a:txBody>
                    <a:bodyPr/>
                    <a:lstStyle/>
                    <a:p>
                      <a:r>
                        <a:rPr lang="ar-SA" sz="105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ملاحظات</a:t>
                      </a:r>
                    </a:p>
                    <a:p>
                      <a:endParaRPr lang="ar-SA" sz="105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ar-SA" sz="12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الانجاز</a:t>
                      </a:r>
                    </a:p>
                    <a:p>
                      <a:endParaRPr lang="ar-SA" sz="1200" baseline="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ar-SA" sz="1400" dirty="0">
                          <a:latin typeface="Abomsaab" pitchFamily="66" charset="-78"/>
                          <a:cs typeface="Abomsaab" pitchFamily="66" charset="-78"/>
                        </a:rPr>
                        <a:t>الفترة الإستراتيجية </a:t>
                      </a:r>
                      <a:endParaRPr lang="en-US" sz="1400" dirty="0">
                        <a:latin typeface="Abomsaab" pitchFamily="66" charset="-78"/>
                        <a:cs typeface="Abomsaab" pitchFamily="66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9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  </a:t>
                      </a:r>
                      <a:r>
                        <a:rPr lang="ar-SA" sz="8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الأداء</a:t>
                      </a:r>
                      <a:endParaRPr lang="en-US" sz="9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700" b="1" dirty="0">
                        <a:solidFill>
                          <a:schemeClr val="tx1"/>
                        </a:solidFill>
                        <a:latin typeface="Microsoft Uighur" pitchFamily="2" charset="-78"/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المبادرات </a:t>
                      </a:r>
                      <a:endParaRPr lang="en-US" sz="12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0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bg1"/>
                          </a:solidFill>
                          <a:cs typeface="AL-Mohanad" pitchFamily="2" charset="-78"/>
                        </a:rPr>
                        <a:t>الهدف التشغيلي </a:t>
                      </a:r>
                      <a:endParaRPr lang="en-US" sz="1400" dirty="0">
                        <a:solidFill>
                          <a:schemeClr val="bg1"/>
                        </a:solidFill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354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2022م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2021م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2020م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2019م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08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تفعيل مشروع الكفالات الشهرية والاستقطاع  ( لمركز تعاطف  ) وفتح حساب مباشر  في البنوك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تطوير الاليات التسويقية  </a:t>
                      </a:r>
                      <a:r>
                        <a:rPr lang="ar-SA" sz="1800" b="0" baseline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لزيادة الموارد  المالية </a:t>
                      </a:r>
                      <a:endParaRPr lang="en-US" sz="18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08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استقبال التبرعات في مرافق الجمعية  وفروعها المستقبلية ومركز تعاطف  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08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التعاقد مع شركات تسويقية لتسويق مشاريع الجمعية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.</a:t>
                      </a:r>
                      <a:endParaRPr lang="ar-SA" sz="1200" dirty="0"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1137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انشاء متجر الكتروني لمشاريع وانشطة الجمعية .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baseline="0" dirty="0">
                          <a:cs typeface="Akhbar MT" pitchFamily="2" charset="-78"/>
                        </a:rPr>
                        <a:t>تسهيل عملية التدفقات النقدية  الواردة للجمعية   </a:t>
                      </a:r>
                    </a:p>
                    <a:p>
                      <a:endParaRPr lang="ar-SA" dirty="0"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2169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فتح حسابات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بنكية في جميع البنوك المشهورة  لجميع المشاريع  الجديدة  والقديمة .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2169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فتح حسابات فرعية في جميع البنوك لجميع المشاريع الخاصة بالجمعية  .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21691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التعاقد مع شركات 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الاتصالات لإرسال رسائل </a:t>
                      </a:r>
                      <a:r>
                        <a:rPr lang="en-US" sz="1200" b="0" baseline="0" dirty="0" err="1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sms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لدعم أوقاف ومشاريع الجمعية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21691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الاستفادة من  مشاهير الإعلام  ووسائل التواصل الاجتماعي 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في التعريف بالجمعية والترويج لمشاريعها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>
                          <a:cs typeface="Akhbar MT" pitchFamily="2" charset="-78"/>
                        </a:rPr>
                        <a:t>الاستفادة من التقنية </a:t>
                      </a:r>
                      <a:r>
                        <a:rPr lang="ar-SA" sz="1600" baseline="0" dirty="0">
                          <a:cs typeface="Akhbar MT" pitchFamily="2" charset="-78"/>
                        </a:rPr>
                        <a:t> في نشر وتسويق مشاريع الجمعية  </a:t>
                      </a:r>
                      <a:endParaRPr lang="en-US" sz="1600" dirty="0"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21691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baseline="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الاستفادة من الاعلانات الممولة والمدفوعة على مواقع التواصل الاجتماعي ومحركات البحث  . 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85543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انشاء  مكاتب اعلامية في اهم المناطق في الباحة </a:t>
                      </a:r>
                      <a:endParaRPr lang="en-US" sz="120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dirty="0"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521691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الاستفادة من المواسم السياحية في  منطقة الباحة وتهامة الباحة  . </a:t>
                      </a:r>
                      <a:endParaRPr lang="en-US" sz="120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75728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926013"/>
              </p:ext>
            </p:extLst>
          </p:nvPr>
        </p:nvGraphicFramePr>
        <p:xfrm>
          <a:off x="0" y="0"/>
          <a:ext cx="9144000" cy="428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8603">
                <a:tc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الهدف </a:t>
                      </a:r>
                      <a:r>
                        <a:rPr lang="ar-SA" sz="1800" baseline="0" dirty="0">
                          <a:solidFill>
                            <a:schemeClr val="bg1"/>
                          </a:solidFill>
                          <a:cs typeface="Akhbar MT" pitchFamily="2" charset="-78"/>
                        </a:rPr>
                        <a:t>:     </a:t>
                      </a:r>
                      <a:r>
                        <a:rPr lang="ar-SA" sz="1800" b="0" kern="1200" dirty="0">
                          <a:solidFill>
                            <a:schemeClr val="bg1"/>
                          </a:solidFill>
                          <a:latin typeface="ae_AlMohanad" pitchFamily="18" charset="-78"/>
                          <a:ea typeface="Tahoma" pitchFamily="34" charset="0"/>
                          <a:cs typeface="Akhbar MT" pitchFamily="2" charset="-78"/>
                        </a:rPr>
                        <a:t>تغطية  كامل نطاق خدمات الجمعية</a:t>
                      </a:r>
                      <a:r>
                        <a:rPr lang="ar-SA" sz="1800" b="0" kern="1200" baseline="0" dirty="0">
                          <a:solidFill>
                            <a:schemeClr val="bg1"/>
                          </a:solidFill>
                          <a:latin typeface="ae_AlMohanad" pitchFamily="18" charset="-78"/>
                          <a:ea typeface="Tahoma" pitchFamily="34" charset="0"/>
                          <a:cs typeface="Akhbar MT" pitchFamily="2" charset="-78"/>
                        </a:rPr>
                        <a:t> في منطقة الباحة </a:t>
                      </a:r>
                      <a:r>
                        <a:rPr lang="ar-SA" sz="1800" b="0" kern="1200" dirty="0">
                          <a:solidFill>
                            <a:schemeClr val="tx1"/>
                          </a:solidFill>
                          <a:latin typeface="ae_AlMohanad" pitchFamily="18" charset="-78"/>
                          <a:ea typeface="Tahoma" pitchFamily="34" charset="0"/>
                          <a:cs typeface="Akhbar MT" pitchFamily="2" charset="-78"/>
                        </a:rPr>
                        <a:t>.</a:t>
                      </a:r>
                      <a:endParaRPr lang="en-US" sz="1800" b="0" kern="1200" dirty="0">
                        <a:solidFill>
                          <a:schemeClr val="tx1"/>
                        </a:solidFill>
                        <a:latin typeface="ae_AlMohanad" pitchFamily="18" charset="-78"/>
                        <a:ea typeface="Tahoma" pitchFamily="34" charset="0"/>
                        <a:cs typeface="Akhbar MT" pitchFamily="2" charset="-78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مستطيل 3"/>
          <p:cNvSpPr/>
          <p:nvPr/>
        </p:nvSpPr>
        <p:spPr>
          <a:xfrm>
            <a:off x="0" y="0"/>
            <a:ext cx="2143108" cy="4286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1600" dirty="0">
                <a:solidFill>
                  <a:schemeClr val="tx1"/>
                </a:solidFill>
                <a:cs typeface="AL-Mohanad" pitchFamily="2" charset="-78"/>
              </a:rPr>
              <a:t>المجال: </a:t>
            </a:r>
            <a:r>
              <a:rPr lang="ar-SA" dirty="0">
                <a:solidFill>
                  <a:sysClr val="windowText" lastClr="000000"/>
                </a:solidFill>
                <a:latin typeface="Abomsaab" pitchFamily="66" charset="-78"/>
                <a:cs typeface="Abomsaab" pitchFamily="66" charset="-78"/>
              </a:rPr>
              <a:t> </a:t>
            </a:r>
            <a:r>
              <a:rPr lang="ar-SA" sz="1600" dirty="0">
                <a:solidFill>
                  <a:sysClr val="windowText" lastClr="000000"/>
                </a:solidFill>
                <a:latin typeface="Abomsaab" pitchFamily="66" charset="-78"/>
                <a:cs typeface="Abomsaab" pitchFamily="66" charset="-78"/>
              </a:rPr>
              <a:t>التوسع والانتشار </a:t>
            </a:r>
            <a:endParaRPr lang="en-US" sz="1600" dirty="0">
              <a:solidFill>
                <a:sysClr val="windowText" lastClr="000000"/>
              </a:solidFill>
              <a:latin typeface="Abomsaab" pitchFamily="66" charset="-78"/>
              <a:cs typeface="Abomsaab" pitchFamily="66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673941"/>
              </p:ext>
            </p:extLst>
          </p:nvPr>
        </p:nvGraphicFramePr>
        <p:xfrm>
          <a:off x="0" y="476673"/>
          <a:ext cx="9144001" cy="6381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95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41742">
                <a:tc rowSpan="2">
                  <a:txBody>
                    <a:bodyPr/>
                    <a:lstStyle/>
                    <a:p>
                      <a:r>
                        <a:rPr lang="ar-SA" sz="105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ملاحظات</a:t>
                      </a:r>
                    </a:p>
                    <a:p>
                      <a:endParaRPr lang="ar-SA" sz="105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ar-SA" sz="12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الانجاز</a:t>
                      </a:r>
                    </a:p>
                    <a:p>
                      <a:endParaRPr lang="ar-SA" sz="1200" baseline="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ar-SA" sz="1400" dirty="0">
                          <a:latin typeface="Abomsaab" pitchFamily="66" charset="-78"/>
                          <a:cs typeface="Abomsaab" pitchFamily="66" charset="-78"/>
                        </a:rPr>
                        <a:t>الفترة الإستراتيجية </a:t>
                      </a:r>
                      <a:endParaRPr lang="en-US" sz="1400" dirty="0">
                        <a:latin typeface="Abomsaab" pitchFamily="66" charset="-78"/>
                        <a:cs typeface="Abomsaab" pitchFamily="66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9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  </a:t>
                      </a:r>
                      <a:r>
                        <a:rPr lang="ar-SA" sz="8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الأداء</a:t>
                      </a:r>
                      <a:endParaRPr lang="en-US" sz="9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700" b="1" dirty="0">
                        <a:solidFill>
                          <a:schemeClr val="tx1"/>
                        </a:solidFill>
                        <a:latin typeface="Microsoft Uighur" pitchFamily="2" charset="-78"/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المبادرات </a:t>
                      </a:r>
                      <a:endParaRPr lang="en-US" sz="12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0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bg1"/>
                          </a:solidFill>
                          <a:cs typeface="AL-Mohanad" pitchFamily="2" charset="-78"/>
                        </a:rPr>
                        <a:t>الهدف التشغيلي </a:t>
                      </a:r>
                      <a:endParaRPr lang="en-US" sz="1400" dirty="0">
                        <a:solidFill>
                          <a:schemeClr val="bg1"/>
                        </a:solidFill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5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2022م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2021م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2020م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2019م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91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cs typeface="Akhbar MT" pitchFamily="2" charset="-78"/>
                        </a:rPr>
                        <a:t>إنشاء قاعدة بيانات  متكاملة   عن  مرضى المستهدفين في جميع مناطق الباحة .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تقديم خدمات استشارية وتثقيفية عن بعد ( اونلاين مواقع التواصل الاجتماعي </a:t>
                      </a:r>
                      <a:r>
                        <a:rPr lang="ar-SA" sz="14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) . </a:t>
                      </a:r>
                      <a:r>
                        <a:rPr lang="ar-SA" sz="14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</a:t>
                      </a:r>
                      <a:endParaRPr lang="ar-SA" sz="1400" b="0" dirty="0">
                        <a:latin typeface="+mn-lt"/>
                        <a:ea typeface="Calibri"/>
                        <a:cs typeface="Akhbar MT" pitchFamily="2" charset="-78"/>
                      </a:endParaRPr>
                    </a:p>
                    <a:p>
                      <a:endParaRPr lang="ar-SA" dirty="0"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591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cs typeface="Akhbar MT" pitchFamily="2" charset="-78"/>
                        </a:rPr>
                        <a:t>بناء جدول  للاستشارات ونوعيتها واوقات التواصل  وجدولة الاطباء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كذلك  .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591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تقدم خدمة الإرشاد النفسي والاجتماعي  لجميع المستفيدين من الجمعية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591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التعاون مع أخصائيين اجتماعيين </a:t>
                      </a:r>
                      <a:r>
                        <a:rPr lang="ar-SA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لتقديم الاستشارات التخصصية .في ما يتعلق بالدعم النفسي . 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0090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 dirty="0">
                          <a:cs typeface="Akhbar MT" pitchFamily="2" charset="-78"/>
                        </a:rPr>
                        <a:t>بناء جدول زمني وخطة برامجية للعيادات المتنقلة .</a:t>
                      </a:r>
                    </a:p>
                  </a:txBody>
                  <a:tcPr marL="9525" marR="3429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تنظيم العيادات الاستشارية والعلاجية المتنقلة في عموم مناطق الباحة .. </a:t>
                      </a:r>
                    </a:p>
                    <a:p>
                      <a:endParaRPr lang="ar-SA" dirty="0"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591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cs typeface="Akhbar MT" pitchFamily="2" charset="-78"/>
                        </a:rPr>
                        <a:t>التعاقد مع أطباء / أخصائيين في  البرامج المستهدفة</a:t>
                      </a:r>
                      <a:r>
                        <a:rPr lang="ar-SA" sz="1400" baseline="0" dirty="0">
                          <a:cs typeface="Akhbar MT" pitchFamily="2" charset="-78"/>
                        </a:rPr>
                        <a:t> بنظام جزئي .</a:t>
                      </a:r>
                      <a:endParaRPr lang="en-US" sz="1400" dirty="0"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591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dirty="0">
                          <a:cs typeface="Akhbar MT" pitchFamily="2" charset="-78"/>
                        </a:rPr>
                        <a:t>الاستفادة من الفرق </a:t>
                      </a:r>
                      <a:r>
                        <a:rPr lang="ar-SA" sz="1600" dirty="0" err="1">
                          <a:cs typeface="Akhbar MT" pitchFamily="2" charset="-78"/>
                        </a:rPr>
                        <a:t>التطوعوية</a:t>
                      </a:r>
                      <a:r>
                        <a:rPr lang="ar-SA" sz="1600" dirty="0">
                          <a:cs typeface="Akhbar MT" pitchFamily="2" charset="-78"/>
                        </a:rPr>
                        <a:t> في المناطق في تنظيم العيادات .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009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إنشاء  فريق نسائي  </a:t>
                      </a:r>
                      <a:r>
                        <a:rPr lang="ar-SA" sz="14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تطوعي  لتنظيم  الفعاليات  في الجانب النسائي  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0090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 baseline="0" dirty="0">
                          <a:cs typeface="Akhbar MT" pitchFamily="2" charset="-78"/>
                        </a:rPr>
                        <a:t> التسجيل الكترونيا عبر رابط تفاعلي او موقع الجمعية .</a:t>
                      </a:r>
                      <a:endParaRPr lang="ar-SA" sz="1400" dirty="0"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cs typeface="Akhbar MT" pitchFamily="2" charset="-78"/>
                        </a:rPr>
                        <a:t> تسهيل التسجيل للمرضى الراغبين في الاستفادة من خدمات الجمعية </a:t>
                      </a:r>
                      <a:endParaRPr lang="en-US" sz="1200" dirty="0">
                        <a:cs typeface="Akhbar MT" pitchFamily="2" charset="-78"/>
                      </a:endParaRPr>
                    </a:p>
                    <a:p>
                      <a:endParaRPr lang="ar-SA" dirty="0"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4376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 dirty="0">
                          <a:cs typeface="Akhbar MT" pitchFamily="2" charset="-78"/>
                        </a:rPr>
                        <a:t>الاستفادة من الجمعيات الخيرية الاخرى للقيام بالبحث الاجتماعي.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4376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 dirty="0">
                          <a:cs typeface="Akhbar MT" pitchFamily="2" charset="-78"/>
                        </a:rPr>
                        <a:t>زيادة المتعاونين والمتطوعين في البحث الاجتماعي </a:t>
                      </a:r>
                    </a:p>
                  </a:txBody>
                  <a:tcPr marL="9525" marR="3429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74376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اختيار الموقع  وانهاء الاجراءات النظامية  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فتح فروع جديدة  للجمعية في محافظة </a:t>
                      </a:r>
                      <a:r>
                        <a:rPr lang="ar-SA" sz="1200" b="0" dirty="0" err="1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المخواة</a:t>
                      </a:r>
                      <a:r>
                        <a:rPr lang="ar-SA" sz="12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فتح فرع جديد للجمعية في محافظة </a:t>
                      </a:r>
                      <a:r>
                        <a:rPr lang="ar-SA" sz="1200" b="0" dirty="0" err="1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بلجرشي</a:t>
                      </a:r>
                      <a:r>
                        <a:rPr lang="ar-SA" sz="12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 </a:t>
                      </a:r>
                      <a:endParaRPr lang="en-US" sz="120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endParaRPr lang="ar-SA" dirty="0"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74376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التأثيث والتجهيزات ( بشكل عام  )  للفرع الجديد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marL="9525" marR="3429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ar-SA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74376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+mn-lt"/>
                          <a:ea typeface="Calibri"/>
                          <a:cs typeface="Akhbar MT" pitchFamily="2" charset="-78"/>
                        </a:rPr>
                        <a:t>استقطاب الكوادر ( بشكل عام ) إعداد البناء الإداري .</a:t>
                      </a:r>
                      <a:endParaRPr lang="en-US" sz="1200" b="0" dirty="0"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marL="9525" marR="3429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ar-SA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74376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+mn-lt"/>
                          <a:ea typeface="Calibri"/>
                          <a:cs typeface="Akhbar MT" pitchFamily="2" charset="-78"/>
                        </a:rPr>
                        <a:t>تدشين </a:t>
                      </a:r>
                      <a:r>
                        <a:rPr lang="ar-SA" sz="1200" b="0" baseline="0" dirty="0">
                          <a:latin typeface="+mn-lt"/>
                          <a:ea typeface="Calibri"/>
                          <a:cs typeface="Akhbar MT" pitchFamily="2" charset="-78"/>
                        </a:rPr>
                        <a:t> العمل ( حفل  الافتتاح  )  للفرع الجديد  بحضور رسمي ومجتمعي .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marL="9525" marR="3429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ar-SA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10964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697320"/>
              </p:ext>
            </p:extLst>
          </p:nvPr>
        </p:nvGraphicFramePr>
        <p:xfrm>
          <a:off x="0" y="0"/>
          <a:ext cx="9144000" cy="428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860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الهدف </a:t>
                      </a:r>
                      <a:r>
                        <a:rPr lang="ar-SA" sz="20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:     </a:t>
                      </a:r>
                      <a:r>
                        <a:rPr lang="ar-SA" sz="2000" b="0" dirty="0">
                          <a:solidFill>
                            <a:schemeClr val="bg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ابراز اعمال الجمعية وانشطتها وتعزيز</a:t>
                      </a:r>
                      <a:r>
                        <a:rPr lang="ar-SA" sz="2000" b="0" baseline="0" dirty="0">
                          <a:solidFill>
                            <a:schemeClr val="bg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  </a:t>
                      </a:r>
                      <a:r>
                        <a:rPr lang="ar-SA" sz="2000" b="0" dirty="0">
                          <a:solidFill>
                            <a:schemeClr val="bg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الص</a:t>
                      </a:r>
                      <a:r>
                        <a:rPr lang="ar-SA" sz="2000" b="0" baseline="0" dirty="0">
                          <a:solidFill>
                            <a:schemeClr val="bg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ــــ</a:t>
                      </a:r>
                      <a:r>
                        <a:rPr lang="ar-SA" sz="2000" b="0" dirty="0">
                          <a:solidFill>
                            <a:schemeClr val="bg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ـورة الايجابية عنها </a:t>
                      </a:r>
                      <a:r>
                        <a:rPr lang="ar-SA" sz="2000" b="0" baseline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. </a:t>
                      </a:r>
                      <a:endParaRPr lang="ar-SA" sz="2000" b="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مستطيل 3"/>
          <p:cNvSpPr/>
          <p:nvPr/>
        </p:nvSpPr>
        <p:spPr>
          <a:xfrm>
            <a:off x="0" y="0"/>
            <a:ext cx="2143108" cy="4286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1600" dirty="0">
                <a:solidFill>
                  <a:schemeClr val="tx1"/>
                </a:solidFill>
                <a:cs typeface="AL-Mohanad" pitchFamily="2" charset="-78"/>
              </a:rPr>
              <a:t>المجال: </a:t>
            </a:r>
            <a:r>
              <a:rPr lang="ar-SA" dirty="0">
                <a:solidFill>
                  <a:sysClr val="windowText" lastClr="000000"/>
                </a:solidFill>
                <a:latin typeface="Abomsaab" pitchFamily="66" charset="-78"/>
                <a:cs typeface="Abomsaab" pitchFamily="66" charset="-78"/>
              </a:rPr>
              <a:t> </a:t>
            </a:r>
            <a:r>
              <a:rPr lang="ar-SA" sz="1600" dirty="0">
                <a:solidFill>
                  <a:sysClr val="windowText" lastClr="000000"/>
                </a:solidFill>
                <a:latin typeface="Abomsaab" pitchFamily="66" charset="-78"/>
                <a:cs typeface="Abomsaab" pitchFamily="66" charset="-78"/>
              </a:rPr>
              <a:t>ادارة السمعة والاتصال المجتمعي </a:t>
            </a:r>
            <a:endParaRPr lang="en-US" sz="1600" dirty="0">
              <a:solidFill>
                <a:sysClr val="windowText" lastClr="000000"/>
              </a:solidFill>
              <a:latin typeface="Abomsaab" pitchFamily="66" charset="-78"/>
              <a:cs typeface="Abomsaab" pitchFamily="66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1527106"/>
              </p:ext>
            </p:extLst>
          </p:nvPr>
        </p:nvGraphicFramePr>
        <p:xfrm>
          <a:off x="0" y="476668"/>
          <a:ext cx="9144001" cy="63813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95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17397">
                <a:tc rowSpan="2">
                  <a:txBody>
                    <a:bodyPr/>
                    <a:lstStyle/>
                    <a:p>
                      <a:r>
                        <a:rPr lang="ar-SA" sz="105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ملاحظات</a:t>
                      </a:r>
                    </a:p>
                    <a:p>
                      <a:endParaRPr lang="ar-SA" sz="105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ar-SA" sz="12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الانجاز</a:t>
                      </a:r>
                    </a:p>
                    <a:p>
                      <a:endParaRPr lang="ar-SA" sz="1200" baseline="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ar-SA" sz="1400" dirty="0">
                          <a:latin typeface="Abomsaab" pitchFamily="66" charset="-78"/>
                          <a:cs typeface="Abomsaab" pitchFamily="66" charset="-78"/>
                        </a:rPr>
                        <a:t>الفترة الإستراتيجية </a:t>
                      </a:r>
                      <a:endParaRPr lang="en-US" sz="1400" dirty="0">
                        <a:latin typeface="Abomsaab" pitchFamily="66" charset="-78"/>
                        <a:cs typeface="Abomsaab" pitchFamily="66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9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  </a:t>
                      </a:r>
                      <a:r>
                        <a:rPr lang="ar-SA" sz="8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الأداء</a:t>
                      </a:r>
                      <a:endParaRPr lang="en-US" sz="9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700" b="1" dirty="0">
                        <a:solidFill>
                          <a:schemeClr val="tx1"/>
                        </a:solidFill>
                        <a:latin typeface="Microsoft Uighur" pitchFamily="2" charset="-78"/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المبادرات </a:t>
                      </a:r>
                      <a:endParaRPr lang="en-US" sz="12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0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bg1"/>
                          </a:solidFill>
                          <a:cs typeface="AL-Mohanad" pitchFamily="2" charset="-78"/>
                        </a:rPr>
                        <a:t>الهدف التشغيلي </a:t>
                      </a:r>
                      <a:endParaRPr lang="en-US" sz="1400" dirty="0">
                        <a:solidFill>
                          <a:schemeClr val="bg1"/>
                        </a:solidFill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56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2022م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2021م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2020م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2019م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147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5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اعتماد اسم شهرة للجمعية واعتماده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 </a:t>
                      </a: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وتسجيله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في  وزارة التجارة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200" b="0" dirty="0">
                        <a:latin typeface="Calibri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dirty="0">
                          <a:latin typeface="+mn-lt"/>
                          <a:ea typeface="Calibri"/>
                          <a:cs typeface="Akhbar MT" pitchFamily="2" charset="-78"/>
                        </a:rPr>
                        <a:t>تعزيز الحضور الذهني  للجمعية   لدى عموم افراد  المجتمع  المحلي  وذو العلاقة  . 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0244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05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اعتماد هوية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سمعية للجمعية  واعتمادها على جميع الاعمال الاعلامية الصوتية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b="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9175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تغيير  الهوية البصرية للجمعية وتدشينها  وطباعتها على جميع الممتلكات والمباني .</a:t>
                      </a:r>
                      <a:r>
                        <a:rPr lang="ar-SA" sz="1200" b="0" dirty="0">
                          <a:solidFill>
                            <a:srgbClr val="FF0000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 </a:t>
                      </a:r>
                      <a:endParaRPr lang="en-US" sz="1200" b="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9175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تجديد  اللوحات الاعلانية والارشادية  في مباني الجمعية وممتلكاتها وفق الهوية الجديدة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243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7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تنفيذ فعالية اليوم الوطني  في  كل عام 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cs typeface="Akhbar MT" pitchFamily="2" charset="-78"/>
                        </a:rPr>
                        <a:t>إقامة الفعاليات والأنشطة الإعلامية  في المناسبات الدينية والوطنية 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70458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9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تنفيذ فعالية اليوم</a:t>
                      </a:r>
                      <a:r>
                        <a:rPr lang="ar-SA" sz="12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العالمي  للمناسبات الصحية المتنوعة . 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0458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تنفيذ انشطة مجتمعية تشاركية مع الجهات الخيرية الاخرى في المنطقة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70458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كتابة ما لا يقل عن 100 خبر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 صحفي عن الجمعية وانشطتها في العام .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الاستفادة من </a:t>
                      </a:r>
                      <a:r>
                        <a:rPr lang="ar-SA" sz="1600" b="0" baseline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وسائل الاعلام المرئية والمسموعة والمقروءة  . 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algn="ctr"/>
                      <a:endParaRPr lang="ar-SA" sz="900" dirty="0"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70458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تنفيذ ما لا يقل   عن 6حلقات تلفزيونية  واذاعية في العام  </a:t>
                      </a:r>
                      <a:endParaRPr lang="en-US" sz="1200" dirty="0">
                        <a:solidFill>
                          <a:srgbClr val="FF0000"/>
                        </a:solidFill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70458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50%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50%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تحويل جميع مشاريع الجمعية الى مشاريع الكترونية</a:t>
                      </a:r>
                      <a:r>
                        <a:rPr lang="ar-SA" sz="1200" baseline="0" dirty="0">
                          <a:solidFill>
                            <a:srgbClr val="FF0000"/>
                          </a:solidFill>
                          <a:cs typeface="Akhbar MT" pitchFamily="2" charset="-78"/>
                        </a:rPr>
                        <a:t> ( موشن جرافيك  )  .</a:t>
                      </a:r>
                      <a:endParaRPr lang="en-US" sz="1200" dirty="0">
                        <a:solidFill>
                          <a:srgbClr val="FF0000"/>
                        </a:solidFill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3072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8618532"/>
              </p:ext>
            </p:extLst>
          </p:nvPr>
        </p:nvGraphicFramePr>
        <p:xfrm>
          <a:off x="0" y="0"/>
          <a:ext cx="9144000" cy="42860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28603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>
                          <a:solidFill>
                            <a:srgbClr val="FF0000"/>
                          </a:solidFill>
                          <a:cs typeface="AL-Mohanad" pitchFamily="2" charset="-78"/>
                        </a:rPr>
                        <a:t>الهدف </a:t>
                      </a:r>
                      <a:r>
                        <a:rPr lang="ar-SA" sz="2000" baseline="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:     </a:t>
                      </a:r>
                      <a:r>
                        <a:rPr lang="ar-SA" sz="1800" b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ابراز اعمال الجمعية وانشطتها وتعزيز</a:t>
                      </a:r>
                      <a:r>
                        <a:rPr lang="ar-SA" sz="1800" b="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  </a:t>
                      </a:r>
                      <a:r>
                        <a:rPr lang="ar-SA" sz="1800" b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الص</a:t>
                      </a:r>
                      <a:r>
                        <a:rPr lang="ar-SA" sz="1800" b="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ــــ</a:t>
                      </a:r>
                      <a:r>
                        <a:rPr lang="ar-SA" sz="1800" b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khbar MT" pitchFamily="2" charset="-78"/>
                        </a:rPr>
                        <a:t>ـورة الايجابية عنها </a:t>
                      </a:r>
                      <a:r>
                        <a:rPr lang="ar-SA" sz="2000" b="0" baseline="0" dirty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AL-Mohanad" pitchFamily="2" charset="-78"/>
                        </a:rPr>
                        <a:t>. </a:t>
                      </a:r>
                      <a:endParaRPr lang="ar-SA" sz="2000" b="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AL-Mohanad" pitchFamily="2" charset="-78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مستطيل 3"/>
          <p:cNvSpPr/>
          <p:nvPr/>
        </p:nvSpPr>
        <p:spPr>
          <a:xfrm>
            <a:off x="0" y="0"/>
            <a:ext cx="2143108" cy="42860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ar-SA" sz="1600" dirty="0">
                <a:solidFill>
                  <a:schemeClr val="tx1"/>
                </a:solidFill>
                <a:cs typeface="AL-Mohanad" pitchFamily="2" charset="-78"/>
              </a:rPr>
              <a:t>المجال: </a:t>
            </a:r>
            <a:r>
              <a:rPr lang="ar-SA" dirty="0">
                <a:solidFill>
                  <a:sysClr val="windowText" lastClr="000000"/>
                </a:solidFill>
                <a:latin typeface="Abomsaab" pitchFamily="66" charset="-78"/>
                <a:cs typeface="Abomsaab" pitchFamily="66" charset="-78"/>
              </a:rPr>
              <a:t> </a:t>
            </a:r>
            <a:r>
              <a:rPr lang="ar-SA" sz="1600" dirty="0">
                <a:solidFill>
                  <a:sysClr val="windowText" lastClr="000000"/>
                </a:solidFill>
                <a:latin typeface="Abomsaab" pitchFamily="66" charset="-78"/>
                <a:cs typeface="Abomsaab" pitchFamily="66" charset="-78"/>
              </a:rPr>
              <a:t>ادارة السمعة والاتصال المجتمعي </a:t>
            </a:r>
            <a:endParaRPr lang="en-US" sz="1600" dirty="0">
              <a:solidFill>
                <a:sysClr val="windowText" lastClr="000000"/>
              </a:solidFill>
              <a:latin typeface="Abomsaab" pitchFamily="66" charset="-78"/>
              <a:cs typeface="Abomsaab" pitchFamily="66" charset="-78"/>
            </a:endParaRPr>
          </a:p>
        </p:txBody>
      </p:sp>
      <p:graphicFrame>
        <p:nvGraphicFramePr>
          <p:cNvPr id="7" name="جدول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8122955"/>
              </p:ext>
            </p:extLst>
          </p:nvPr>
        </p:nvGraphicFramePr>
        <p:xfrm>
          <a:off x="0" y="476667"/>
          <a:ext cx="9144001" cy="62674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9959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97356">
                <a:tc rowSpan="2">
                  <a:txBody>
                    <a:bodyPr/>
                    <a:lstStyle/>
                    <a:p>
                      <a:r>
                        <a:rPr lang="ar-SA" sz="105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ملاحظات</a:t>
                      </a:r>
                    </a:p>
                    <a:p>
                      <a:endParaRPr lang="ar-SA" sz="105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ar-SA" sz="12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الانجاز</a:t>
                      </a:r>
                    </a:p>
                    <a:p>
                      <a:endParaRPr lang="ar-SA" sz="1200" baseline="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ar-SA" sz="1400" dirty="0">
                          <a:latin typeface="Abomsaab" pitchFamily="66" charset="-78"/>
                          <a:cs typeface="Abomsaab" pitchFamily="66" charset="-78"/>
                        </a:rPr>
                        <a:t>الفترة الإستراتيجية </a:t>
                      </a:r>
                      <a:endParaRPr lang="en-US" sz="1400" dirty="0">
                        <a:latin typeface="Abomsaab" pitchFamily="66" charset="-78"/>
                        <a:cs typeface="Abomsaab" pitchFamily="66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9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  </a:t>
                      </a:r>
                      <a:r>
                        <a:rPr lang="ar-SA" sz="8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الأداء</a:t>
                      </a:r>
                      <a:endParaRPr lang="en-US" sz="9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700" b="1" dirty="0">
                        <a:solidFill>
                          <a:schemeClr val="tx1"/>
                        </a:solidFill>
                        <a:latin typeface="Microsoft Uighur" pitchFamily="2" charset="-78"/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المبادرات </a:t>
                      </a:r>
                      <a:endParaRPr lang="en-US" sz="12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0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>
                          <a:solidFill>
                            <a:schemeClr val="bg1"/>
                          </a:solidFill>
                          <a:cs typeface="AL-Mohanad" pitchFamily="2" charset="-78"/>
                        </a:rPr>
                        <a:t>الهدف التشغيلي </a:t>
                      </a:r>
                      <a:endParaRPr lang="en-US" sz="1400" dirty="0">
                        <a:solidFill>
                          <a:schemeClr val="bg1"/>
                        </a:solidFill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76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2022م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2021م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2020م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2019م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520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50%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50%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10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الحصول على </a:t>
                      </a:r>
                      <a:r>
                        <a:rPr lang="ar-SA" sz="1200" b="0" dirty="0" err="1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تزكيات</a:t>
                      </a: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 من 10 شخصيات معتبرة ( دينية – اجتماعية – إعلامية).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2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الاستفادة من النخب المجتمعية  ( الحكومية – الدينية – الاجتماعية  )  في</a:t>
                      </a:r>
                      <a:r>
                        <a:rPr lang="ar-SA" sz="1200" b="0" baseline="0" dirty="0"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 تعزيز سمعة الجمعية .</a:t>
                      </a:r>
                      <a:endParaRPr lang="en-US" sz="1200" b="0" dirty="0"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520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50%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50%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20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تنظيم زيارات ميدانية للشخصيات المعتبرة    الى مقر الجمعية والمنشئات التابعة لها 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520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3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رعاية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khbar MT" pitchFamily="2" charset="-78"/>
                        </a:rPr>
                        <a:t>  الشخصيات الرسمية لأنشطة  وفعاليات الجمعية المختلفة .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20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700" b="0" dirty="0">
                        <a:solidFill>
                          <a:srgbClr val="FF0000"/>
                        </a:solidFill>
                        <a:latin typeface="+mn-lt"/>
                        <a:ea typeface="Calibri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khbar MT" pitchFamily="2" charset="-78"/>
                        </a:rPr>
                        <a:t>بناء خطة  نشر   للموقع  وصفحات التواصل  الاجتماعي .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تعزيز</a:t>
                      </a:r>
                      <a:r>
                        <a:rPr lang="ar-SA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الحضور   الفاعل في العالم الافتراضي  ( مواقع التواصل الاجتماعي  ) .</a:t>
                      </a:r>
                      <a:r>
                        <a:rPr lang="ar-SA" sz="1400" baseline="0" dirty="0">
                          <a:cs typeface="Akhbar MT" pitchFamily="2" charset="-78"/>
                        </a:rPr>
                        <a:t> 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5206">
                <a:tc>
                  <a:txBody>
                    <a:bodyPr/>
                    <a:lstStyle/>
                    <a:p>
                      <a:pPr rtl="1"/>
                      <a:endParaRPr lang="ar-SA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30%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20%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30%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20%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---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900" b="0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رفع نسبة المشاهدات والمتابعات  على </a:t>
                      </a:r>
                      <a:r>
                        <a:rPr lang="ar-SA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 مواقع التواصل الاجتماعي  بنسبة 100%  سنويا</a:t>
                      </a:r>
                      <a:endParaRPr lang="ar-SA" sz="1200" b="0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520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5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9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بناء منصات اعلامية فاعلة  على مواقع التواصل الاجتماعي  .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520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700" baseline="0" dirty="0">
                        <a:solidFill>
                          <a:srgbClr val="FF0000"/>
                        </a:solidFill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إنشاء الموقع الالكتروني للجمعية وصفحات التواصل الاجتماعي برابط موحد 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520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50%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50%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5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500" baseline="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توثيق جميع حسابات الجمعية على مواقع التواصل الاجتماعي  . 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0520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إعداد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khbar MT" pitchFamily="2" charset="-78"/>
                        </a:rPr>
                        <a:t> التصورات والاليات الخاصة  ببناء  وتنفيذ  الشراكات مع الجهات الأخرى . </a:t>
                      </a:r>
                      <a:endParaRPr lang="en-US" sz="120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  <a:p>
                      <a:pPr algn="ctr"/>
                      <a:endParaRPr lang="ar-SA" sz="1200" baseline="0" dirty="0">
                        <a:solidFill>
                          <a:schemeClr val="tx1"/>
                        </a:solidFill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khbar MT" pitchFamily="2" charset="-78"/>
                        </a:rPr>
                        <a:t>بناء شراكات استراتيجية فاعلة تخدم الجمعية وتحقق اهدافها .</a:t>
                      </a:r>
                      <a:endParaRPr lang="en-US" sz="16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algn="ctr"/>
                      <a:endParaRPr lang="ar-SA" sz="900" dirty="0">
                        <a:cs typeface="Akhbar MT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05206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20%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30%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20%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30%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30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5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khbar MT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cs typeface="Akhbar MT" pitchFamily="2" charset="-78"/>
                        </a:rPr>
                        <a:t>عقد شراكات مع المستشفيات  التخصصية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 وشركات الادوية  </a:t>
                      </a:r>
                      <a:endParaRPr lang="ar-SA" sz="1200" dirty="0"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05206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30%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40%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30%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>
                          <a:cs typeface="Akhbar MT" pitchFamily="2" charset="-78"/>
                        </a:rPr>
                        <a:t>5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cs typeface="Akhbar MT" pitchFamily="2" charset="-78"/>
                        </a:rPr>
                        <a:t>عقد شراكات مع مؤسسات تعليمية  في ما يتعلق بالتطوع  والفعاليات</a:t>
                      </a:r>
                      <a:r>
                        <a:rPr lang="ar-SA" sz="1200" baseline="0" dirty="0">
                          <a:cs typeface="Akhbar MT" pitchFamily="2" charset="-78"/>
                        </a:rPr>
                        <a:t> التخصصية  . 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05206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10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baseline="0" dirty="0">
                          <a:cs typeface="Akhbar MT" pitchFamily="2" charset="-78"/>
                        </a:rPr>
                        <a:t>عقد شراكات  اعلامية  ( صحف – مجلات – مواقع اخبارية –دعاية واعلان ) .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vl="0" algn="ctr"/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5206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10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cs typeface="Akhbar MT" pitchFamily="2" charset="-78"/>
                        </a:rPr>
                        <a:t> عقد شراكات مع  جمعيات خيرية عامة وتخصصية لتنفيذ بعض المشاريع المشتركة .</a:t>
                      </a:r>
                      <a:endParaRPr lang="en-US" sz="1200" dirty="0">
                        <a:cs typeface="Akhbar MT" pitchFamily="2" charset="-78"/>
                      </a:endParaRPr>
                    </a:p>
                    <a:p>
                      <a:pPr algn="ctr"/>
                      <a:endParaRPr lang="en-US" sz="1200" dirty="0"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05206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khbar MT" pitchFamily="2" charset="-78"/>
                        </a:rPr>
                        <a:t>تدشين العمل 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 dirty="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800">
                          <a:cs typeface="Akhbar MT" pitchFamily="2" charset="-78"/>
                        </a:rPr>
                        <a:t>  100%</a:t>
                      </a:r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8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>
                          <a:cs typeface="Akhbar MT" pitchFamily="2" charset="-78"/>
                        </a:rPr>
                        <a:t>20</a:t>
                      </a:r>
                      <a:endParaRPr lang="en-US" sz="1200" dirty="0">
                        <a:cs typeface="Akhbar MT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i="0" u="none" strike="noStrike" dirty="0">
                          <a:solidFill>
                            <a:schemeClr val="tx1"/>
                          </a:solidFill>
                          <a:latin typeface="+mn-lt"/>
                          <a:cs typeface="Akhbar MT" pitchFamily="2" charset="-78"/>
                        </a:rPr>
                        <a:t>عقد </a:t>
                      </a:r>
                      <a:r>
                        <a:rPr lang="ar-SA" sz="1200" b="0" i="0" u="none" strike="noStrike" baseline="0" dirty="0">
                          <a:solidFill>
                            <a:schemeClr val="tx1"/>
                          </a:solidFill>
                          <a:latin typeface="+mn-lt"/>
                          <a:cs typeface="Akhbar MT" pitchFamily="2" charset="-78"/>
                        </a:rPr>
                        <a:t>  </a:t>
                      </a:r>
                      <a:r>
                        <a:rPr lang="ar-SA" sz="1200" b="0" i="0" u="none" strike="noStrike" dirty="0">
                          <a:solidFill>
                            <a:schemeClr val="tx1"/>
                          </a:solidFill>
                          <a:latin typeface="+mn-lt"/>
                          <a:cs typeface="Akhbar MT" pitchFamily="2" charset="-78"/>
                        </a:rPr>
                        <a:t>شراكات  مع  قطاعات أخرى ( حسب الاحتياج ) . </a:t>
                      </a:r>
                    </a:p>
                    <a:p>
                      <a:pPr algn="ctr"/>
                      <a:endParaRPr lang="en-US" sz="1200" dirty="0">
                        <a:cs typeface="Akhbar MT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959842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5489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مستطيل 11"/>
          <p:cNvSpPr/>
          <p:nvPr/>
        </p:nvSpPr>
        <p:spPr>
          <a:xfrm>
            <a:off x="0" y="16353"/>
            <a:ext cx="9064703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rgbClr val="00B05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مشروع البناء المؤسسي  ( الخطة الإستراتيجية )  </a:t>
            </a:r>
          </a:p>
        </p:txBody>
      </p:sp>
      <p:graphicFrame>
        <p:nvGraphicFramePr>
          <p:cNvPr id="9" name="جدول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974300"/>
              </p:ext>
            </p:extLst>
          </p:nvPr>
        </p:nvGraphicFramePr>
        <p:xfrm>
          <a:off x="-1" y="714350"/>
          <a:ext cx="9143998" cy="53789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8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8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87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61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66686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192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28347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66830"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dirty="0"/>
                        <a:t>مؤشر 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dirty="0"/>
                        <a:t>الانجاز </a:t>
                      </a:r>
                      <a:endParaRPr lang="en-US" sz="18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/>
                        <a:t>الفترة الإستراتيجية 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SA" sz="1400" dirty="0"/>
                        <a:t>مؤشر الأداء 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SA" sz="1800" dirty="0"/>
                        <a:t>الهدف  الإستراتيجي</a:t>
                      </a:r>
                      <a:endParaRPr lang="en-US" sz="18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SA" sz="1800" dirty="0"/>
                        <a:t>المجال </a:t>
                      </a:r>
                      <a:endParaRPr lang="en-US" sz="18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SA" sz="1800" dirty="0"/>
                        <a:t>م 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351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dirty="0"/>
                        <a:t>2022م 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700" dirty="0"/>
                        <a:t>2021م </a:t>
                      </a:r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700" dirty="0"/>
                        <a:t>2020م </a:t>
                      </a:r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700" dirty="0"/>
                        <a:t>2019م </a:t>
                      </a:r>
                      <a:endParaRPr lang="en-US" sz="7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2811">
                <a:tc>
                  <a:txBody>
                    <a:bodyPr/>
                    <a:lstStyle/>
                    <a:p>
                      <a:r>
                        <a:rPr lang="ar-SA" sz="1600" dirty="0">
                          <a:latin typeface="Abomsaab" pitchFamily="66" charset="-78"/>
                          <a:cs typeface="Abomsaab" pitchFamily="66" charset="-78"/>
                        </a:rPr>
                        <a:t>تقارير الاداء والانجاز </a:t>
                      </a:r>
                      <a:endParaRPr lang="en-US" sz="1600" dirty="0">
                        <a:latin typeface="Abomsaab" pitchFamily="66" charset="-78"/>
                        <a:cs typeface="Abomsaab" pitchFamily="66" charset="-78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050" dirty="0"/>
                        <a:t>20%</a:t>
                      </a:r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050" dirty="0"/>
                        <a:t>20%</a:t>
                      </a:r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050" dirty="0"/>
                        <a:t>30%</a:t>
                      </a:r>
                    </a:p>
                    <a:p>
                      <a:endParaRPr lang="ar-SA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050" dirty="0"/>
                        <a:t>30%</a:t>
                      </a:r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/>
                        <a:t>70%</a:t>
                      </a:r>
                      <a:endParaRPr 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400" b="0" dirty="0">
                        <a:latin typeface="Sakkal Majalla" pitchFamily="2" charset="-78"/>
                        <a:ea typeface="Times New Roman"/>
                        <a:cs typeface="AL-Mohanad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dirty="0">
                          <a:latin typeface="Sakkal Majalla" pitchFamily="2" charset="-78"/>
                          <a:ea typeface="Times New Roman"/>
                          <a:cs typeface="AL-Mohanad" pitchFamily="2" charset="-78"/>
                        </a:rPr>
                        <a:t>تحقيق الاستدامة البشرية  ورفع الاداء  الوظيفي</a:t>
                      </a:r>
                      <a:r>
                        <a:rPr lang="ar-SA" sz="1400" b="0" baseline="0" dirty="0">
                          <a:latin typeface="Sakkal Majalla" pitchFamily="2" charset="-78"/>
                          <a:ea typeface="Times New Roman"/>
                          <a:cs typeface="AL-Mohanad" pitchFamily="2" charset="-78"/>
                        </a:rPr>
                        <a:t> للعاملين في الجمعية بنسبة 70% </a:t>
                      </a:r>
                      <a:endParaRPr lang="en-US" sz="1400" b="0" dirty="0">
                        <a:latin typeface="Sakkal Majalla" pitchFamily="2" charset="-78"/>
                        <a:ea typeface="Times New Roman"/>
                        <a:cs typeface="AL-Mohanad" pitchFamily="2" charset="-78"/>
                      </a:endParaRPr>
                    </a:p>
                  </a:txBody>
                  <a:tcPr>
                    <a:solidFill>
                      <a:srgbClr val="FFC000">
                        <a:alpha val="3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>
                          <a:cs typeface="AL-Mohanad" pitchFamily="2" charset="-78"/>
                        </a:rPr>
                        <a:t>الكفاءة</a:t>
                      </a:r>
                      <a:r>
                        <a:rPr lang="ar-SA" sz="1400" baseline="0">
                          <a:cs typeface="AL-Mohanad" pitchFamily="2" charset="-78"/>
                        </a:rPr>
                        <a:t> الإدارية </a:t>
                      </a:r>
                      <a:endParaRPr lang="ar-SA" sz="1400" dirty="0">
                        <a:cs typeface="AL-Mohanad" pitchFamily="2" charset="-7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/>
                        <a:t>1</a:t>
                      </a:r>
                      <a:endParaRPr 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0441">
                <a:tc>
                  <a:txBody>
                    <a:bodyPr/>
                    <a:lstStyle/>
                    <a:p>
                      <a:r>
                        <a:rPr lang="ar-SA" sz="1600" dirty="0">
                          <a:latin typeface="Abomsaab" pitchFamily="66" charset="-78"/>
                          <a:cs typeface="Abomsaab" pitchFamily="66" charset="-78"/>
                        </a:rPr>
                        <a:t>عقود التطوع </a:t>
                      </a:r>
                      <a:endParaRPr lang="en-US" sz="1600" dirty="0">
                        <a:latin typeface="Abomsaab" pitchFamily="66" charset="-78"/>
                        <a:cs typeface="Abomsaab" pitchFamily="66" charset="-78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dirty="0"/>
                        <a:t>20%</a:t>
                      </a:r>
                      <a:endParaRPr lang="en-US" sz="1050" dirty="0"/>
                    </a:p>
                    <a:p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050" dirty="0"/>
                        <a:t>30%</a:t>
                      </a:r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050" dirty="0"/>
                        <a:t>30%</a:t>
                      </a:r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050" dirty="0"/>
                        <a:t>20%</a:t>
                      </a:r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/>
                        <a:t>200</a:t>
                      </a:r>
                      <a:endParaRPr 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SA" sz="1400" b="0" dirty="0">
                        <a:cs typeface="AL-Mohanad" pitchFamily="2" charset="-78"/>
                      </a:endParaRPr>
                    </a:p>
                    <a:p>
                      <a:pPr algn="ctr"/>
                      <a:r>
                        <a:rPr lang="ar-SA" sz="1400" b="0" dirty="0">
                          <a:cs typeface="AL-Mohanad" pitchFamily="2" charset="-78"/>
                        </a:rPr>
                        <a:t>استقطاب  ما لا يقل عـــــــــــــن 200متطــــــــــــوع ( من الجنسين ) . </a:t>
                      </a:r>
                      <a:endParaRPr lang="en-US" sz="1400" b="0" dirty="0">
                        <a:cs typeface="AL-Mohanad" pitchFamily="2" charset="-78"/>
                      </a:endParaRPr>
                    </a:p>
                  </a:txBody>
                  <a:tcPr>
                    <a:solidFill>
                      <a:srgbClr val="FFC000">
                        <a:alpha val="3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>
                          <a:cs typeface="AL-Mohanad" pitchFamily="2" charset="-78"/>
                        </a:rPr>
                        <a:t>الكفاءة</a:t>
                      </a:r>
                      <a:r>
                        <a:rPr lang="ar-SA" sz="1400" baseline="0">
                          <a:cs typeface="AL-Mohanad" pitchFamily="2" charset="-78"/>
                        </a:rPr>
                        <a:t> الإدارية </a:t>
                      </a:r>
                      <a:endParaRPr lang="ar-SA" sz="1400" dirty="0">
                        <a:cs typeface="AL-Mohanad" pitchFamily="2" charset="-7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/>
                        <a:t>2</a:t>
                      </a:r>
                      <a:endParaRPr 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91274">
                <a:tc>
                  <a:txBody>
                    <a:bodyPr/>
                    <a:lstStyle/>
                    <a:p>
                      <a:r>
                        <a:rPr lang="ar-SA" sz="1600" dirty="0">
                          <a:latin typeface="Abomsaab" pitchFamily="66" charset="-78"/>
                          <a:cs typeface="Abomsaab" pitchFamily="66" charset="-78"/>
                        </a:rPr>
                        <a:t>العمل </a:t>
                      </a:r>
                      <a:r>
                        <a:rPr lang="ar-SA" sz="1600" dirty="0" err="1">
                          <a:latin typeface="Abomsaab" pitchFamily="66" charset="-78"/>
                          <a:cs typeface="Abomsaab" pitchFamily="66" charset="-78"/>
                        </a:rPr>
                        <a:t>بالانظمة</a:t>
                      </a:r>
                      <a:r>
                        <a:rPr lang="ar-SA" sz="1600" dirty="0">
                          <a:latin typeface="Abomsaab" pitchFamily="66" charset="-78"/>
                          <a:cs typeface="Abomsaab" pitchFamily="66" charset="-78"/>
                        </a:rPr>
                        <a:t> </a:t>
                      </a:r>
                      <a:endParaRPr lang="en-US" sz="1600" dirty="0">
                        <a:latin typeface="Abomsaab" pitchFamily="66" charset="-78"/>
                        <a:cs typeface="Abomsaab" pitchFamily="66" charset="-78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dirty="0"/>
                        <a:t>20%</a:t>
                      </a:r>
                      <a:endParaRPr lang="en-US" sz="1050" dirty="0"/>
                    </a:p>
                    <a:p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050" dirty="0"/>
                        <a:t>30%</a:t>
                      </a:r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050" dirty="0"/>
                        <a:t>30%</a:t>
                      </a:r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050" dirty="0"/>
                        <a:t>20%</a:t>
                      </a:r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/>
                        <a:t>100%</a:t>
                      </a:r>
                      <a:endParaRPr 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400" b="0" dirty="0">
                        <a:latin typeface="Sakkal Majalla" pitchFamily="2" charset="-78"/>
                        <a:ea typeface="Times New Roman"/>
                        <a:cs typeface="AL-Mohanad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dirty="0">
                          <a:latin typeface="Sakkal Majalla" pitchFamily="2" charset="-78"/>
                          <a:ea typeface="Times New Roman"/>
                          <a:cs typeface="AL-Mohanad" pitchFamily="2" charset="-78"/>
                        </a:rPr>
                        <a:t>حوسبة  جميع الاعمال الادارية في الجمعية  والمنشئات التابعة لها .</a:t>
                      </a:r>
                      <a:endParaRPr lang="en-US" sz="1400" b="0" dirty="0">
                        <a:latin typeface="Sakkal Majalla" pitchFamily="2" charset="-78"/>
                        <a:ea typeface="Times New Roman"/>
                        <a:cs typeface="AL-Mohanad" pitchFamily="2" charset="-78"/>
                      </a:endParaRPr>
                    </a:p>
                  </a:txBody>
                  <a:tcPr>
                    <a:solidFill>
                      <a:srgbClr val="FFC000">
                        <a:alpha val="3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>
                          <a:cs typeface="AL-Mohanad" pitchFamily="2" charset="-78"/>
                        </a:rPr>
                        <a:t>الكفاءة</a:t>
                      </a:r>
                      <a:r>
                        <a:rPr lang="ar-SA" sz="1400" baseline="0">
                          <a:cs typeface="AL-Mohanad" pitchFamily="2" charset="-78"/>
                        </a:rPr>
                        <a:t> الإدارية </a:t>
                      </a:r>
                      <a:endParaRPr lang="ar-SA" sz="1400" dirty="0">
                        <a:cs typeface="AL-Mohanad" pitchFamily="2" charset="-7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/>
                        <a:t>3</a:t>
                      </a:r>
                      <a:endParaRPr 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61265">
                <a:tc>
                  <a:txBody>
                    <a:bodyPr/>
                    <a:lstStyle/>
                    <a:p>
                      <a:r>
                        <a:rPr lang="ar-SA" sz="1600" dirty="0">
                          <a:latin typeface="Abomsaab" pitchFamily="66" charset="-78"/>
                          <a:cs typeface="Abomsaab" pitchFamily="66" charset="-78"/>
                        </a:rPr>
                        <a:t> الحصول على الشهادات</a:t>
                      </a:r>
                      <a:endParaRPr lang="en-US" sz="1600" dirty="0">
                        <a:latin typeface="Abomsaab" pitchFamily="66" charset="-78"/>
                        <a:cs typeface="Abomsaab" pitchFamily="66" charset="-78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dirty="0"/>
                        <a:t>30%</a:t>
                      </a:r>
                      <a:endParaRPr lang="en-US" sz="1050" dirty="0"/>
                    </a:p>
                    <a:p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050" dirty="0"/>
                        <a:t>30%</a:t>
                      </a:r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050" dirty="0"/>
                        <a:t>20%</a:t>
                      </a:r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050" dirty="0"/>
                        <a:t>20%</a:t>
                      </a:r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/>
                        <a:t>3</a:t>
                      </a:r>
                      <a:endParaRPr 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400" b="0" dirty="0">
                        <a:latin typeface="Sakkal Majalla" pitchFamily="2" charset="-78"/>
                        <a:ea typeface="Times New Roman"/>
                        <a:cs typeface="AL-Mohanad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dirty="0">
                          <a:latin typeface="Sakkal Majalla" pitchFamily="2" charset="-78"/>
                          <a:ea typeface="Times New Roman"/>
                          <a:cs typeface="AL-Mohanad" pitchFamily="2" charset="-78"/>
                        </a:rPr>
                        <a:t>تحقيق الجودة الادارية في الجمعية والمنشئات  التابعة لها . </a:t>
                      </a:r>
                      <a:endParaRPr lang="en-US" sz="1400" b="0" dirty="0">
                        <a:latin typeface="Sakkal Majalla" pitchFamily="2" charset="-78"/>
                        <a:ea typeface="Times New Roman"/>
                        <a:cs typeface="AL-Mohanad" pitchFamily="2" charset="-78"/>
                      </a:endParaRPr>
                    </a:p>
                  </a:txBody>
                  <a:tcPr>
                    <a:solidFill>
                      <a:srgbClr val="FFC000">
                        <a:alpha val="3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>
                          <a:cs typeface="AL-Mohanad" pitchFamily="2" charset="-78"/>
                        </a:rPr>
                        <a:t>الكفاءة</a:t>
                      </a:r>
                      <a:r>
                        <a:rPr lang="ar-SA" sz="1400" baseline="0">
                          <a:cs typeface="AL-Mohanad" pitchFamily="2" charset="-78"/>
                        </a:rPr>
                        <a:t> الإدارية </a:t>
                      </a:r>
                      <a:endParaRPr lang="ar-SA" sz="1400" dirty="0">
                        <a:cs typeface="AL-Mohanad" pitchFamily="2" charset="-7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/>
                        <a:t>4</a:t>
                      </a:r>
                      <a:endParaRPr 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32811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dirty="0">
                          <a:latin typeface="Abomsaab" pitchFamily="66" charset="-78"/>
                          <a:cs typeface="Abomsaab" pitchFamily="66" charset="-78"/>
                        </a:rPr>
                        <a:t>تنفيذ الخدمات </a:t>
                      </a:r>
                      <a:endParaRPr lang="en-US" sz="1800" dirty="0">
                        <a:latin typeface="Abomsaab" pitchFamily="66" charset="-78"/>
                        <a:cs typeface="Abomsaab" pitchFamily="66" charset="-78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dirty="0"/>
                        <a:t>30%</a:t>
                      </a:r>
                      <a:endParaRPr lang="en-US" sz="1050" dirty="0"/>
                    </a:p>
                    <a:p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050" dirty="0"/>
                        <a:t>30%</a:t>
                      </a:r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050" dirty="0"/>
                        <a:t>30%</a:t>
                      </a:r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050" dirty="0"/>
                        <a:t>10%</a:t>
                      </a:r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/>
                        <a:t>25</a:t>
                      </a:r>
                    </a:p>
                    <a:p>
                      <a:pPr algn="ctr"/>
                      <a:r>
                        <a:rPr lang="ar-SA" sz="1200" dirty="0"/>
                        <a:t>-----</a:t>
                      </a:r>
                    </a:p>
                    <a:p>
                      <a:pPr algn="ctr"/>
                      <a:r>
                        <a:rPr lang="ar-SA" sz="1200" dirty="0"/>
                        <a:t>50</a:t>
                      </a:r>
                      <a:endParaRPr 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4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L-Mohanad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L-Mohanad" pitchFamily="2" charset="-78"/>
                        </a:rPr>
                        <a:t> زيادة الخدمات والبرامج بنسبة 25%  ومضاعفة تنفيذ البرامج القائمة بنسبة 50% .</a:t>
                      </a:r>
                      <a:endParaRPr lang="ar-SA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L-Mohanad" pitchFamily="2" charset="-78"/>
                      </a:endParaRPr>
                    </a:p>
                  </a:txBody>
                  <a:tcPr>
                    <a:solidFill>
                      <a:srgbClr val="FFC000">
                        <a:alpha val="3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 baseline="0" dirty="0">
                          <a:cs typeface="AL-Mohanad" pitchFamily="2" charset="-78"/>
                        </a:rPr>
                        <a:t> الخدمات والبرامج </a:t>
                      </a:r>
                      <a:endParaRPr lang="ar-SA" sz="1400" dirty="0">
                        <a:cs typeface="AL-Mohanad" pitchFamily="2" charset="-78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/>
                        <a:t>5</a:t>
                      </a:r>
                      <a:endParaRPr 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8" name="مجموعة 7"/>
          <p:cNvGrpSpPr/>
          <p:nvPr/>
        </p:nvGrpSpPr>
        <p:grpSpPr>
          <a:xfrm>
            <a:off x="0" y="6215082"/>
            <a:ext cx="9144032" cy="642942"/>
            <a:chOff x="0" y="6215082"/>
            <a:chExt cx="9144032" cy="642942"/>
          </a:xfrm>
        </p:grpSpPr>
        <p:sp>
          <p:nvSpPr>
            <p:cNvPr id="10" name="مستطيل مستدير الزوايا 9"/>
            <p:cNvSpPr/>
            <p:nvPr/>
          </p:nvSpPr>
          <p:spPr>
            <a:xfrm>
              <a:off x="0" y="6215106"/>
              <a:ext cx="9144000" cy="6429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ar-SA" sz="2300" b="1" dirty="0">
                  <a:cs typeface="AL-Mohanad" pitchFamily="2" charset="-78"/>
                </a:rPr>
                <a:t> اشراف  /  مركز الجودة والاعتماد للتدريب </a:t>
              </a:r>
              <a:endParaRPr lang="en-US" sz="2300" b="1" dirty="0">
                <a:cs typeface="AL-Mohanad" pitchFamily="2" charset="-78"/>
              </a:endParaRPr>
            </a:p>
          </p:txBody>
        </p:sp>
        <p:sp>
          <p:nvSpPr>
            <p:cNvPr id="13" name="خماسي 12"/>
            <p:cNvSpPr/>
            <p:nvPr/>
          </p:nvSpPr>
          <p:spPr>
            <a:xfrm flipH="1">
              <a:off x="4643438" y="6215082"/>
              <a:ext cx="4500594" cy="642918"/>
            </a:xfrm>
            <a:prstGeom prst="homePlat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ar-SA" sz="2400" dirty="0">
                  <a:solidFill>
                    <a:schemeClr val="tx1"/>
                  </a:solidFill>
                  <a:cs typeface="AL-Mohanad" pitchFamily="2" charset="-78"/>
                </a:rPr>
                <a:t>اعداد المستشار/ العزي غالب المشرع </a:t>
              </a:r>
              <a:endParaRPr lang="en-US" sz="2400" dirty="0">
                <a:solidFill>
                  <a:schemeClr val="tx1"/>
                </a:solidFill>
                <a:cs typeface="AL-Mohanad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765684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مستطيل 11"/>
          <p:cNvSpPr/>
          <p:nvPr/>
        </p:nvSpPr>
        <p:spPr>
          <a:xfrm>
            <a:off x="0" y="16353"/>
            <a:ext cx="9064703" cy="64633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ar-SA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101600">
                    <a:srgbClr val="00B050">
                      <a:alpha val="60000"/>
                    </a:srgb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مشروع البناء المؤسسي  ( الخطة الإستراتيجية )  </a:t>
            </a:r>
          </a:p>
        </p:txBody>
      </p:sp>
      <p:graphicFrame>
        <p:nvGraphicFramePr>
          <p:cNvPr id="9" name="جدول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8115212"/>
              </p:ext>
            </p:extLst>
          </p:nvPr>
        </p:nvGraphicFramePr>
        <p:xfrm>
          <a:off x="-1" y="714351"/>
          <a:ext cx="9143999" cy="5378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33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487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8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487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618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2362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3095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494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37358"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dirty="0"/>
                        <a:t>مؤشر 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dirty="0"/>
                        <a:t>الانجاز </a:t>
                      </a:r>
                      <a:endParaRPr lang="en-US" sz="1800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dirty="0"/>
                        <a:t>الفترة الإستراتيجية </a:t>
                      </a: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SA" sz="1400" dirty="0"/>
                        <a:t>مؤشر الأداء </a:t>
                      </a:r>
                      <a:endParaRPr lang="en-US" sz="14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SA" sz="1800" dirty="0"/>
                        <a:t>الهدف  الإستراتيجي</a:t>
                      </a:r>
                      <a:endParaRPr lang="en-US" sz="18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SA" sz="1800" dirty="0"/>
                        <a:t>المجال </a:t>
                      </a:r>
                      <a:endParaRPr lang="en-US" sz="18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SA" sz="1800" dirty="0"/>
                        <a:t>م </a:t>
                      </a:r>
                      <a:endParaRPr lang="en-US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109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800" dirty="0"/>
                        <a:t>2022م </a:t>
                      </a:r>
                      <a:endParaRPr lang="en-US" sz="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700" dirty="0"/>
                        <a:t>2021م </a:t>
                      </a:r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700" dirty="0"/>
                        <a:t>2020م </a:t>
                      </a:r>
                      <a:endParaRPr lang="en-US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700" dirty="0"/>
                        <a:t>2019م </a:t>
                      </a:r>
                      <a:endParaRPr lang="en-US" sz="7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65728"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800" dirty="0">
                          <a:latin typeface="Abomsaab" pitchFamily="66" charset="-78"/>
                          <a:cs typeface="Abomsaab" pitchFamily="66" charset="-78"/>
                        </a:rPr>
                        <a:t>ثبات العوائد </a:t>
                      </a:r>
                      <a:endParaRPr lang="en-US" sz="1800" dirty="0">
                        <a:latin typeface="Abomsaab" pitchFamily="66" charset="-78"/>
                        <a:cs typeface="Abomsaab" pitchFamily="66" charset="-78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dirty="0"/>
                        <a:t>30%</a:t>
                      </a:r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050" dirty="0"/>
                        <a:t>30%</a:t>
                      </a:r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050" dirty="0"/>
                        <a:t>30%</a:t>
                      </a:r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050" dirty="0"/>
                        <a:t>10%</a:t>
                      </a:r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SA" sz="1200" dirty="0"/>
                    </a:p>
                    <a:p>
                      <a:pPr algn="ctr"/>
                      <a:r>
                        <a:rPr lang="ar-SA" sz="1200" dirty="0"/>
                        <a:t>30%</a:t>
                      </a:r>
                      <a:endParaRPr 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SA" sz="1400" b="0" dirty="0">
                        <a:latin typeface="ae_AlMohanad" pitchFamily="18" charset="-78"/>
                        <a:cs typeface="ae_AlMohanad" pitchFamily="18" charset="-78"/>
                      </a:endParaRPr>
                    </a:p>
                    <a:p>
                      <a:pPr algn="ctr"/>
                      <a:r>
                        <a:rPr lang="ar-SA" sz="1400" b="0" dirty="0">
                          <a:latin typeface="ae_AlMohanad" pitchFamily="18" charset="-78"/>
                          <a:cs typeface="AL-Mohanad" pitchFamily="2" charset="-78"/>
                        </a:rPr>
                        <a:t>تحقيق استقرار  مالي بنسبة </a:t>
                      </a:r>
                      <a:r>
                        <a:rPr lang="ar-SA" sz="1400" b="0" baseline="0" dirty="0">
                          <a:latin typeface="ae_AlMohanad" pitchFamily="18" charset="-78"/>
                          <a:cs typeface="AL-Mohanad" pitchFamily="2" charset="-78"/>
                        </a:rPr>
                        <a:t>30</a:t>
                      </a:r>
                      <a:r>
                        <a:rPr lang="ar-SA" sz="1400" b="0" baseline="0">
                          <a:latin typeface="ae_AlMohanad" pitchFamily="18" charset="-78"/>
                          <a:cs typeface="AL-Mohanad" pitchFamily="2" charset="-78"/>
                        </a:rPr>
                        <a:t>%  من </a:t>
                      </a:r>
                      <a:r>
                        <a:rPr lang="ar-SA" sz="1400" b="0" baseline="0" dirty="0">
                          <a:latin typeface="ae_AlMohanad" pitchFamily="18" charset="-78"/>
                          <a:cs typeface="AL-Mohanad" pitchFamily="2" charset="-78"/>
                        </a:rPr>
                        <a:t>مصروفات الجمعية  . </a:t>
                      </a:r>
                      <a:endParaRPr lang="ar-SA" sz="1400" b="0" dirty="0">
                        <a:latin typeface="ae_AlMohanad" pitchFamily="18" charset="-78"/>
                        <a:cs typeface="AL-Mohanad" pitchFamily="2" charset="-78"/>
                      </a:endParaRPr>
                    </a:p>
                  </a:txBody>
                  <a:tcPr>
                    <a:solidFill>
                      <a:srgbClr val="FFC000">
                        <a:alpha val="3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SA" sz="1400" b="1" dirty="0">
                        <a:cs typeface="AL-Mohanad" pitchFamily="2" charset="-78"/>
                      </a:endParaRPr>
                    </a:p>
                    <a:p>
                      <a:pPr algn="ctr"/>
                      <a:r>
                        <a:rPr lang="ar-SA" sz="1400" b="1" dirty="0">
                          <a:cs typeface="AL-Mohanad" pitchFamily="2" charset="-78"/>
                        </a:rPr>
                        <a:t>الاستدامة المالية 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/>
                        <a:t>6</a:t>
                      </a:r>
                      <a:endParaRPr 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79460">
                <a:tc>
                  <a:txBody>
                    <a:bodyPr/>
                    <a:lstStyle/>
                    <a:p>
                      <a:r>
                        <a:rPr lang="ar-SA" sz="1600" dirty="0">
                          <a:latin typeface="Abomsaab" pitchFamily="66" charset="-78"/>
                          <a:cs typeface="Abomsaab" pitchFamily="66" charset="-78"/>
                        </a:rPr>
                        <a:t>  الايراد </a:t>
                      </a:r>
                      <a:endParaRPr lang="en-US" sz="1600" dirty="0">
                        <a:latin typeface="Abomsaab" pitchFamily="66" charset="-78"/>
                        <a:cs typeface="Abomsaab" pitchFamily="66" charset="-78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050" dirty="0"/>
                        <a:t>20%</a:t>
                      </a:r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050" dirty="0"/>
                        <a:t>20%</a:t>
                      </a:r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050" dirty="0"/>
                        <a:t>30%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050" dirty="0"/>
                        <a:t>30%</a:t>
                      </a:r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/>
                        <a:t>70%</a:t>
                      </a:r>
                      <a:endParaRPr 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600" b="0" dirty="0">
                          <a:latin typeface="ae_AlMohanad" pitchFamily="18" charset="-78"/>
                          <a:cs typeface="AL-Mohanad" pitchFamily="2" charset="-78"/>
                        </a:rPr>
                        <a:t> </a:t>
                      </a:r>
                    </a:p>
                    <a:p>
                      <a:pPr algn="ctr"/>
                      <a:r>
                        <a:rPr lang="ar-SA" sz="1600" b="0" dirty="0">
                          <a:latin typeface="ae_AlMohanad" pitchFamily="18" charset="-78"/>
                          <a:cs typeface="AL-Mohanad" pitchFamily="2" charset="-78"/>
                        </a:rPr>
                        <a:t>زيادة  الايرادات المالية  للجمعية بنسبة  70%</a:t>
                      </a:r>
                      <a:r>
                        <a:rPr lang="ar-SA" sz="1600" b="0" baseline="0" dirty="0">
                          <a:latin typeface="ae_AlMohanad" pitchFamily="18" charset="-78"/>
                          <a:cs typeface="AL-Mohanad" pitchFamily="2" charset="-78"/>
                        </a:rPr>
                        <a:t> .</a:t>
                      </a:r>
                      <a:endParaRPr lang="ar-SA" sz="1600" b="0" dirty="0">
                        <a:latin typeface="ae_AlMohanad" pitchFamily="18" charset="-78"/>
                        <a:cs typeface="AL-Mohanad" pitchFamily="2" charset="-78"/>
                      </a:endParaRPr>
                    </a:p>
                  </a:txBody>
                  <a:tcPr>
                    <a:solidFill>
                      <a:srgbClr val="FFC000">
                        <a:alpha val="3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SA" sz="1400" b="1" dirty="0">
                        <a:cs typeface="AL-Mohanad" pitchFamily="2" charset="-78"/>
                      </a:endParaRPr>
                    </a:p>
                    <a:p>
                      <a:pPr algn="ctr"/>
                      <a:r>
                        <a:rPr lang="ar-SA" sz="1400" b="1" dirty="0">
                          <a:cs typeface="AL-Mohanad" pitchFamily="2" charset="-78"/>
                        </a:rPr>
                        <a:t>الاستدامة المالية 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/>
                        <a:t>7</a:t>
                      </a:r>
                      <a:endParaRPr 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75763">
                <a:tc>
                  <a:txBody>
                    <a:bodyPr/>
                    <a:lstStyle/>
                    <a:p>
                      <a:r>
                        <a:rPr lang="ar-SA" sz="1600" dirty="0">
                          <a:latin typeface="Abomsaab" pitchFamily="66" charset="-78"/>
                          <a:cs typeface="Abomsaab" pitchFamily="66" charset="-78"/>
                        </a:rPr>
                        <a:t>تقارير الانجاز </a:t>
                      </a:r>
                      <a:endParaRPr lang="en-US" sz="1600" dirty="0">
                        <a:latin typeface="Abomsaab" pitchFamily="66" charset="-78"/>
                        <a:cs typeface="Abomsaab" pitchFamily="66" charset="-78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dirty="0"/>
                        <a:t>20%</a:t>
                      </a:r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050" dirty="0"/>
                        <a:t>30%</a:t>
                      </a:r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050" dirty="0"/>
                        <a:t>30%</a:t>
                      </a:r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050" dirty="0"/>
                        <a:t>20%</a:t>
                      </a:r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/>
                        <a:t>100</a:t>
                      </a:r>
                      <a:endParaRPr 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600" b="0" kern="1200" dirty="0">
                        <a:solidFill>
                          <a:schemeClr val="tx1"/>
                        </a:solidFill>
                        <a:latin typeface="ae_AlMohanad" pitchFamily="18" charset="-78"/>
                        <a:ea typeface="Tahoma" pitchFamily="34" charset="0"/>
                        <a:cs typeface="AL-Mohanad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kern="1200" dirty="0">
                          <a:solidFill>
                            <a:schemeClr val="tx1"/>
                          </a:solidFill>
                          <a:latin typeface="ae_AlMohanad" pitchFamily="18" charset="-78"/>
                          <a:ea typeface="Tahoma" pitchFamily="34" charset="0"/>
                          <a:cs typeface="AL-Mohanad" pitchFamily="2" charset="-78"/>
                        </a:rPr>
                        <a:t>تغطية  كامل نطاق خدمات الجمعية</a:t>
                      </a:r>
                      <a:r>
                        <a:rPr lang="ar-SA" sz="1600" b="0" kern="1200" baseline="0" dirty="0">
                          <a:solidFill>
                            <a:schemeClr val="tx1"/>
                          </a:solidFill>
                          <a:latin typeface="ae_AlMohanad" pitchFamily="18" charset="-78"/>
                          <a:ea typeface="Tahoma" pitchFamily="34" charset="0"/>
                          <a:cs typeface="AL-Mohanad" pitchFamily="2" charset="-78"/>
                        </a:rPr>
                        <a:t> في منطقة الباحة </a:t>
                      </a:r>
                      <a:r>
                        <a:rPr lang="ar-SA" sz="1600" b="0" kern="1200" dirty="0">
                          <a:solidFill>
                            <a:schemeClr val="tx1"/>
                          </a:solidFill>
                          <a:latin typeface="ae_AlMohanad" pitchFamily="18" charset="-78"/>
                          <a:ea typeface="Tahoma" pitchFamily="34" charset="0"/>
                          <a:cs typeface="AL-Mohanad" pitchFamily="2" charset="-78"/>
                        </a:rPr>
                        <a:t>.</a:t>
                      </a:r>
                      <a:endParaRPr lang="en-US" sz="1600" b="0" kern="1200" dirty="0">
                        <a:solidFill>
                          <a:schemeClr val="tx1"/>
                        </a:solidFill>
                        <a:latin typeface="ae_AlMohanad" pitchFamily="18" charset="-78"/>
                        <a:ea typeface="Tahoma" pitchFamily="34" charset="0"/>
                        <a:cs typeface="AL-Mohanad" pitchFamily="2" charset="-78"/>
                      </a:endParaRPr>
                    </a:p>
                  </a:txBody>
                  <a:tcPr>
                    <a:solidFill>
                      <a:srgbClr val="FFC000">
                        <a:alpha val="3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400" dirty="0">
                          <a:latin typeface="ae_AlMohanad" pitchFamily="18" charset="-78"/>
                          <a:cs typeface="ae_AlMohanad" pitchFamily="18" charset="-78"/>
                        </a:rPr>
                        <a:t>التوسع والانتشار 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200" dirty="0"/>
                        <a:t>8</a:t>
                      </a:r>
                      <a:endParaRPr 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39541">
                <a:tc>
                  <a:txBody>
                    <a:bodyPr/>
                    <a:lstStyle/>
                    <a:p>
                      <a:r>
                        <a:rPr lang="ar-SA" sz="1600" dirty="0">
                          <a:latin typeface="Abomsaab" pitchFamily="66" charset="-78"/>
                          <a:cs typeface="Abomsaab" pitchFamily="66" charset="-78"/>
                        </a:rPr>
                        <a:t> قياس  الرضا </a:t>
                      </a:r>
                      <a:endParaRPr lang="en-US" sz="1600" dirty="0">
                        <a:latin typeface="Abomsaab" pitchFamily="66" charset="-78"/>
                        <a:cs typeface="Abomsaab" pitchFamily="66" charset="-78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50" dirty="0"/>
                        <a:t>30%</a:t>
                      </a:r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050" dirty="0"/>
                        <a:t>30%</a:t>
                      </a:r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050" dirty="0"/>
                        <a:t>20%</a:t>
                      </a:r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050" dirty="0"/>
                        <a:t>20%</a:t>
                      </a:r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/>
                        <a:t>---</a:t>
                      </a:r>
                      <a:endParaRPr lang="en-US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100" b="0" dirty="0">
                        <a:solidFill>
                          <a:schemeClr val="tx1"/>
                        </a:solidFill>
                        <a:latin typeface="Sakkal Majalla" pitchFamily="2" charset="-78"/>
                        <a:cs typeface="AL-Mohanad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L-Mohanad" pitchFamily="2" charset="-78"/>
                        </a:rPr>
                        <a:t>ابراز اعمال الجمعية وانشطتها وتعزيز</a:t>
                      </a:r>
                      <a:r>
                        <a:rPr lang="ar-SA" sz="1600" b="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L-Mohanad" pitchFamily="2" charset="-78"/>
                        </a:rPr>
                        <a:t>  </a:t>
                      </a: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L-Mohanad" pitchFamily="2" charset="-78"/>
                        </a:rPr>
                        <a:t>الص</a:t>
                      </a:r>
                      <a:r>
                        <a:rPr lang="ar-SA" sz="1600" b="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L-Mohanad" pitchFamily="2" charset="-78"/>
                        </a:rPr>
                        <a:t>ــــ</a:t>
                      </a:r>
                      <a:r>
                        <a:rPr lang="ar-SA" sz="1600" b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L-Mohanad" pitchFamily="2" charset="-78"/>
                        </a:rPr>
                        <a:t>ـورة الايجابية عنها </a:t>
                      </a:r>
                      <a:r>
                        <a:rPr lang="ar-SA" sz="1600" b="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L-Mohanad" pitchFamily="2" charset="-78"/>
                        </a:rPr>
                        <a:t>. </a:t>
                      </a:r>
                      <a:endParaRPr lang="ar-SA" sz="1600" b="0" dirty="0">
                        <a:solidFill>
                          <a:schemeClr val="tx1"/>
                        </a:solidFill>
                        <a:latin typeface="Sakkal Majalla" pitchFamily="2" charset="-78"/>
                        <a:cs typeface="AL-Mohanad" pitchFamily="2" charset="-78"/>
                      </a:endParaRPr>
                    </a:p>
                  </a:txBody>
                  <a:tcPr>
                    <a:solidFill>
                      <a:srgbClr val="FFC000">
                        <a:alpha val="3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ادارة السمعة والاتصال المجتمعي  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050" dirty="0"/>
                        <a:t>9</a:t>
                      </a:r>
                      <a:endParaRPr lang="en-US" sz="105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8" name="مجموعة 7"/>
          <p:cNvGrpSpPr/>
          <p:nvPr/>
        </p:nvGrpSpPr>
        <p:grpSpPr>
          <a:xfrm>
            <a:off x="0" y="6215082"/>
            <a:ext cx="9144032" cy="642942"/>
            <a:chOff x="0" y="6215082"/>
            <a:chExt cx="9144032" cy="642942"/>
          </a:xfrm>
        </p:grpSpPr>
        <p:sp>
          <p:nvSpPr>
            <p:cNvPr id="10" name="مستطيل مستدير الزوايا 9"/>
            <p:cNvSpPr/>
            <p:nvPr/>
          </p:nvSpPr>
          <p:spPr>
            <a:xfrm>
              <a:off x="0" y="6215106"/>
              <a:ext cx="9144000" cy="642918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r>
                <a:rPr lang="ar-SA" sz="2300" b="1" dirty="0">
                  <a:cs typeface="AL-Mohanad" pitchFamily="2" charset="-78"/>
                </a:rPr>
                <a:t> اشراف  /  مركز الجودة والاعتماد للتدريب </a:t>
              </a:r>
              <a:endParaRPr lang="en-US" sz="2300" b="1" dirty="0">
                <a:cs typeface="AL-Mohanad" pitchFamily="2" charset="-78"/>
              </a:endParaRPr>
            </a:p>
          </p:txBody>
        </p:sp>
        <p:sp>
          <p:nvSpPr>
            <p:cNvPr id="13" name="خماسي 12"/>
            <p:cNvSpPr/>
            <p:nvPr/>
          </p:nvSpPr>
          <p:spPr>
            <a:xfrm flipH="1">
              <a:off x="4643438" y="6215082"/>
              <a:ext cx="4500594" cy="642918"/>
            </a:xfrm>
            <a:prstGeom prst="homePlate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ar-SA" sz="2400" dirty="0">
                  <a:solidFill>
                    <a:schemeClr val="tx1"/>
                  </a:solidFill>
                  <a:cs typeface="AL-Mohanad" pitchFamily="2" charset="-78"/>
                </a:rPr>
                <a:t>اعداد المستشار/ العزي غالب المشرع </a:t>
              </a:r>
              <a:endParaRPr lang="en-US" sz="2400" dirty="0">
                <a:solidFill>
                  <a:schemeClr val="tx1"/>
                </a:solidFill>
                <a:cs typeface="AL-Mohanad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389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3379484"/>
              </p:ext>
            </p:extLst>
          </p:nvPr>
        </p:nvGraphicFramePr>
        <p:xfrm>
          <a:off x="0" y="-1"/>
          <a:ext cx="9144001" cy="6741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10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85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13792">
                <a:tc rowSpan="2">
                  <a:txBody>
                    <a:bodyPr/>
                    <a:lstStyle/>
                    <a:p>
                      <a:r>
                        <a:rPr lang="ar-SA" sz="105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ملاحظات</a:t>
                      </a:r>
                    </a:p>
                    <a:p>
                      <a:endParaRPr lang="ar-SA" sz="105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ar-SA" sz="12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الانجاز</a:t>
                      </a:r>
                    </a:p>
                    <a:p>
                      <a:endParaRPr lang="ar-SA" sz="1200" baseline="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ar-SA" sz="1400" dirty="0">
                          <a:latin typeface="Abomsaab" pitchFamily="66" charset="-78"/>
                          <a:cs typeface="Abomsaab" pitchFamily="66" charset="-78"/>
                        </a:rPr>
                        <a:t>الفترة الإستراتيجية </a:t>
                      </a:r>
                      <a:endParaRPr lang="en-US" sz="1400" dirty="0">
                        <a:latin typeface="Abomsaab" pitchFamily="66" charset="-78"/>
                        <a:cs typeface="Abomsaab" pitchFamily="66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9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  </a:t>
                      </a:r>
                      <a:r>
                        <a:rPr lang="ar-SA" sz="8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الأداء</a:t>
                      </a:r>
                      <a:endParaRPr lang="en-US" sz="9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700" b="1" dirty="0">
                        <a:solidFill>
                          <a:schemeClr val="tx1"/>
                        </a:solidFill>
                        <a:latin typeface="Microsoft Uighur" pitchFamily="2" charset="-78"/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الأهداف  التشغيلية   </a:t>
                      </a:r>
                      <a:endParaRPr lang="en-US" sz="12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الهدف الاستراتيجي</a:t>
                      </a:r>
                      <a:endParaRPr lang="en-US" sz="10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المجال </a:t>
                      </a:r>
                      <a:endParaRPr lang="en-US" sz="11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97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2022م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2021م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2020م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2019م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9794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تنفيذ الخطط التدريبية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 dirty="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100" dirty="0"/>
                        <a:t>1</a:t>
                      </a:r>
                      <a:endParaRPr lang="en-US" sz="1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400" b="0" dirty="0">
                        <a:latin typeface="Calibri"/>
                        <a:ea typeface="Calibri"/>
                        <a:cs typeface="AL-Mohanad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latin typeface="Calibri"/>
                          <a:ea typeface="Calibri"/>
                          <a:cs typeface="AL-Mohanad" pitchFamily="2" charset="-78"/>
                        </a:rPr>
                        <a:t>  التركيز على التدريب  القائم</a:t>
                      </a:r>
                      <a:r>
                        <a:rPr lang="ar-SA" sz="1200" b="0" baseline="0" dirty="0">
                          <a:latin typeface="Calibri"/>
                          <a:ea typeface="Calibri"/>
                          <a:cs typeface="AL-Mohanad" pitchFamily="2" charset="-78"/>
                        </a:rPr>
                        <a:t> على التنمية  المهارية  والمعرفية </a:t>
                      </a:r>
                      <a:endParaRPr lang="ar-SA" sz="1200" b="0" dirty="0"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900" b="0" dirty="0">
                          <a:latin typeface="Sakkal Majalla" pitchFamily="2" charset="-78"/>
                          <a:ea typeface="Times New Roman"/>
                          <a:cs typeface="AL-Mohanad" pitchFamily="2" charset="-78"/>
                        </a:rPr>
                        <a:t>تحقيق الاستدامة البشرية  ورفع الاداء  الوظيفي</a:t>
                      </a:r>
                      <a:r>
                        <a:rPr lang="ar-SA" sz="1900" b="0" baseline="0" dirty="0">
                          <a:latin typeface="Sakkal Majalla" pitchFamily="2" charset="-78"/>
                          <a:ea typeface="Times New Roman"/>
                          <a:cs typeface="AL-Mohanad" pitchFamily="2" charset="-78"/>
                        </a:rPr>
                        <a:t> للعاملين في الجمعية بنسبة 70% </a:t>
                      </a:r>
                      <a:endParaRPr lang="en-US" sz="1900" b="0" dirty="0">
                        <a:latin typeface="Sakkal Majalla" pitchFamily="2" charset="-78"/>
                        <a:ea typeface="Times New Roman"/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9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>
                          <a:solidFill>
                            <a:schemeClr val="tx1"/>
                          </a:solidFill>
                          <a:latin typeface="Abomsaab" pitchFamily="66" charset="-78"/>
                          <a:cs typeface="AL-Mohanad Bold" pitchFamily="2" charset="-78"/>
                        </a:rPr>
                        <a:t>الكفاءة الإدارية </a:t>
                      </a:r>
                      <a:endParaRPr lang="en-US" sz="20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9794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التقارير  الادارية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100" dirty="0"/>
                        <a:t>1</a:t>
                      </a:r>
                      <a:endParaRPr lang="en-US" sz="1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2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L-Mohanad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L-Mohanad" pitchFamily="2" charset="-78"/>
                        </a:rPr>
                        <a:t> تفعيل  مبدأ الثواب  والعقاب كأحد  مصادر  التحفيز  للموظفين 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9724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الانجاز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100" dirty="0"/>
                        <a:t>1</a:t>
                      </a:r>
                      <a:endParaRPr lang="en-US" sz="1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L-Mohanad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L-Mohanad" pitchFamily="2" charset="-78"/>
                        </a:rPr>
                        <a:t> </a:t>
                      </a:r>
                      <a:r>
                        <a:rPr lang="ar-SA" sz="12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L-Mohanad" pitchFamily="2" charset="-78"/>
                        </a:rPr>
                        <a:t>توفير بيئة عمل </a:t>
                      </a:r>
                      <a:r>
                        <a:rPr lang="ar-SA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L-Mohanad" pitchFamily="2" charset="-78"/>
                        </a:rPr>
                        <a:t>ايجابية تساعد على الانجاز والعمل على تطويرها .</a:t>
                      </a:r>
                      <a:r>
                        <a:rPr lang="ar-SA" sz="12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L-Mohanad" pitchFamily="2" charset="-78"/>
                        </a:rPr>
                        <a:t> </a:t>
                      </a: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L-Mohanad" pitchFamily="2" charset="-78"/>
                        </a:rPr>
                        <a:t>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L-Mohanad" pitchFamily="2" charset="-78"/>
                      </a:endParaRPr>
                    </a:p>
                  </a:txBody>
                  <a:tcPr marL="9525" marR="3429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9794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تقارير</a:t>
                      </a:r>
                      <a:r>
                        <a:rPr lang="ar-SA" sz="1200" baseline="0" dirty="0">
                          <a:cs typeface="AL-Mohanad" pitchFamily="2" charset="-78"/>
                        </a:rPr>
                        <a:t>  التنفيذ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100" dirty="0"/>
                        <a:t>1</a:t>
                      </a:r>
                      <a:endParaRPr lang="en-US" sz="1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+mn-lt"/>
                          <a:ea typeface="Calibri"/>
                          <a:cs typeface="AL-Mohanad" pitchFamily="2" charset="-78"/>
                        </a:rPr>
                        <a:t>التطبيق</a:t>
                      </a:r>
                      <a:r>
                        <a:rPr lang="ar-SA" sz="1200" b="0" baseline="0" dirty="0">
                          <a:latin typeface="+mn-lt"/>
                          <a:ea typeface="Calibri"/>
                          <a:cs typeface="AL-Mohanad" pitchFamily="2" charset="-78"/>
                        </a:rPr>
                        <a:t> الفاعل  للخطط و والنظم  واللوائح الادارية  . </a:t>
                      </a:r>
                      <a:endParaRPr lang="en-US" sz="1200" b="0" dirty="0">
                        <a:latin typeface="+mn-lt"/>
                        <a:ea typeface="Calibri"/>
                        <a:cs typeface="AL-Mohanad" pitchFamily="2" charset="-78"/>
                      </a:endParaRPr>
                    </a:p>
                  </a:txBody>
                  <a:tcPr marL="9525" marR="3429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9794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تنفيذ التدوير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100" dirty="0">
                          <a:cs typeface="AL-Mohanad" pitchFamily="2" charset="-78"/>
                        </a:rPr>
                        <a:t>1</a:t>
                      </a:r>
                      <a:endParaRPr lang="en-US" sz="11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SA" sz="1050" b="0" dirty="0">
                        <a:cs typeface="AL-Mohanad" pitchFamily="2" charset="-78"/>
                      </a:endParaRPr>
                    </a:p>
                    <a:p>
                      <a:pPr algn="ctr"/>
                      <a:r>
                        <a:rPr lang="ar-SA" sz="1200" b="0" dirty="0">
                          <a:cs typeface="AL-Mohanad" pitchFamily="2" charset="-78"/>
                        </a:rPr>
                        <a:t>التدوير الوظيفي بين الاقسام والادارات  .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9794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تنفيذ  المبادرات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100" dirty="0"/>
                        <a:t>1</a:t>
                      </a:r>
                      <a:endParaRPr lang="en-US" sz="1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dirty="0">
                        <a:latin typeface="+mn-lt"/>
                        <a:ea typeface="Calibri"/>
                        <a:cs typeface="AL-Mohanad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+mn-lt"/>
                          <a:ea typeface="Calibri"/>
                          <a:cs typeface="AL-Mohanad" pitchFamily="2" charset="-78"/>
                        </a:rPr>
                        <a:t>ايجاد</a:t>
                      </a:r>
                      <a:r>
                        <a:rPr lang="ar-SA" sz="1200" b="0" baseline="0" dirty="0">
                          <a:latin typeface="+mn-lt"/>
                          <a:ea typeface="Calibri"/>
                          <a:cs typeface="AL-Mohanad" pitchFamily="2" charset="-78"/>
                        </a:rPr>
                        <a:t> نوع من التنافس  في التميز بين الموظفين  . </a:t>
                      </a:r>
                      <a:endParaRPr lang="ar-SA" sz="1200" b="0" dirty="0">
                        <a:latin typeface="+mn-lt"/>
                        <a:ea typeface="Calibri"/>
                        <a:cs typeface="AL-Mohanad" pitchFamily="2" charset="-7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621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التوظيف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100" dirty="0"/>
                        <a:t>00</a:t>
                      </a:r>
                      <a:endParaRPr lang="en-US" sz="1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dirty="0">
                        <a:latin typeface="+mn-lt"/>
                        <a:ea typeface="Calibri"/>
                        <a:cs typeface="AL-Mohanad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+mn-lt"/>
                          <a:ea typeface="Calibri"/>
                          <a:cs typeface="AL-Mohanad" pitchFamily="2" charset="-78"/>
                        </a:rPr>
                        <a:t>استقطاب  الكفاءات  البشرية التخصصية والمؤهلة أكاديمياً وعملياً.</a:t>
                      </a:r>
                      <a:endParaRPr lang="en-US" sz="1200" b="0" dirty="0">
                        <a:latin typeface="+mn-lt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400" b="0" dirty="0">
                        <a:latin typeface="Sakkal Majalla" pitchFamily="2" charset="-78"/>
                        <a:ea typeface="Times New Roman"/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77947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زيادة الرواتب </a:t>
                      </a:r>
                      <a:endParaRPr lang="en-US" sz="12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 dirty="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100" dirty="0">
                          <a:solidFill>
                            <a:schemeClr val="tx1"/>
                          </a:solidFill>
                        </a:rPr>
                        <a:t>00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L-Mohanad" pitchFamily="2" charset="-78"/>
                        </a:rPr>
                        <a:t> </a:t>
                      </a: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L-Mohanad" pitchFamily="2" charset="-78"/>
                        </a:rPr>
                        <a:t>تعزيز الدخل  المالي للعاملين في الجمعية  . 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L-Mohanad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dirty="0">
                          <a:latin typeface="+mn-lt"/>
                          <a:ea typeface="Calibri"/>
                          <a:cs typeface="AL-Mohanad" pitchFamily="2" charset="-78"/>
                        </a:rPr>
                        <a:t> </a:t>
                      </a:r>
                      <a:endParaRPr lang="en-US" sz="1400" b="0" dirty="0">
                        <a:latin typeface="+mn-lt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7621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الاستقرار الوظيفي </a:t>
                      </a:r>
                      <a:endParaRPr lang="en-US" sz="12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 dirty="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1100" dirty="0"/>
                        <a:t>00</a:t>
                      </a:r>
                      <a:endParaRPr lang="en-US" sz="11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7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L-Mohanad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L-Mohanad" pitchFamily="2" charset="-78"/>
                        </a:rPr>
                        <a:t>تحقيق الأمان الوظيفي للعاملين  .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8948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0921075"/>
              </p:ext>
            </p:extLst>
          </p:nvPr>
        </p:nvGraphicFramePr>
        <p:xfrm>
          <a:off x="0" y="-5"/>
          <a:ext cx="9144001" cy="681338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10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85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69601">
                <a:tc rowSpan="2">
                  <a:txBody>
                    <a:bodyPr/>
                    <a:lstStyle/>
                    <a:p>
                      <a:r>
                        <a:rPr lang="ar-SA" sz="105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ملاحظات</a:t>
                      </a:r>
                    </a:p>
                    <a:p>
                      <a:endParaRPr lang="ar-SA" sz="105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ar-SA" sz="12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الانجاز</a:t>
                      </a:r>
                    </a:p>
                    <a:p>
                      <a:endParaRPr lang="ar-SA" sz="1200" baseline="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ar-SA" sz="1400" dirty="0">
                          <a:latin typeface="Abomsaab" pitchFamily="66" charset="-78"/>
                          <a:cs typeface="Abomsaab" pitchFamily="66" charset="-78"/>
                        </a:rPr>
                        <a:t>الفترة الإستراتيجية </a:t>
                      </a:r>
                      <a:endParaRPr lang="en-US" sz="1400" dirty="0">
                        <a:latin typeface="Abomsaab" pitchFamily="66" charset="-78"/>
                        <a:cs typeface="Abomsaab" pitchFamily="66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9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  </a:t>
                      </a:r>
                      <a:r>
                        <a:rPr lang="ar-SA" sz="8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الأداء</a:t>
                      </a:r>
                      <a:endParaRPr lang="en-US" sz="9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700" b="1" dirty="0">
                        <a:solidFill>
                          <a:schemeClr val="tx1"/>
                        </a:solidFill>
                        <a:latin typeface="Microsoft Uighur" pitchFamily="2" charset="-78"/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الأهداف  التشغيلية   </a:t>
                      </a:r>
                      <a:endParaRPr lang="en-US" sz="12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الهدف الاستراتيجي</a:t>
                      </a:r>
                      <a:endParaRPr lang="en-US" sz="10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المجال </a:t>
                      </a:r>
                      <a:endParaRPr lang="en-US" sz="11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6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2022م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2021م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2020م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2019م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559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دليل</a:t>
                      </a:r>
                      <a:r>
                        <a:rPr lang="ar-SA" sz="1200" baseline="0" dirty="0">
                          <a:cs typeface="AL-Mohanad" pitchFamily="2" charset="-78"/>
                        </a:rPr>
                        <a:t> البرامج التطوعية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050" b="0" dirty="0">
                        <a:latin typeface="Calibri"/>
                        <a:ea typeface="Calibri"/>
                        <a:cs typeface="AL-Mohanad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Calibri"/>
                          <a:ea typeface="Calibri"/>
                          <a:cs typeface="AL-Mohanad" pitchFamily="2" charset="-78"/>
                        </a:rPr>
                        <a:t>استكشاف</a:t>
                      </a:r>
                      <a:r>
                        <a:rPr lang="ar-SA" sz="1400" b="0" baseline="0" dirty="0">
                          <a:latin typeface="Calibri"/>
                          <a:ea typeface="Calibri"/>
                          <a:cs typeface="AL-Mohanad" pitchFamily="2" charset="-78"/>
                        </a:rPr>
                        <a:t> الفرص التطوعية  والتي تتناسب مع الجمعية ورؤية  2030م. </a:t>
                      </a:r>
                      <a:r>
                        <a:rPr lang="ar-SA" sz="1400" b="0" dirty="0">
                          <a:latin typeface="Calibri"/>
                          <a:ea typeface="Calibri"/>
                          <a:cs typeface="AL-Mohanad" pitchFamily="2" charset="-78"/>
                        </a:rPr>
                        <a:t>  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4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lang="ar-SA" sz="1200" b="0" dirty="0">
                          <a:cs typeface="AL-Mohanad" pitchFamily="2" charset="-78"/>
                        </a:rPr>
                        <a:t>استقطاب  ما لا يقل عــــن 100متطـــوع ( من الجنسين ) . </a:t>
                      </a:r>
                      <a:endParaRPr lang="en-US" sz="1200" b="0" dirty="0"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>
                          <a:solidFill>
                            <a:schemeClr val="tx1"/>
                          </a:solidFill>
                          <a:latin typeface="Abomsaab" pitchFamily="66" charset="-78"/>
                          <a:cs typeface="AL-Mohanad Bold" pitchFamily="2" charset="-78"/>
                        </a:rPr>
                        <a:t>الكفاءة الإدارية </a:t>
                      </a:r>
                      <a:endParaRPr lang="en-US" sz="20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559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اللوائح</a:t>
                      </a:r>
                      <a:r>
                        <a:rPr lang="ar-SA" sz="1200" baseline="0" dirty="0">
                          <a:cs typeface="AL-Mohanad" pitchFamily="2" charset="-78"/>
                        </a:rPr>
                        <a:t> والانظمة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L-Mohanad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L-Mohanad" pitchFamily="2" charset="-78"/>
                        </a:rPr>
                        <a:t>تنظيم </a:t>
                      </a:r>
                      <a:r>
                        <a:rPr lang="ar-SA" sz="14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L-Mohanad" pitchFamily="2" charset="-78"/>
                        </a:rPr>
                        <a:t> بيئة العمل التطوعي الداخلي في الجمعية  .</a:t>
                      </a:r>
                      <a:endParaRPr lang="ar-SA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559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ارتفاع عدد المسجلين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SA" sz="14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L-Mohanad" pitchFamily="2" charset="-78"/>
                      </a:endParaRPr>
                    </a:p>
                    <a:p>
                      <a:pPr algn="ctr"/>
                      <a:r>
                        <a:rPr lang="ar-SA" sz="14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L-Mohanad" pitchFamily="2" charset="-78"/>
                        </a:rPr>
                        <a:t>تسهيل عملية  الانضمام للفرق التطوعية في الجمعية  . 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559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ارتفاع الانتاجية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400" dirty="0">
                          <a:cs typeface="AL-Mohanad" pitchFamily="2" charset="-78"/>
                        </a:rPr>
                        <a:t>  </a:t>
                      </a:r>
                    </a:p>
                    <a:p>
                      <a:pPr algn="ctr"/>
                      <a:r>
                        <a:rPr lang="ar-SA" sz="1400" dirty="0">
                          <a:cs typeface="AL-Mohanad" pitchFamily="2" charset="-78"/>
                        </a:rPr>
                        <a:t>تطوير مهارات المتطوعين في الاعمال</a:t>
                      </a:r>
                      <a:r>
                        <a:rPr lang="ar-SA" sz="1400" baseline="0" dirty="0">
                          <a:cs typeface="AL-Mohanad" pitchFamily="2" charset="-78"/>
                        </a:rPr>
                        <a:t> التطوعية المطلوب تنفيذها .</a:t>
                      </a:r>
                      <a:endParaRPr lang="en-US" sz="1400" dirty="0"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559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زيادة طلبات التطوع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050" b="0" dirty="0">
                        <a:latin typeface="Calibri"/>
                        <a:ea typeface="Calibri"/>
                        <a:cs typeface="AL-Mohanad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Calibri"/>
                          <a:ea typeface="Calibri"/>
                          <a:cs typeface="AL-Mohanad" pitchFamily="2" charset="-78"/>
                        </a:rPr>
                        <a:t>تشجيع المجتمع على التطوع   وتوضيح  التطوع  واثره</a:t>
                      </a:r>
                      <a:r>
                        <a:rPr lang="ar-SA" sz="1400" b="0" baseline="0" dirty="0">
                          <a:latin typeface="Calibri"/>
                          <a:ea typeface="Calibri"/>
                          <a:cs typeface="AL-Mohanad" pitchFamily="2" charset="-78"/>
                        </a:rPr>
                        <a:t>  على الفرد  والمجتمع  . </a:t>
                      </a:r>
                      <a:endParaRPr lang="ar-SA" sz="1400" b="0" dirty="0"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559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زيادة عدد الساعات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L-Mohanad" pitchFamily="2" charset="-78"/>
                        </a:rPr>
                        <a:t>تحفيز المتطوعين</a:t>
                      </a:r>
                      <a:r>
                        <a:rPr lang="ar-SA" sz="14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L-Mohanad" pitchFamily="2" charset="-78"/>
                        </a:rPr>
                        <a:t> على استمرارية التطوع وزيادة عدد الساعات التطوعية .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L-Mohanad" pitchFamily="2" charset="-78"/>
                      </a:endParaRPr>
                    </a:p>
                  </a:txBody>
                  <a:tcPr marL="9525" marR="3429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559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العمل بالنظام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SA" sz="1100" dirty="0">
                        <a:cs typeface="AL-Mohanad" pitchFamily="2" charset="-78"/>
                      </a:endParaRPr>
                    </a:p>
                    <a:p>
                      <a:pPr algn="ctr"/>
                      <a:r>
                        <a:rPr lang="ar-SA" sz="1600" dirty="0">
                          <a:cs typeface="AL-Mohanad" pitchFamily="2" charset="-78"/>
                        </a:rPr>
                        <a:t>بناء نظام  حاسوبي مركزي لجميع الادارات والاقسام </a:t>
                      </a:r>
                      <a:endParaRPr lang="en-US" sz="1600" dirty="0"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4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Sakkal Majalla" pitchFamily="2" charset="-78"/>
                          <a:ea typeface="Times New Roman"/>
                          <a:cs typeface="AL-Mohanad" pitchFamily="2" charset="-78"/>
                        </a:rPr>
                        <a:t>حوسبة  جميع الاعمال الادارية في الجمعية  والمنشئات التابعة لها .</a:t>
                      </a:r>
                      <a:endParaRPr lang="en-US" sz="1200" b="0" dirty="0">
                        <a:latin typeface="Sakkal Majalla" pitchFamily="2" charset="-78"/>
                        <a:ea typeface="Times New Roman"/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>
                          <a:solidFill>
                            <a:schemeClr val="tx1"/>
                          </a:solidFill>
                          <a:latin typeface="Abomsaab" pitchFamily="66" charset="-78"/>
                          <a:cs typeface="AL-Mohanad Bold" pitchFamily="2" charset="-78"/>
                        </a:rPr>
                        <a:t>الكفاءة الإدارية </a:t>
                      </a:r>
                      <a:endParaRPr lang="en-US" sz="20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45592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الحفظ والارشفة </a:t>
                      </a:r>
                      <a:endParaRPr lang="en-US" sz="12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6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L-Mohanad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L-Mohanad" pitchFamily="2" charset="-78"/>
                        </a:rPr>
                        <a:t>تامين وحماية البيانات والمعلومات الالكترونية وضمان سريتها أو تلفها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45592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خطة الصيانة </a:t>
                      </a:r>
                      <a:endParaRPr lang="en-US" sz="12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L-Mohanad" pitchFamily="2" charset="-78"/>
                        </a:rPr>
                        <a:t>ا</a:t>
                      </a:r>
                      <a:r>
                        <a:rPr lang="ar-SA" sz="14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L-Mohanad" pitchFamily="2" charset="-78"/>
                        </a:rPr>
                        <a:t>لصيانة المنظمة للأنظمة والحواسيب والمعدات الخاصة بالجمعية . 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L-Mohanad" pitchFamily="2" charset="-78"/>
                      </a:endParaRPr>
                    </a:p>
                  </a:txBody>
                  <a:tcPr marL="9525" marR="3429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545592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/>
                        <a:t>الانتهاء من التدريب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9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L-Mohanad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L-Mohanad" pitchFamily="2" charset="-78"/>
                        </a:rPr>
                        <a:t>تأهيل  الموظفين لاستخدام التقنية   في  ما يتعلق بالحوسبة الإدارية .</a:t>
                      </a:r>
                      <a:endParaRPr lang="en-US" sz="14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55220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/>
                        <a:t>شراء المنظومة</a:t>
                      </a:r>
                      <a:r>
                        <a:rPr lang="ar-SA" sz="1200" baseline="0" dirty="0"/>
                        <a:t>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 dirty="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9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L-Mohanad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dirty="0">
                          <a:solidFill>
                            <a:schemeClr val="tx1"/>
                          </a:solidFill>
                          <a:latin typeface="Sakkal Majalla"/>
                          <a:ea typeface="Calibri"/>
                          <a:cs typeface="AL-Mohanad" pitchFamily="2" charset="-78"/>
                        </a:rPr>
                        <a:t>تسهيل عملية التواصل الداخلي بين الاقسام والادارات  . </a:t>
                      </a:r>
                      <a:endParaRPr lang="en-US" sz="16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43722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157706"/>
              </p:ext>
            </p:extLst>
          </p:nvPr>
        </p:nvGraphicFramePr>
        <p:xfrm>
          <a:off x="0" y="-2"/>
          <a:ext cx="9144001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10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85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419825">
                <a:tc rowSpan="2">
                  <a:txBody>
                    <a:bodyPr/>
                    <a:lstStyle/>
                    <a:p>
                      <a:r>
                        <a:rPr lang="ar-SA" sz="105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ملاحظات</a:t>
                      </a:r>
                    </a:p>
                    <a:p>
                      <a:endParaRPr lang="ar-SA" sz="105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ar-SA" sz="12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الانجاز</a:t>
                      </a:r>
                    </a:p>
                    <a:p>
                      <a:endParaRPr lang="ar-SA" sz="1200" baseline="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ar-SA" sz="1400" dirty="0">
                          <a:latin typeface="Abomsaab" pitchFamily="66" charset="-78"/>
                          <a:cs typeface="Abomsaab" pitchFamily="66" charset="-78"/>
                        </a:rPr>
                        <a:t>الفترة الإستراتيجية </a:t>
                      </a:r>
                      <a:endParaRPr lang="en-US" sz="1400" dirty="0">
                        <a:latin typeface="Abomsaab" pitchFamily="66" charset="-78"/>
                        <a:cs typeface="Abomsaab" pitchFamily="66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9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  </a:t>
                      </a:r>
                      <a:r>
                        <a:rPr lang="ar-SA" sz="8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الأداء</a:t>
                      </a:r>
                      <a:endParaRPr lang="en-US" sz="9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700" b="1" dirty="0">
                        <a:solidFill>
                          <a:schemeClr val="tx1"/>
                        </a:solidFill>
                        <a:latin typeface="Microsoft Uighur" pitchFamily="2" charset="-78"/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الأهداف  التشغيلية   </a:t>
                      </a:r>
                      <a:endParaRPr lang="en-US" sz="12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الهدف الاستراتيجي</a:t>
                      </a:r>
                      <a:endParaRPr lang="en-US" sz="10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المجال </a:t>
                      </a:r>
                      <a:endParaRPr lang="en-US" sz="11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32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2022م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2021م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2020م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2019م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7398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قرار الانشاء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100" b="0" dirty="0">
                        <a:latin typeface="Microsoft Uighur" pitchFamily="2" charset="-78"/>
                        <a:ea typeface="Calibri"/>
                        <a:cs typeface="AL-Mohanad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dirty="0">
                          <a:latin typeface="Microsoft Uighur" pitchFamily="2" charset="-78"/>
                          <a:ea typeface="Calibri"/>
                          <a:cs typeface="AL-Mohanad" pitchFamily="2" charset="-78"/>
                        </a:rPr>
                        <a:t>إنشاء  قسم خاص بالجودة والتطوير في الجمعية . </a:t>
                      </a:r>
                      <a:endParaRPr lang="en-US" sz="1400" b="0" dirty="0">
                        <a:latin typeface="Microsoft Uighur" pitchFamily="2" charset="-78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4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Sakkal Majalla" pitchFamily="2" charset="-78"/>
                          <a:ea typeface="Times New Roman"/>
                          <a:cs typeface="AL-Mohanad" pitchFamily="2" charset="-78"/>
                        </a:rPr>
                        <a:t>تحقيق الجودة الادارية في الجمعية والمنشئات  التابعة لها . </a:t>
                      </a:r>
                      <a:endParaRPr lang="en-US" sz="1200" b="0" dirty="0">
                        <a:latin typeface="Sakkal Majalla" pitchFamily="2" charset="-78"/>
                        <a:ea typeface="Times New Roman"/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000" dirty="0">
                          <a:solidFill>
                            <a:schemeClr val="tx1"/>
                          </a:solidFill>
                          <a:latin typeface="Abomsaab" pitchFamily="66" charset="-78"/>
                          <a:cs typeface="AL-Mohanad Bold" pitchFamily="2" charset="-78"/>
                        </a:rPr>
                        <a:t>الكفاءة  الإدارية </a:t>
                      </a:r>
                      <a:endParaRPr lang="en-US" sz="20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398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التدشين  والعمل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ar-SA" sz="1050" b="0" dirty="0">
                        <a:latin typeface="Microsoft Uighur" pitchFamily="2" charset="-78"/>
                        <a:ea typeface="Calibri"/>
                        <a:cs typeface="AL-Mohanad" pitchFamily="2" charset="-78"/>
                      </a:endParaRPr>
                    </a:p>
                    <a:p>
                      <a:pPr algn="ctr"/>
                      <a:r>
                        <a:rPr lang="ar-SA" sz="1400" b="0" dirty="0">
                          <a:latin typeface="Microsoft Uighur" pitchFamily="2" charset="-78"/>
                          <a:ea typeface="Calibri"/>
                          <a:cs typeface="AL-Mohanad" pitchFamily="2" charset="-78"/>
                        </a:rPr>
                        <a:t>بناء انظمة جودة فاعلة  ومتناسبة مع الجمعية وانشطتها المختلفة . </a:t>
                      </a:r>
                      <a:endParaRPr lang="en-US" sz="1400" b="0" dirty="0"/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398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تقارير المراجعة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000" b="0" dirty="0">
                        <a:latin typeface="Microsoft Uighur" pitchFamily="2" charset="-78"/>
                        <a:ea typeface="Calibri"/>
                        <a:cs typeface="AL-Mohanad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400" b="0" dirty="0">
                          <a:latin typeface="Microsoft Uighur" pitchFamily="2" charset="-78"/>
                          <a:ea typeface="Calibri"/>
                          <a:cs typeface="AL-Mohanad" pitchFamily="2" charset="-78"/>
                        </a:rPr>
                        <a:t>التحسين والتطوير المستمر لأنظمة</a:t>
                      </a:r>
                      <a:r>
                        <a:rPr lang="ar-SA" sz="1400" b="0" baseline="0" dirty="0">
                          <a:latin typeface="Microsoft Uighur" pitchFamily="2" charset="-78"/>
                          <a:ea typeface="Calibri"/>
                          <a:cs typeface="AL-Mohanad" pitchFamily="2" charset="-78"/>
                        </a:rPr>
                        <a:t> الجودة والخطط  واللوائح </a:t>
                      </a:r>
                      <a:endParaRPr lang="en-US" sz="1400" b="0" dirty="0">
                        <a:latin typeface="Microsoft Uighur" pitchFamily="2" charset="-78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398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نتائج</a:t>
                      </a:r>
                      <a:r>
                        <a:rPr lang="ar-SA" sz="1200" baseline="0" dirty="0">
                          <a:cs typeface="AL-Mohanad" pitchFamily="2" charset="-78"/>
                        </a:rPr>
                        <a:t> </a:t>
                      </a:r>
                      <a:r>
                        <a:rPr lang="ar-SA" sz="1200" dirty="0">
                          <a:cs typeface="AL-Mohanad" pitchFamily="2" charset="-78"/>
                        </a:rPr>
                        <a:t>المشاركة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050" b="0" dirty="0">
                        <a:latin typeface="Microsoft Uighur" pitchFamily="2" charset="-78"/>
                        <a:ea typeface="Calibri"/>
                        <a:cs typeface="AL-Mohanad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dirty="0">
                          <a:latin typeface="Microsoft Uighur" pitchFamily="2" charset="-78"/>
                          <a:ea typeface="Calibri"/>
                          <a:cs typeface="AL-Mohanad" pitchFamily="2" charset="-78"/>
                        </a:rPr>
                        <a:t>المشاركة في جوائز الجودة والتميز المؤسسي المرتبطة</a:t>
                      </a:r>
                      <a:r>
                        <a:rPr lang="ar-SA" sz="1400" b="0" baseline="0" dirty="0">
                          <a:latin typeface="Microsoft Uighur" pitchFamily="2" charset="-78"/>
                          <a:ea typeface="Calibri"/>
                          <a:cs typeface="AL-Mohanad" pitchFamily="2" charset="-78"/>
                        </a:rPr>
                        <a:t> بالقطاع الخيري  والعام  .</a:t>
                      </a:r>
                      <a:endParaRPr lang="en-US" sz="1400" b="0" dirty="0">
                        <a:latin typeface="Microsoft Uighur" pitchFamily="2" charset="-78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398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تقرير الدراسة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4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L-Mohanad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L-Mohanad" pitchFamily="2" charset="-78"/>
                        </a:rPr>
                        <a:t>دراسة وتحليل الاحتياج المجتمعي  في ما يتعلق  بالمشاريع المرتبطة بنشاط الجمعية  .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L-Mohanad" pitchFamily="2" charset="-78"/>
                        </a:rPr>
                        <a:t> زيادة الخدمات والبرامج بنسبة 25%  ومضاعفة تنفيذ البرامج القائمة بنسبة 50% .</a:t>
                      </a:r>
                      <a:endParaRPr lang="ar-SA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>
                          <a:solidFill>
                            <a:schemeClr val="tx1"/>
                          </a:solidFill>
                          <a:latin typeface="Abomsaab" pitchFamily="66" charset="-78"/>
                          <a:cs typeface="AL-Mohanad Bold" pitchFamily="2" charset="-78"/>
                        </a:rPr>
                        <a:t>التوسع والانتشار  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398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اعتماد الدراسة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4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L-Mohanad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4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L-Mohanad" pitchFamily="2" charset="-78"/>
                        </a:rPr>
                        <a:t>اعادة دراسة المشاريع القائمة  وتقييمها وامكانية  تطويرها . 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73983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اعتماد الخطة </a:t>
                      </a:r>
                      <a:endParaRPr lang="en-US" sz="12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baseline="0" dirty="0">
                          <a:cs typeface="AL-Mohanad" pitchFamily="2" charset="-78"/>
                        </a:rPr>
                        <a:t>استهداف جميع الشرائح المجتمعية  والتركيز على المشاريع  المرتبطة برؤية المملكة 2030 م  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73983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الاعمال الاعلامية </a:t>
                      </a:r>
                      <a:endParaRPr lang="en-US" sz="12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L-Mohanad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L-Mohanad" pitchFamily="2" charset="-78"/>
                        </a:rPr>
                        <a:t>الاهتمام  بالجانب التثقيفي والتوعوي</a:t>
                      </a:r>
                      <a:r>
                        <a:rPr lang="ar-SA" sz="12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L-Mohanad" pitchFamily="2" charset="-78"/>
                        </a:rPr>
                        <a:t> </a:t>
                      </a:r>
                      <a:r>
                        <a:rPr lang="ar-SA" sz="1200" b="0" kern="1200" baseline="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L-Mohanad" pitchFamily="2" charset="-78"/>
                        </a:rPr>
                        <a:t>كاحد</a:t>
                      </a:r>
                      <a:r>
                        <a:rPr lang="ar-SA" sz="12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L-Mohanad" pitchFamily="2" charset="-78"/>
                        </a:rPr>
                        <a:t>  ركائز عمل الجمعية  . </a:t>
                      </a:r>
                      <a:endParaRPr lang="ar-SA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73983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/>
                        <a:t> تنفيذ الفعاليات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 dirty="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الاستفادة من القطاع  الحكومي في ما يتعلق </a:t>
                      </a:r>
                      <a:r>
                        <a:rPr lang="ar-SA" sz="1200" dirty="0" err="1">
                          <a:cs typeface="AL-Mohanad" pitchFamily="2" charset="-78"/>
                        </a:rPr>
                        <a:t>بالانشطة</a:t>
                      </a:r>
                      <a:r>
                        <a:rPr lang="ar-SA" sz="1200" dirty="0">
                          <a:cs typeface="AL-Mohanad" pitchFamily="2" charset="-78"/>
                        </a:rPr>
                        <a:t> </a:t>
                      </a:r>
                      <a:r>
                        <a:rPr lang="ar-SA" sz="1200" baseline="0" dirty="0">
                          <a:cs typeface="AL-Mohanad" pitchFamily="2" charset="-78"/>
                        </a:rPr>
                        <a:t> والفعاليات  في عموم منطقة الباحة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3788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0268127"/>
              </p:ext>
            </p:extLst>
          </p:nvPr>
        </p:nvGraphicFramePr>
        <p:xfrm>
          <a:off x="0" y="-2"/>
          <a:ext cx="9144001" cy="68580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10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85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8308">
                <a:tc rowSpan="2">
                  <a:txBody>
                    <a:bodyPr/>
                    <a:lstStyle/>
                    <a:p>
                      <a:r>
                        <a:rPr lang="ar-SA" sz="105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ملاحظات</a:t>
                      </a:r>
                    </a:p>
                    <a:p>
                      <a:endParaRPr lang="ar-SA" sz="105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ar-SA" sz="12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الانجاز</a:t>
                      </a:r>
                    </a:p>
                    <a:p>
                      <a:endParaRPr lang="ar-SA" sz="1200" baseline="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ar-SA" sz="1400" dirty="0">
                          <a:latin typeface="Abomsaab" pitchFamily="66" charset="-78"/>
                          <a:cs typeface="Abomsaab" pitchFamily="66" charset="-78"/>
                        </a:rPr>
                        <a:t>الفترة الإستراتيجية </a:t>
                      </a:r>
                      <a:endParaRPr lang="en-US" sz="1400" dirty="0">
                        <a:latin typeface="Abomsaab" pitchFamily="66" charset="-78"/>
                        <a:cs typeface="Abomsaab" pitchFamily="66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9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  </a:t>
                      </a:r>
                      <a:r>
                        <a:rPr lang="ar-SA" sz="8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الأداء</a:t>
                      </a:r>
                      <a:endParaRPr lang="en-US" sz="9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700" b="1" dirty="0">
                        <a:solidFill>
                          <a:schemeClr val="tx1"/>
                        </a:solidFill>
                        <a:latin typeface="Microsoft Uighur" pitchFamily="2" charset="-78"/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الأهداف  التشغيلية   </a:t>
                      </a:r>
                      <a:endParaRPr lang="en-US" sz="12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الهدف الاستراتيجي</a:t>
                      </a:r>
                      <a:endParaRPr lang="en-US" sz="10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المجال </a:t>
                      </a:r>
                      <a:endParaRPr lang="en-US" sz="11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55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2022م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2021م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2020م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2019م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441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قرار الاعتماد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latin typeface="Calibri"/>
                          <a:ea typeface="Calibri"/>
                          <a:cs typeface="AL-Mohanad" pitchFamily="2" charset="-78"/>
                        </a:rPr>
                        <a:t>  </a:t>
                      </a: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latin typeface="Calibri"/>
                          <a:ea typeface="Calibri"/>
                          <a:cs typeface="AL-Mohanad" pitchFamily="2" charset="-78"/>
                        </a:rPr>
                        <a:t>تخصيص</a:t>
                      </a:r>
                      <a:r>
                        <a:rPr lang="ar-SA" sz="1200" b="0" baseline="0" dirty="0">
                          <a:latin typeface="Calibri"/>
                          <a:ea typeface="Calibri"/>
                          <a:cs typeface="AL-Mohanad" pitchFamily="2" charset="-78"/>
                        </a:rPr>
                        <a:t> مبلغ مالي من  ممتلكات الجمعية  للاستثمار </a:t>
                      </a:r>
                      <a:endParaRPr lang="en-US" sz="1200" b="0" dirty="0"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4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algn="ctr"/>
                      <a:r>
                        <a:rPr lang="ar-SA" sz="1300" b="0" dirty="0">
                          <a:latin typeface="ae_AlMohanad" pitchFamily="18" charset="-78"/>
                          <a:cs typeface="AL-Mohanad" pitchFamily="2" charset="-78"/>
                        </a:rPr>
                        <a:t>تحقيق استقرار  مالي بنسبة </a:t>
                      </a:r>
                      <a:r>
                        <a:rPr lang="ar-SA" sz="1300" b="0" baseline="0" dirty="0">
                          <a:latin typeface="ae_AlMohanad" pitchFamily="18" charset="-78"/>
                          <a:cs typeface="AL-Mohanad" pitchFamily="2" charset="-78"/>
                        </a:rPr>
                        <a:t>30% من مصروفات الجمعية  . </a:t>
                      </a:r>
                      <a:endParaRPr lang="ar-SA" sz="1300" b="0" dirty="0">
                        <a:latin typeface="ae_AlMohanad" pitchFamily="18" charset="-78"/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>
                          <a:solidFill>
                            <a:schemeClr val="tx1"/>
                          </a:solidFill>
                          <a:latin typeface="Abomsaab" pitchFamily="66" charset="-78"/>
                          <a:cs typeface="AL-Mohanad Bold" pitchFamily="2" charset="-78"/>
                        </a:rPr>
                        <a:t>الاستدامة المالية 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1441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زيادة</a:t>
                      </a:r>
                      <a:r>
                        <a:rPr lang="ar-SA" sz="1200" baseline="0" dirty="0">
                          <a:cs typeface="AL-Mohanad" pitchFamily="2" charset="-78"/>
                        </a:rPr>
                        <a:t> الايرادات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L-Mohanad" pitchFamily="2" charset="-78"/>
                        </a:rPr>
                        <a:t>التسويق الفاعل  لتحقيق الاستقرار المالي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L-Mohanad" pitchFamily="2" charset="-78"/>
                      </a:endParaRPr>
                    </a:p>
                  </a:txBody>
                  <a:tcPr marL="9525" marR="3429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1441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اعتماد</a:t>
                      </a:r>
                      <a:r>
                        <a:rPr lang="ar-SA" sz="1200" baseline="0" dirty="0">
                          <a:cs typeface="AL-Mohanad" pitchFamily="2" charset="-78"/>
                        </a:rPr>
                        <a:t> الية الاستفادة منهم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L-Mohanad" pitchFamily="2" charset="-78"/>
                        </a:rPr>
                        <a:t> الاستفادة من الكوادر البشرية في مركز الرعاية النهارية في تسويق مشاريع المركز.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L-Mohanad" pitchFamily="2" charset="-78"/>
                      </a:endParaRPr>
                    </a:p>
                  </a:txBody>
                  <a:tcPr marL="9525" marR="3429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441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دراسات الجدوى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+mn-lt"/>
                          <a:ea typeface="Calibri"/>
                          <a:cs typeface="AL-Mohanad" pitchFamily="2" charset="-78"/>
                        </a:rPr>
                        <a:t>التوجه نحو الاستثمارات ذات المخاطر المنخفضة  </a:t>
                      </a:r>
                      <a:endParaRPr lang="en-US" sz="1200" b="0" dirty="0">
                        <a:latin typeface="+mn-lt"/>
                        <a:ea typeface="Calibri"/>
                        <a:cs typeface="AL-Mohanad" pitchFamily="2" charset="-78"/>
                      </a:endParaRPr>
                    </a:p>
                  </a:txBody>
                  <a:tcPr marL="9525" marR="342900" marT="9525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1441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الحصول على الدعم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L-Mohanad" pitchFamily="2" charset="-78"/>
                        </a:rPr>
                        <a:t>الاستفادة من الجانب الحكومي والمؤسسات المانحة في ما يتعلق  بالاستقرار  المالي 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L-Mohanad" pitchFamily="2" charset="-78"/>
                      </a:endParaRPr>
                    </a:p>
                  </a:txBody>
                  <a:tcPr marL="9525" marR="342900" marT="9525" marB="0" anchor="ctr"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1441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نشر القوائم المالية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000" b="0" dirty="0">
                        <a:latin typeface="Calibri"/>
                        <a:ea typeface="Calibri"/>
                        <a:cs typeface="AL-Mohanad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latin typeface="Calibri"/>
                          <a:ea typeface="Calibri"/>
                          <a:cs typeface="AL-Mohanad" pitchFamily="2" charset="-78"/>
                        </a:rPr>
                        <a:t> تحقيق الشفافية المالية للمتبرعين والمانحين  وعموم  المجتمع .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ar-SA" sz="400" b="0" dirty="0">
                        <a:latin typeface="ae_AlMohanad" pitchFamily="18" charset="-78"/>
                        <a:cs typeface="AL-Mohanad" pitchFamily="2" charset="-78"/>
                      </a:endParaRPr>
                    </a:p>
                    <a:p>
                      <a:pPr algn="ctr"/>
                      <a:r>
                        <a:rPr lang="ar-SA" sz="1400" b="0" dirty="0">
                          <a:latin typeface="ae_AlMohanad" pitchFamily="18" charset="-78"/>
                          <a:cs typeface="AL-Mohanad" pitchFamily="2" charset="-78"/>
                        </a:rPr>
                        <a:t>زيادة  الايرادات المالية  للجمعية بنسبة  70%</a:t>
                      </a:r>
                      <a:r>
                        <a:rPr lang="ar-SA" sz="1400" b="0" baseline="0" dirty="0">
                          <a:latin typeface="ae_AlMohanad" pitchFamily="18" charset="-78"/>
                          <a:cs typeface="AL-Mohanad" pitchFamily="2" charset="-78"/>
                        </a:rPr>
                        <a:t> .</a:t>
                      </a:r>
                      <a:endParaRPr lang="ar-SA" sz="1400" b="0" dirty="0">
                        <a:latin typeface="ae_AlMohanad" pitchFamily="18" charset="-78"/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>
                          <a:solidFill>
                            <a:schemeClr val="tx1"/>
                          </a:solidFill>
                          <a:latin typeface="Abomsaab" pitchFamily="66" charset="-78"/>
                          <a:cs typeface="AL-Mohanad Bold" pitchFamily="2" charset="-78"/>
                        </a:rPr>
                        <a:t>الاستدامة المالية 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1441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نتائج</a:t>
                      </a:r>
                      <a:r>
                        <a:rPr lang="ar-SA" sz="1200" baseline="0" dirty="0">
                          <a:cs typeface="AL-Mohanad" pitchFamily="2" charset="-78"/>
                        </a:rPr>
                        <a:t> التقييم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0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L-Mohanad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AL-Mohanad" pitchFamily="2" charset="-78"/>
                        </a:rPr>
                        <a:t>تحقيق رضا المتبرعين والداعمين والمانحين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14419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اعتماد الخطة التسويقية </a:t>
                      </a:r>
                      <a:endParaRPr lang="en-US" sz="12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0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L-Mohanad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L-Mohanad" pitchFamily="2" charset="-78"/>
                        </a:rPr>
                        <a:t>تطوير الاليات التسويقية  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+mn-lt"/>
                          <a:ea typeface="Calibri"/>
                          <a:cs typeface="AL-Mohanad" pitchFamily="2" charset="-78"/>
                        </a:rPr>
                        <a:t>لزيادة الموارد  المالية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+mn-lt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14419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تعدد مصادر الايرادات </a:t>
                      </a:r>
                      <a:endParaRPr lang="en-US" sz="12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baseline="0" dirty="0">
                          <a:cs typeface="AL-Mohanad" pitchFamily="2" charset="-78"/>
                        </a:rPr>
                        <a:t>تسهيل عملية التدفقات النقدية  الواردة للجمعية   </a:t>
                      </a: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14419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/>
                        <a:t>الية الاستفادة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 dirty="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الاستفادة من التقنية </a:t>
                      </a:r>
                      <a:r>
                        <a:rPr lang="ar-SA" sz="1200" baseline="0" dirty="0">
                          <a:cs typeface="AL-Mohanad" pitchFamily="2" charset="-78"/>
                        </a:rPr>
                        <a:t> في نشر وتسويق مشاريع الجمعية 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76248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جدول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7125684"/>
              </p:ext>
            </p:extLst>
          </p:nvPr>
        </p:nvGraphicFramePr>
        <p:xfrm>
          <a:off x="0" y="-5"/>
          <a:ext cx="9144001" cy="68580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55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600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320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8245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3101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6858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71991">
                <a:tc rowSpan="2">
                  <a:txBody>
                    <a:bodyPr/>
                    <a:lstStyle/>
                    <a:p>
                      <a:r>
                        <a:rPr lang="ar-SA" sz="105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ملاحظات</a:t>
                      </a:r>
                    </a:p>
                    <a:p>
                      <a:endParaRPr lang="ar-SA" sz="105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ar-SA" sz="12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الانجاز</a:t>
                      </a:r>
                    </a:p>
                    <a:p>
                      <a:endParaRPr lang="ar-SA" sz="1200" baseline="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ar-SA" sz="1400" dirty="0">
                          <a:latin typeface="Abomsaab" pitchFamily="66" charset="-78"/>
                          <a:cs typeface="Abomsaab" pitchFamily="66" charset="-78"/>
                        </a:rPr>
                        <a:t>الفترة الإستراتيجية </a:t>
                      </a:r>
                      <a:endParaRPr lang="en-US" sz="1400" dirty="0">
                        <a:latin typeface="Abomsaab" pitchFamily="66" charset="-78"/>
                        <a:cs typeface="Abomsaab" pitchFamily="66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9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مؤشر  </a:t>
                      </a:r>
                      <a:r>
                        <a:rPr lang="ar-SA" sz="8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الأداء</a:t>
                      </a:r>
                      <a:endParaRPr lang="en-US" sz="9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  <a:p>
                      <a:pPr marL="0" marR="0" indent="0" algn="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700" b="1" dirty="0">
                        <a:solidFill>
                          <a:schemeClr val="tx1"/>
                        </a:solidFill>
                        <a:latin typeface="Microsoft Uighur" pitchFamily="2" charset="-78"/>
                        <a:cs typeface="AL-Mohanad" pitchFamily="2" charset="-78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ar-SA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الأهداف  التشغيلية   </a:t>
                      </a:r>
                      <a:endParaRPr lang="en-US" sz="12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0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الهدف الاستراتيجي</a:t>
                      </a:r>
                      <a:endParaRPr lang="en-US" sz="10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1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المجال </a:t>
                      </a:r>
                      <a:endParaRPr lang="en-US" sz="11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99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2022م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2021م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2020م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600" dirty="0"/>
                        <a:t>2019م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ar-S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8686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اعتماد جدول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dirty="0">
                        <a:latin typeface="Microsoft Uighur" pitchFamily="2" charset="-78"/>
                        <a:ea typeface="Calibri"/>
                        <a:cs typeface="AL-Mohanad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Microsoft Uighur" pitchFamily="2" charset="-78"/>
                          <a:ea typeface="Calibri"/>
                          <a:cs typeface="AL-Mohanad" pitchFamily="2" charset="-78"/>
                        </a:rPr>
                        <a:t>تقديم خدمات استشارية وتثقيفية عن </a:t>
                      </a:r>
                      <a:r>
                        <a:rPr lang="ar-SA" sz="1200" b="0" baseline="0" dirty="0">
                          <a:latin typeface="Microsoft Uighur" pitchFamily="2" charset="-78"/>
                          <a:ea typeface="Calibri"/>
                          <a:cs typeface="AL-Mohanad" pitchFamily="2" charset="-78"/>
                        </a:rPr>
                        <a:t> طريق مواقع التواصل الاجتماعي </a:t>
                      </a:r>
                      <a:r>
                        <a:rPr lang="ar-SA" sz="1200" b="0" dirty="0">
                          <a:latin typeface="Microsoft Uighur" pitchFamily="2" charset="-78"/>
                          <a:ea typeface="Calibri"/>
                          <a:cs typeface="AL-Mohanad" pitchFamily="2" charset="-78"/>
                        </a:rPr>
                        <a:t> ( اونلاين </a:t>
                      </a:r>
                      <a:r>
                        <a:rPr lang="ar-SA" sz="1200" b="0" baseline="0" dirty="0">
                          <a:latin typeface="Microsoft Uighur" pitchFamily="2" charset="-78"/>
                          <a:ea typeface="Calibri"/>
                          <a:cs typeface="AL-Mohanad" pitchFamily="2" charset="-78"/>
                        </a:rPr>
                        <a:t>) . </a:t>
                      </a:r>
                      <a:r>
                        <a:rPr lang="ar-SA" sz="1200" b="0" dirty="0">
                          <a:latin typeface="Microsoft Uighur" pitchFamily="2" charset="-78"/>
                          <a:ea typeface="Calibri"/>
                          <a:cs typeface="AL-Mohanad" pitchFamily="2" charset="-78"/>
                        </a:rPr>
                        <a:t> </a:t>
                      </a:r>
                      <a:endParaRPr lang="ar-SA" sz="1200" b="0" dirty="0">
                        <a:latin typeface="Calibri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4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ae_AlMohanad" pitchFamily="18" charset="-78"/>
                          <a:ea typeface="Tahoma" pitchFamily="34" charset="0"/>
                          <a:cs typeface="AL-Mohanad" pitchFamily="2" charset="-78"/>
                        </a:rPr>
                        <a:t>تغطية  كامل نطاق خدمات الجمعية</a:t>
                      </a:r>
                      <a:r>
                        <a:rPr lang="ar-SA" sz="1200" b="0" kern="1200" baseline="0" dirty="0">
                          <a:solidFill>
                            <a:schemeClr val="tx1"/>
                          </a:solidFill>
                          <a:latin typeface="ae_AlMohanad" pitchFamily="18" charset="-78"/>
                          <a:ea typeface="Tahoma" pitchFamily="34" charset="0"/>
                          <a:cs typeface="AL-Mohanad" pitchFamily="2" charset="-78"/>
                        </a:rPr>
                        <a:t> في منطقة الباحة </a:t>
                      </a: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ae_AlMohanad" pitchFamily="18" charset="-78"/>
                          <a:ea typeface="Tahoma" pitchFamily="34" charset="0"/>
                          <a:cs typeface="AL-Mohanad" pitchFamily="2" charset="-78"/>
                        </a:rPr>
                        <a:t>.</a:t>
                      </a:r>
                      <a:endParaRPr lang="en-US" sz="1200" b="0" kern="1200" dirty="0">
                        <a:solidFill>
                          <a:schemeClr val="tx1"/>
                        </a:solidFill>
                        <a:latin typeface="ae_AlMohanad" pitchFamily="18" charset="-78"/>
                        <a:ea typeface="Tahoma" pitchFamily="34" charset="0"/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lvl="0" algn="ctr"/>
                      <a:r>
                        <a:rPr lang="ar-SA" sz="1600" dirty="0">
                          <a:solidFill>
                            <a:schemeClr val="tx1"/>
                          </a:solidFill>
                          <a:latin typeface="Abomsaab" pitchFamily="66" charset="-78"/>
                          <a:cs typeface="AL-Mohanad Bold" pitchFamily="2" charset="-78"/>
                        </a:rPr>
                        <a:t>التوسع والانتشار 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4158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اعتماد البرامج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dirty="0">
                        <a:cs typeface="AL-Mohanad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L-Mohanad" pitchFamily="2" charset="-78"/>
                        </a:rPr>
                        <a:t>تنظيم العيادات الاستشارية والعلاجية المتنقلة في عموم مناطق الباحة .. 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4158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اعتماد </a:t>
                      </a:r>
                      <a:r>
                        <a:rPr lang="ar-SA" sz="1200" baseline="0" dirty="0">
                          <a:cs typeface="AL-Mohanad" pitchFamily="2" charset="-78"/>
                        </a:rPr>
                        <a:t> الالية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cs typeface="AL-Mohanad" pitchFamily="2" charset="-78"/>
                        </a:rPr>
                        <a:t> تسهيل التسجيل للمرضى الراغبين في الاستفادة من خدمات الجمعية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4158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تدشين العمل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Microsoft Uighur" pitchFamily="2" charset="-78"/>
                          <a:ea typeface="Calibri"/>
                          <a:cs typeface="AL-Mohanad" pitchFamily="2" charset="-78"/>
                        </a:rPr>
                        <a:t>فتح فروع جديدة  للجمعية </a:t>
                      </a:r>
                      <a:r>
                        <a:rPr lang="ar-SA" sz="1200" b="0" baseline="0" dirty="0">
                          <a:latin typeface="Microsoft Uighur" pitchFamily="2" charset="-78"/>
                          <a:ea typeface="Calibri"/>
                          <a:cs typeface="AL-Mohanad" pitchFamily="2" charset="-78"/>
                        </a:rPr>
                        <a:t> في محافظات المنطقة حسب الاحتياج </a:t>
                      </a:r>
                      <a:endParaRPr lang="en-US" sz="1200" b="0" dirty="0">
                        <a:latin typeface="Microsoft Uighur" pitchFamily="2" charset="-78"/>
                        <a:ea typeface="Calibri"/>
                        <a:cs typeface="AL-Mohanad" pitchFamily="2" charset="-78"/>
                      </a:endParaRPr>
                    </a:p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0" dirty="0">
                        <a:latin typeface="Microsoft Uighur" pitchFamily="2" charset="-78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4158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مدى</a:t>
                      </a:r>
                      <a:r>
                        <a:rPr lang="ar-SA" sz="1200" baseline="0" dirty="0">
                          <a:cs typeface="AL-Mohanad" pitchFamily="2" charset="-78"/>
                        </a:rPr>
                        <a:t> الانتشار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ar-SA" sz="1200" b="0" dirty="0">
                        <a:latin typeface="Calibri"/>
                        <a:ea typeface="Calibri"/>
                        <a:cs typeface="AL-Mohanad" pitchFamily="2" charset="-78"/>
                      </a:endParaRPr>
                    </a:p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ar-SA" sz="1200" b="0" dirty="0">
                          <a:latin typeface="Calibri"/>
                          <a:ea typeface="Calibri"/>
                          <a:cs typeface="AL-Mohanad" pitchFamily="2" charset="-78"/>
                        </a:rPr>
                        <a:t>تعزيز الحضور الذهني  للجمعية   لدى عموم افراد  المجتمع  المحلي  وذو العلاقة  . 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400" dirty="0">
                        <a:solidFill>
                          <a:sysClr val="windowText" lastClr="000000"/>
                        </a:solidFill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L-Mohanad" pitchFamily="2" charset="-78"/>
                        </a:rPr>
                        <a:t>ابراز اعمال الجمعية وانشطتها وتعزيز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L-Mohanad" pitchFamily="2" charset="-78"/>
                        </a:rPr>
                        <a:t>  </a:t>
                      </a: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L-Mohanad" pitchFamily="2" charset="-78"/>
                        </a:rPr>
                        <a:t>الص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L-Mohanad" pitchFamily="2" charset="-78"/>
                        </a:rPr>
                        <a:t>ــــ</a:t>
                      </a: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L-Mohanad" pitchFamily="2" charset="-78"/>
                        </a:rPr>
                        <a:t>ـورة الايجابية عنها 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Sakkal Majalla" pitchFamily="2" charset="-78"/>
                          <a:cs typeface="AL-Mohanad" pitchFamily="2" charset="-78"/>
                        </a:rPr>
                        <a:t>. </a:t>
                      </a:r>
                      <a:endParaRPr lang="ar-SA" sz="1200" b="0" dirty="0">
                        <a:solidFill>
                          <a:schemeClr val="tx1"/>
                        </a:solidFill>
                        <a:latin typeface="Sakkal Majalla" pitchFamily="2" charset="-78"/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600" dirty="0">
                          <a:solidFill>
                            <a:schemeClr val="tx1"/>
                          </a:solidFill>
                          <a:latin typeface="Abomsaab" pitchFamily="66" charset="-78"/>
                          <a:cs typeface="AL-Mohanad Bold" pitchFamily="2" charset="-78"/>
                        </a:rPr>
                        <a:t>ادارة السمعة</a:t>
                      </a:r>
                      <a:r>
                        <a:rPr lang="ar-SA" sz="1600" baseline="0" dirty="0">
                          <a:solidFill>
                            <a:schemeClr val="tx1"/>
                          </a:solidFill>
                          <a:latin typeface="Abomsaab" pitchFamily="66" charset="-78"/>
                          <a:cs typeface="AL-Mohanad Bold" pitchFamily="2" charset="-78"/>
                        </a:rPr>
                        <a:t> والاتصال المجتمعي </a:t>
                      </a:r>
                      <a:endParaRPr lang="en-US" sz="1600" dirty="0">
                        <a:solidFill>
                          <a:sysClr val="windowText" lastClr="000000"/>
                        </a:solidFill>
                        <a:latin typeface="Abomsaab" pitchFamily="66" charset="-78"/>
                        <a:cs typeface="AL-Mohanad Bol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04158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cs typeface="AL-Mohanad" pitchFamily="2" charset="-78"/>
                        </a:rPr>
                        <a:t>تنفيذ الفعاليات </a:t>
                      </a:r>
                      <a:endParaRPr lang="en-US" sz="1200" dirty="0"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dirty="0">
                        <a:cs typeface="AL-Mohanad" pitchFamily="2" charset="-78"/>
                      </a:endParaRPr>
                    </a:p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dirty="0">
                          <a:cs typeface="AL-Mohanad" pitchFamily="2" charset="-78"/>
                        </a:rPr>
                        <a:t>إقامة الفعاليات والأنشطة الإعلامية  في المناسبات الدينية والوطنية 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604158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اعتماد</a:t>
                      </a:r>
                      <a:r>
                        <a:rPr lang="ar-SA" sz="1200" baseline="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 خطة </a:t>
                      </a:r>
                      <a:endParaRPr lang="en-US" sz="12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L-Mohanad" pitchFamily="2" charset="-78"/>
                        </a:rPr>
                        <a:t>الاستفادة من </a:t>
                      </a:r>
                      <a:r>
                        <a:rPr lang="ar-SA" sz="1200" b="0" baseline="0" dirty="0">
                          <a:solidFill>
                            <a:schemeClr val="tx1"/>
                          </a:solidFill>
                          <a:latin typeface="Microsoft Uighur" pitchFamily="2" charset="-78"/>
                          <a:ea typeface="Calibri"/>
                          <a:cs typeface="AL-Mohanad" pitchFamily="2" charset="-78"/>
                        </a:rPr>
                        <a:t> وسائل الاعلام المرئية والمسموعة والمقروءة  . 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Microsoft Uighur" pitchFamily="2" charset="-78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4158">
                <a:tc>
                  <a:txBody>
                    <a:bodyPr/>
                    <a:lstStyle/>
                    <a:p>
                      <a:endParaRPr lang="en-US" sz="16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>
                          <a:solidFill>
                            <a:schemeClr val="tx1"/>
                          </a:solidFill>
                          <a:cs typeface="AL-Mohanad" pitchFamily="2" charset="-78"/>
                        </a:rPr>
                        <a:t>الزيارات واللقاءات </a:t>
                      </a:r>
                      <a:endParaRPr lang="en-US" sz="1200" dirty="0">
                        <a:solidFill>
                          <a:schemeClr val="tx1"/>
                        </a:solidFill>
                        <a:cs typeface="AL-Mohanad" pitchFamily="2" charset="-78"/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dirty="0">
                          <a:latin typeface="Microsoft Uighur" pitchFamily="2" charset="-78"/>
                          <a:ea typeface="Calibri"/>
                          <a:cs typeface="AL-Mohanad" pitchFamily="2" charset="-78"/>
                        </a:rPr>
                        <a:t>الاستفادة من النخب المجتمعية  ( الحكومية – الدينية – الاجتماعية  )  في</a:t>
                      </a:r>
                      <a:r>
                        <a:rPr lang="ar-SA" sz="1200" b="0" baseline="0" dirty="0">
                          <a:latin typeface="Microsoft Uighur" pitchFamily="2" charset="-78"/>
                          <a:ea typeface="Calibri"/>
                          <a:cs typeface="AL-Mohanad" pitchFamily="2" charset="-78"/>
                        </a:rPr>
                        <a:t>  تعزيز سمعة الجمعية .</a:t>
                      </a:r>
                      <a:endParaRPr lang="en-US" sz="1200" b="0" dirty="0">
                        <a:latin typeface="Microsoft Uighur" pitchFamily="2" charset="-78"/>
                        <a:ea typeface="Calibri"/>
                        <a:cs typeface="AL-Mohanad" pitchFamily="2" charset="-78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4158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/>
                        <a:t>الية النشر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L-Mohanad" pitchFamily="2" charset="-78"/>
                      </a:endParaRPr>
                    </a:p>
                    <a:p>
                      <a:pPr marL="0" marR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i="0" u="none" strike="noStrike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L-Mohanad" pitchFamily="2" charset="-78"/>
                        </a:rPr>
                        <a:t>تعزيز</a:t>
                      </a:r>
                      <a:r>
                        <a:rPr lang="ar-SA" sz="1200" b="0" i="0" u="none" strike="noStrike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L-Mohanad" pitchFamily="2" charset="-78"/>
                        </a:rPr>
                        <a:t> الحضور   الفاعل في العالم الافتراضي  ( مواقع التواصل الاجتماعي  ) .</a:t>
                      </a:r>
                      <a:r>
                        <a:rPr lang="ar-SA" sz="1200" baseline="0" dirty="0">
                          <a:cs typeface="AL-Mohanad" pitchFamily="2" charset="-78"/>
                        </a:rPr>
                        <a:t> </a:t>
                      </a: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ar-SA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04158">
                <a:tc>
                  <a:txBody>
                    <a:bodyPr/>
                    <a:lstStyle/>
                    <a:p>
                      <a:endParaRPr lang="en-US" sz="105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SA" sz="1200" dirty="0"/>
                        <a:t>توقيع الشراكات </a:t>
                      </a:r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ar-SA" sz="500" dirty="0"/>
                        <a:t>  100%</a:t>
                      </a:r>
                      <a:endParaRPr lang="en-US" sz="5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L-Mohanad" pitchFamily="2" charset="-78"/>
                      </a:endParaRPr>
                    </a:p>
                    <a:p>
                      <a:pPr marL="0" marR="0" lvl="0" indent="0" algn="ctr" defTabSz="914400" rtl="1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12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AL-Mohanad" pitchFamily="2" charset="-78"/>
                        </a:rPr>
                        <a:t>بناء شراكات استراتيجية فاعلة تخدم الجمعية وتحقق اهدافها .</a:t>
                      </a:r>
                      <a:endParaRPr lang="en-US" sz="12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AL-Mohanad" pitchFamily="2" charset="-78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ar-SA" sz="1200" b="0" dirty="0">
                        <a:solidFill>
                          <a:schemeClr val="tx1"/>
                        </a:solidFill>
                        <a:latin typeface="Sakkal Majalla" pitchFamily="2" charset="-78"/>
                        <a:cs typeface="AL-Mohanad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90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8882443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17481</TotalTime>
  <Words>6414</Words>
  <Application>Microsoft Office PowerPoint</Application>
  <PresentationFormat>عرض على الشاشة (4:3)</PresentationFormat>
  <Paragraphs>1939</Paragraphs>
  <Slides>27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9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27</vt:i4>
      </vt:variant>
    </vt:vector>
  </HeadingPairs>
  <TitlesOfParts>
    <vt:vector size="37" baseType="lpstr">
      <vt:lpstr>Abomsaab</vt:lpstr>
      <vt:lpstr>ae_AlMohanad</vt:lpstr>
      <vt:lpstr>Akhbar MT</vt:lpstr>
      <vt:lpstr>AL-Mohanad</vt:lpstr>
      <vt:lpstr>Arabic Typesetting</vt:lpstr>
      <vt:lpstr>Arial</vt:lpstr>
      <vt:lpstr>Calibri</vt:lpstr>
      <vt:lpstr>Microsoft Uighur</vt:lpstr>
      <vt:lpstr>Sakkal Majalla</vt:lpstr>
      <vt:lpstr>سمة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sun com</dc:creator>
  <cp:lastModifiedBy>سماح جمعية تعاطف</cp:lastModifiedBy>
  <cp:revision>985</cp:revision>
  <dcterms:created xsi:type="dcterms:W3CDTF">2016-09-20T04:23:05Z</dcterms:created>
  <dcterms:modified xsi:type="dcterms:W3CDTF">2024-01-04T07:48:33Z</dcterms:modified>
</cp:coreProperties>
</file>